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57" r:id="rId3"/>
    <p:sldId id="258" r:id="rId4"/>
    <p:sldId id="280" r:id="rId5"/>
    <p:sldId id="259" r:id="rId6"/>
    <p:sldId id="281" r:id="rId7"/>
    <p:sldId id="282" r:id="rId8"/>
    <p:sldId id="283" r:id="rId9"/>
    <p:sldId id="284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70" r:id="rId18"/>
    <p:sldId id="267" r:id="rId19"/>
    <p:sldId id="268" r:id="rId20"/>
    <p:sldId id="269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5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B1451-EFF2-4330-A3FE-754D026ECEB7}" type="datetimeFigureOut">
              <a:rPr lang="ko-KR" altLang="en-US" smtClean="0"/>
              <a:pPr/>
              <a:t>2016-10-04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BBD3A-F865-4187-B879-9903DA1F6D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4865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10/4/2016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10/4/2016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10/4/2016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altLang="ko-KR" dirty="0" smtClean="0"/>
              <a:t>6</a:t>
            </a:r>
            <a:r>
              <a:rPr lang="ko-KR" altLang="en-US" dirty="0" smtClean="0"/>
              <a:t>장</a:t>
            </a:r>
            <a:r>
              <a:rPr lang="en-US" altLang="ko-KR" dirty="0" smtClean="0"/>
              <a:t>. EIGRP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altLang="ko-KR" dirty="0" smtClean="0"/>
              <a:t>2012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2</a:t>
            </a:r>
            <a:r>
              <a:rPr lang="ko-KR" altLang="en-US" smtClean="0"/>
              <a:t>학기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중부대학교 정보보호학과 </a:t>
            </a:r>
            <a:endParaRPr lang="en-US" altLang="ko-KR" dirty="0" smtClean="0"/>
          </a:p>
          <a:p>
            <a:pPr algn="ctr"/>
            <a:r>
              <a:rPr lang="ko-KR" altLang="en-US" dirty="0" smtClean="0"/>
              <a:t>이병천 교수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EIGRP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RIP</a:t>
            </a:r>
            <a:r>
              <a:rPr lang="ko-KR" altLang="en-US" dirty="0" smtClean="0"/>
              <a:t>와 같이 전체라우팅테이블을 일정주기를 가지고 이웃 </a:t>
            </a:r>
            <a:r>
              <a:rPr lang="ko-KR" altLang="en-US" dirty="0" err="1" smtClean="0"/>
              <a:t>라우터들에게</a:t>
            </a:r>
            <a:r>
              <a:rPr lang="ko-KR" altLang="en-US" dirty="0" smtClean="0"/>
              <a:t> 전송하지 않음</a:t>
            </a:r>
            <a:r>
              <a:rPr lang="en-US" altLang="ko-KR" dirty="0" smtClean="0"/>
              <a:t>. </a:t>
            </a:r>
            <a:r>
              <a:rPr lang="ko-KR" altLang="en-US" dirty="0" smtClean="0"/>
              <a:t>업데이트에 소요되는 네트워크 자원을 최소화</a:t>
            </a:r>
            <a:r>
              <a:rPr lang="en-US" altLang="ko-KR" dirty="0" smtClean="0"/>
              <a:t>. 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부분적 업데이트</a:t>
            </a:r>
            <a:r>
              <a:rPr lang="en-US" altLang="ko-KR" dirty="0" smtClean="0"/>
              <a:t>(partial update): </a:t>
            </a:r>
            <a:r>
              <a:rPr lang="ko-KR" altLang="en-US" dirty="0" smtClean="0"/>
              <a:t>특정 경로에 변화가 생겼을 경우 변화된 부분만 업데이트 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제한된 업데이트</a:t>
            </a:r>
            <a:r>
              <a:rPr lang="en-US" altLang="ko-KR" dirty="0" smtClean="0"/>
              <a:t>(bounded update): </a:t>
            </a:r>
            <a:r>
              <a:rPr lang="ko-KR" altLang="en-US" dirty="0" smtClean="0"/>
              <a:t>부분적 업데이트에 영향을 받는 </a:t>
            </a:r>
            <a:r>
              <a:rPr lang="ko-KR" altLang="en-US" dirty="0" err="1" smtClean="0"/>
              <a:t>라우터들에게만</a:t>
            </a:r>
            <a:r>
              <a:rPr lang="ko-KR" altLang="en-US" dirty="0" smtClean="0"/>
              <a:t> 업데이트가 전달됨 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라우팅테이블</a:t>
            </a:r>
            <a:r>
              <a:rPr lang="ko-KR" altLang="en-US" dirty="0" smtClean="0"/>
              <a:t> 업데이트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라우팅</a:t>
            </a:r>
            <a:r>
              <a:rPr lang="en-US" altLang="ko-KR" dirty="0" smtClean="0"/>
              <a:t> </a:t>
            </a:r>
            <a:r>
              <a:rPr lang="ko-KR" altLang="en-US" dirty="0" smtClean="0"/>
              <a:t>정보를 교환하기 전에 </a:t>
            </a:r>
            <a:r>
              <a:rPr lang="ko-KR" altLang="en-US" dirty="0" err="1" smtClean="0"/>
              <a:t>네이버를</a:t>
            </a:r>
            <a:r>
              <a:rPr lang="ko-KR" altLang="en-US" dirty="0" smtClean="0"/>
              <a:t> 확인하여 인접관계를 구성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헬로우</a:t>
            </a:r>
            <a:r>
              <a:rPr lang="en-US" altLang="ko-KR" dirty="0" smtClean="0"/>
              <a:t>(hello)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패킷</a:t>
            </a:r>
            <a:r>
              <a:rPr lang="ko-KR" altLang="en-US" dirty="0" smtClean="0"/>
              <a:t> 전송</a:t>
            </a:r>
            <a:r>
              <a:rPr lang="en-US" altLang="ko-KR" dirty="0" smtClean="0"/>
              <a:t>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EIGRP </a:t>
            </a:r>
            <a:r>
              <a:rPr lang="ko-KR" altLang="en-US" dirty="0" err="1" smtClean="0"/>
              <a:t>헬로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패킷</a:t>
            </a:r>
            <a:r>
              <a:rPr lang="ko-KR" altLang="en-US" dirty="0" smtClean="0"/>
              <a:t> 전송 주기 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헬로우</a:t>
            </a:r>
            <a:r>
              <a:rPr lang="ko-KR" altLang="en-US" dirty="0" smtClean="0"/>
              <a:t> </a:t>
            </a:r>
            <a:r>
              <a:rPr lang="ko-KR" altLang="en-US" dirty="0" smtClean="0"/>
              <a:t>주기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헬로우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패킷</a:t>
            </a:r>
            <a:r>
              <a:rPr lang="ko-KR" altLang="en-US" dirty="0" smtClean="0"/>
              <a:t> 전송 주기 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유지 시간</a:t>
            </a:r>
            <a:r>
              <a:rPr lang="en-US" altLang="ko-KR" dirty="0" smtClean="0"/>
              <a:t>: </a:t>
            </a:r>
            <a:r>
              <a:rPr lang="ko-KR" altLang="en-US" dirty="0" smtClean="0"/>
              <a:t>활성화되어 있는 이웃을 비활성 상태로 간주하기 전에 </a:t>
            </a:r>
            <a:r>
              <a:rPr lang="ko-KR" altLang="en-US" dirty="0" err="1" smtClean="0"/>
              <a:t>헬로우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패킷</a:t>
            </a:r>
            <a:r>
              <a:rPr lang="ko-KR" altLang="en-US" dirty="0" smtClean="0"/>
              <a:t> 수신을 위해 최대한으로 기다리는 시간 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인접관계 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187624" y="51968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831752"/>
                <a:gridCol w="20320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네트워크</a:t>
                      </a: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링크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헬로우</a:t>
                      </a:r>
                      <a:r>
                        <a:rPr lang="ko-KR" altLang="en-US" dirty="0" smtClean="0"/>
                        <a:t> 주기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유지 시간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1.544Mbps </a:t>
                      </a:r>
                      <a:r>
                        <a:rPr lang="ko-KR" altLang="en-US" dirty="0" smtClean="0"/>
                        <a:t>이하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60</a:t>
                      </a:r>
                      <a:r>
                        <a:rPr lang="ko-KR" altLang="en-US" dirty="0" smtClean="0"/>
                        <a:t>초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180</a:t>
                      </a:r>
                      <a:r>
                        <a:rPr lang="ko-KR" altLang="en-US" dirty="0" smtClean="0"/>
                        <a:t>초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1.544Mbps </a:t>
                      </a:r>
                      <a:r>
                        <a:rPr lang="ko-KR" altLang="en-US" dirty="0" smtClean="0"/>
                        <a:t>이상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초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</a:t>
                      </a:r>
                      <a:r>
                        <a:rPr lang="ko-KR" altLang="en-US" dirty="0" smtClean="0"/>
                        <a:t>초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EIGRP </a:t>
            </a:r>
            <a:r>
              <a:rPr lang="ko-KR" altLang="en-US" dirty="0" smtClean="0"/>
              <a:t>실습 토폴로지</a:t>
            </a:r>
            <a:endParaRPr lang="ko-KR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268760"/>
            <a:ext cx="6696744" cy="5251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331640" y="3140968"/>
            <a:ext cx="2390398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Loopback </a:t>
            </a:r>
            <a:r>
              <a:rPr lang="ko-KR" altLang="en-US" sz="1400" dirty="0" smtClean="0"/>
              <a:t>인터페이스 설정</a:t>
            </a:r>
            <a:endParaRPr lang="en-US" altLang="ko-KR" sz="1400" dirty="0" smtClean="0"/>
          </a:p>
          <a:p>
            <a:r>
              <a:rPr lang="en-US" altLang="ko-KR" sz="1400" dirty="0" smtClean="0"/>
              <a:t>Bandwidth </a:t>
            </a:r>
            <a:r>
              <a:rPr lang="ko-KR" altLang="en-US" sz="1400" dirty="0" smtClean="0"/>
              <a:t>설정 추가</a:t>
            </a:r>
            <a:endParaRPr lang="ko-KR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Loopback, Bandwidth </a:t>
            </a:r>
            <a:r>
              <a:rPr lang="ko-KR" altLang="en-US" dirty="0" smtClean="0"/>
              <a:t>설정 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36096" y="3356992"/>
            <a:ext cx="3002745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 smtClean="0"/>
              <a:t>대역폭</a:t>
            </a:r>
            <a:r>
              <a:rPr lang="en-US" altLang="ko-KR" sz="1400" b="1" dirty="0" smtClean="0"/>
              <a:t>(bandwidth)</a:t>
            </a:r>
            <a:r>
              <a:rPr lang="ko-KR" altLang="en-US" sz="1400" b="1" dirty="0" smtClean="0"/>
              <a:t> 설정 </a:t>
            </a:r>
            <a:endParaRPr lang="en-US" altLang="ko-KR" sz="1400" b="1" dirty="0" smtClean="0"/>
          </a:p>
          <a:p>
            <a:endParaRPr lang="en-US" altLang="ko-KR" sz="1400" dirty="0" smtClean="0"/>
          </a:p>
          <a:p>
            <a:r>
              <a:rPr lang="en-US" altLang="ko-KR" sz="1400" dirty="0" smtClean="0"/>
              <a:t>R1(</a:t>
            </a:r>
            <a:r>
              <a:rPr lang="en-US" altLang="ko-KR" sz="1400" dirty="0" err="1" smtClean="0"/>
              <a:t>config</a:t>
            </a:r>
            <a:r>
              <a:rPr lang="en-US" altLang="ko-KR" sz="1400" dirty="0" smtClean="0"/>
              <a:t>)#interface Serial0/2/0</a:t>
            </a:r>
          </a:p>
          <a:p>
            <a:r>
              <a:rPr lang="en-US" altLang="ko-KR" sz="1400" dirty="0" smtClean="0"/>
              <a:t>R1(</a:t>
            </a:r>
            <a:r>
              <a:rPr lang="en-US" altLang="ko-KR" sz="1400" dirty="0" err="1" smtClean="0"/>
              <a:t>config</a:t>
            </a:r>
            <a:r>
              <a:rPr lang="en-US" altLang="ko-KR" sz="1400" dirty="0" smtClean="0"/>
              <a:t>-if)#bandwidth 1024</a:t>
            </a:r>
          </a:p>
          <a:p>
            <a:r>
              <a:rPr lang="en-US" altLang="ko-KR" sz="1400" dirty="0" smtClean="0"/>
              <a:t>R1(</a:t>
            </a:r>
            <a:r>
              <a:rPr lang="en-US" altLang="ko-KR" sz="1400" dirty="0" err="1" smtClean="0"/>
              <a:t>config</a:t>
            </a:r>
            <a:r>
              <a:rPr lang="en-US" altLang="ko-KR" sz="1400" dirty="0" smtClean="0"/>
              <a:t>-if)#exit</a:t>
            </a:r>
          </a:p>
          <a:p>
            <a:r>
              <a:rPr lang="en-US" altLang="ko-KR" sz="1400" dirty="0" smtClean="0"/>
              <a:t>R1(</a:t>
            </a:r>
            <a:r>
              <a:rPr lang="en-US" altLang="ko-KR" sz="1400" dirty="0" err="1" smtClean="0"/>
              <a:t>config</a:t>
            </a:r>
            <a:r>
              <a:rPr lang="en-US" altLang="ko-KR" sz="1400" dirty="0" smtClean="0"/>
              <a:t>)#interface Serial0/2/1</a:t>
            </a:r>
          </a:p>
          <a:p>
            <a:r>
              <a:rPr lang="en-US" altLang="ko-KR" sz="1400" dirty="0" smtClean="0"/>
              <a:t>R1(</a:t>
            </a:r>
            <a:r>
              <a:rPr lang="en-US" altLang="ko-KR" sz="1400" dirty="0" err="1" smtClean="0"/>
              <a:t>config</a:t>
            </a:r>
            <a:r>
              <a:rPr lang="en-US" altLang="ko-KR" sz="1400" dirty="0" smtClean="0"/>
              <a:t>-if)#bandwidth 64</a:t>
            </a:r>
          </a:p>
          <a:p>
            <a:endParaRPr lang="en-US" altLang="ko-KR" sz="1400" dirty="0" smtClean="0"/>
          </a:p>
          <a:p>
            <a:r>
              <a:rPr lang="pt-BR" altLang="ko-KR" sz="1400" dirty="0" smtClean="0"/>
              <a:t>R2(config)#interface Serial0/2/0</a:t>
            </a:r>
          </a:p>
          <a:p>
            <a:r>
              <a:rPr lang="pt-BR" altLang="ko-KR" sz="1400" dirty="0" smtClean="0"/>
              <a:t>R2(config-if)#bandwidth 1024</a:t>
            </a:r>
            <a:endParaRPr lang="ko-KR" altLang="en-US" sz="1400" dirty="0" smtClean="0"/>
          </a:p>
          <a:p>
            <a:endParaRPr lang="en-US" altLang="ko-KR" sz="1400" dirty="0" smtClean="0"/>
          </a:p>
          <a:p>
            <a:r>
              <a:rPr lang="pt-BR" altLang="ko-KR" sz="1400" dirty="0" smtClean="0"/>
              <a:t>R3(config)#interface Serial0/2/0</a:t>
            </a:r>
          </a:p>
          <a:p>
            <a:r>
              <a:rPr lang="pt-BR" altLang="ko-KR" sz="1400" dirty="0" smtClean="0"/>
              <a:t>R3(config-if)#bandwidth 64</a:t>
            </a:r>
            <a:endParaRPr lang="ko-KR" altLang="en-US" sz="1400" dirty="0" smtClean="0"/>
          </a:p>
          <a:p>
            <a:endParaRPr lang="ko-KR" alt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1628800"/>
            <a:ext cx="457689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 err="1" smtClean="0"/>
              <a:t>루프백</a:t>
            </a:r>
            <a:r>
              <a:rPr lang="en-US" altLang="ko-KR" sz="1400" b="1" dirty="0" smtClean="0"/>
              <a:t>(loopback) </a:t>
            </a:r>
            <a:r>
              <a:rPr lang="ko-KR" altLang="en-US" sz="1400" b="1" dirty="0" smtClean="0"/>
              <a:t>인터페이스 설정 </a:t>
            </a:r>
            <a:r>
              <a:rPr lang="en-US" altLang="ko-KR" sz="1400" b="1" dirty="0" smtClean="0"/>
              <a:t>(router-id</a:t>
            </a:r>
            <a:r>
              <a:rPr lang="ko-KR" altLang="en-US" sz="1400" b="1" dirty="0" smtClean="0"/>
              <a:t>로 사용</a:t>
            </a:r>
            <a:r>
              <a:rPr lang="en-US" altLang="ko-KR" sz="1400" b="1" dirty="0" smtClean="0"/>
              <a:t>)</a:t>
            </a:r>
          </a:p>
          <a:p>
            <a:endParaRPr lang="en-US" altLang="ko-KR" sz="1400" dirty="0" smtClean="0"/>
          </a:p>
          <a:p>
            <a:r>
              <a:rPr lang="en-US" altLang="ko-KR" sz="1400" dirty="0" smtClean="0"/>
              <a:t>R1(</a:t>
            </a:r>
            <a:r>
              <a:rPr lang="en-US" altLang="ko-KR" sz="1400" dirty="0" err="1" smtClean="0"/>
              <a:t>config</a:t>
            </a:r>
            <a:r>
              <a:rPr lang="en-US" altLang="ko-KR" sz="1400" dirty="0" smtClean="0"/>
              <a:t>)#interface loopback 0</a:t>
            </a:r>
          </a:p>
          <a:p>
            <a:r>
              <a:rPr lang="en-US" altLang="ko-KR" sz="1400" dirty="0" smtClean="0"/>
              <a:t>R1(</a:t>
            </a:r>
            <a:r>
              <a:rPr lang="en-US" altLang="ko-KR" sz="1400" dirty="0" err="1" smtClean="0"/>
              <a:t>config</a:t>
            </a:r>
            <a:r>
              <a:rPr lang="en-US" altLang="ko-KR" sz="1400" dirty="0" smtClean="0"/>
              <a:t>-if)#</a:t>
            </a:r>
            <a:r>
              <a:rPr lang="en-US" altLang="ko-KR" sz="1400" dirty="0" err="1" smtClean="0"/>
              <a:t>ip</a:t>
            </a:r>
            <a:r>
              <a:rPr lang="en-US" altLang="ko-KR" sz="1400" dirty="0" smtClean="0"/>
              <a:t> address 1.1.1.1 255.255.255.0</a:t>
            </a:r>
          </a:p>
          <a:p>
            <a:endParaRPr lang="en-US" altLang="ko-KR" sz="1400" dirty="0" smtClean="0"/>
          </a:p>
          <a:p>
            <a:r>
              <a:rPr lang="en-US" altLang="ko-KR" sz="1400" dirty="0" smtClean="0"/>
              <a:t>R2(</a:t>
            </a:r>
            <a:r>
              <a:rPr lang="en-US" altLang="ko-KR" sz="1400" dirty="0" err="1" smtClean="0"/>
              <a:t>config</a:t>
            </a:r>
            <a:r>
              <a:rPr lang="en-US" altLang="ko-KR" sz="1400" dirty="0" smtClean="0"/>
              <a:t>)#</a:t>
            </a:r>
            <a:r>
              <a:rPr lang="en-US" altLang="ko-KR" sz="1400" dirty="0" err="1" smtClean="0"/>
              <a:t>int</a:t>
            </a:r>
            <a:r>
              <a:rPr lang="en-US" altLang="ko-KR" sz="1400" dirty="0" smtClean="0"/>
              <a:t> loopback 0</a:t>
            </a:r>
          </a:p>
          <a:p>
            <a:r>
              <a:rPr lang="en-US" altLang="ko-KR" sz="1400" dirty="0" smtClean="0"/>
              <a:t>R2(</a:t>
            </a:r>
            <a:r>
              <a:rPr lang="en-US" altLang="ko-KR" sz="1400" dirty="0" err="1" smtClean="0"/>
              <a:t>config</a:t>
            </a:r>
            <a:r>
              <a:rPr lang="en-US" altLang="ko-KR" sz="1400" dirty="0" smtClean="0"/>
              <a:t>-if)#</a:t>
            </a:r>
            <a:r>
              <a:rPr lang="en-US" altLang="ko-KR" sz="1400" dirty="0" err="1" smtClean="0"/>
              <a:t>ip</a:t>
            </a:r>
            <a:r>
              <a:rPr lang="en-US" altLang="ko-KR" sz="1400" dirty="0" smtClean="0"/>
              <a:t> address 2.2.2.2 255.255.255.0</a:t>
            </a:r>
          </a:p>
          <a:p>
            <a:endParaRPr lang="en-US" altLang="ko-KR" sz="1400" dirty="0" smtClean="0"/>
          </a:p>
          <a:p>
            <a:r>
              <a:rPr lang="en-US" altLang="ko-KR" sz="1400" dirty="0" smtClean="0"/>
              <a:t>R3(</a:t>
            </a:r>
            <a:r>
              <a:rPr lang="en-US" altLang="ko-KR" sz="1400" dirty="0" err="1" smtClean="0"/>
              <a:t>config</a:t>
            </a:r>
            <a:r>
              <a:rPr lang="en-US" altLang="ko-KR" sz="1400" dirty="0" smtClean="0"/>
              <a:t>)#</a:t>
            </a:r>
            <a:r>
              <a:rPr lang="en-US" altLang="ko-KR" sz="1400" dirty="0" err="1" smtClean="0"/>
              <a:t>int</a:t>
            </a:r>
            <a:r>
              <a:rPr lang="en-US" altLang="ko-KR" sz="1400" dirty="0" smtClean="0"/>
              <a:t> loopback 0</a:t>
            </a:r>
          </a:p>
          <a:p>
            <a:r>
              <a:rPr lang="en-US" altLang="ko-KR" sz="1400" dirty="0" smtClean="0"/>
              <a:t>R3(</a:t>
            </a:r>
            <a:r>
              <a:rPr lang="en-US" altLang="ko-KR" sz="1400" dirty="0" err="1" smtClean="0"/>
              <a:t>config</a:t>
            </a:r>
            <a:r>
              <a:rPr lang="en-US" altLang="ko-KR" sz="1400" dirty="0" smtClean="0"/>
              <a:t>-if)#</a:t>
            </a:r>
            <a:r>
              <a:rPr lang="en-US" altLang="ko-KR" sz="1400" dirty="0" err="1" smtClean="0"/>
              <a:t>ip</a:t>
            </a:r>
            <a:r>
              <a:rPr lang="en-US" altLang="ko-KR" sz="1400" dirty="0" smtClean="0"/>
              <a:t> address 3.3.3.3 255.255.255.0</a:t>
            </a:r>
            <a:endParaRPr lang="ko-KR" alt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611560" y="5085184"/>
            <a:ext cx="3865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EIGRP </a:t>
            </a:r>
            <a:r>
              <a:rPr lang="ko-KR" altLang="en-US" dirty="0" err="1"/>
              <a:t>패킷들은</a:t>
            </a:r>
            <a:r>
              <a:rPr lang="ko-KR" altLang="en-US" dirty="0"/>
              <a:t> 대역폭의 </a:t>
            </a:r>
            <a:r>
              <a:rPr lang="en-US" altLang="ko-KR" dirty="0" smtClean="0"/>
              <a:t>50%</a:t>
            </a:r>
            <a:r>
              <a:rPr lang="ko-KR" altLang="en-US" dirty="0"/>
              <a:t>까지 </a:t>
            </a:r>
            <a:endParaRPr lang="en-US" altLang="ko-KR" dirty="0" smtClean="0"/>
          </a:p>
          <a:p>
            <a:r>
              <a:rPr lang="ko-KR" altLang="en-US" dirty="0" smtClean="0"/>
              <a:t>사용할 </a:t>
            </a:r>
            <a:r>
              <a:rPr lang="ko-KR" altLang="en-US" dirty="0"/>
              <a:t>수 </a:t>
            </a:r>
            <a:r>
              <a:rPr lang="ko-KR" altLang="en-US" dirty="0" smtClean="0"/>
              <a:t>있음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Router-id</a:t>
            </a:r>
          </a:p>
          <a:p>
            <a:pPr lvl="1"/>
            <a:r>
              <a:rPr lang="ko-KR" altLang="en-US" dirty="0" err="1" smtClean="0"/>
              <a:t>라우터</a:t>
            </a:r>
            <a:r>
              <a:rPr lang="ko-KR" altLang="en-US" dirty="0" smtClean="0"/>
              <a:t> 아이디 설정 가능</a:t>
            </a:r>
            <a:r>
              <a:rPr lang="en-US" altLang="ko-KR" dirty="0" smtClean="0"/>
              <a:t>. </a:t>
            </a:r>
          </a:p>
          <a:p>
            <a:pPr lvl="1"/>
            <a:r>
              <a:rPr lang="ko-KR" altLang="en-US" dirty="0" smtClean="0"/>
              <a:t>이것을 설정하지 않으면 </a:t>
            </a:r>
            <a:r>
              <a:rPr lang="ko-KR" altLang="en-US" dirty="0" err="1" smtClean="0"/>
              <a:t>루프백</a:t>
            </a:r>
            <a:r>
              <a:rPr lang="en-US" altLang="ko-KR" dirty="0" smtClean="0"/>
              <a:t> </a:t>
            </a:r>
            <a:r>
              <a:rPr lang="ko-KR" altLang="en-US" dirty="0" smtClean="0"/>
              <a:t>인터페이스에 설정된 주소 중에서 가장 높은 것을 </a:t>
            </a:r>
            <a:r>
              <a:rPr lang="en-US" altLang="ko-KR" dirty="0" smtClean="0"/>
              <a:t>router-id</a:t>
            </a:r>
            <a:r>
              <a:rPr lang="ko-KR" altLang="en-US" dirty="0" smtClean="0"/>
              <a:t>로 사용 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루프백</a:t>
            </a:r>
            <a:r>
              <a:rPr lang="ko-KR" altLang="en-US" dirty="0" smtClean="0"/>
              <a:t> 인터페이스가 없으면 물리적인 인터페이스에 설정된 </a:t>
            </a:r>
            <a:r>
              <a:rPr lang="en-US" altLang="ko-KR" dirty="0" err="1" smtClean="0"/>
              <a:t>ip</a:t>
            </a:r>
            <a:r>
              <a:rPr lang="ko-KR" altLang="en-US" dirty="0" smtClean="0"/>
              <a:t>주소 중에서 가장 높은 주소를 </a:t>
            </a:r>
            <a:r>
              <a:rPr lang="en-US" altLang="ko-KR" dirty="0" smtClean="0"/>
              <a:t>router-id</a:t>
            </a:r>
            <a:r>
              <a:rPr lang="ko-KR" altLang="en-US" dirty="0" smtClean="0"/>
              <a:t>로 사용 </a:t>
            </a:r>
            <a:endParaRPr lang="en-US" altLang="ko-KR" dirty="0" smtClean="0"/>
          </a:p>
          <a:p>
            <a:r>
              <a:rPr lang="en-US" altLang="ko-KR" dirty="0" smtClean="0"/>
              <a:t>Process-ID </a:t>
            </a:r>
          </a:p>
          <a:p>
            <a:pPr lvl="1"/>
            <a:r>
              <a:rPr lang="ko-KR" altLang="en-US" dirty="0" smtClean="0"/>
              <a:t>프로세스 아이디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Process-ID</a:t>
            </a:r>
            <a:r>
              <a:rPr lang="ko-KR" altLang="en-US" dirty="0" smtClean="0"/>
              <a:t>로 자율시스템번호를 사용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r>
              <a:rPr lang="en-US" altLang="ko-KR" dirty="0" smtClean="0"/>
              <a:t>1~65535 </a:t>
            </a:r>
            <a:r>
              <a:rPr lang="ko-KR" altLang="en-US" dirty="0" smtClean="0"/>
              <a:t>범위에서 설정 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이웃하는 </a:t>
            </a:r>
            <a:r>
              <a:rPr lang="ko-KR" altLang="en-US" dirty="0" err="1" smtClean="0"/>
              <a:t>라우터와</a:t>
            </a:r>
            <a:r>
              <a:rPr lang="ko-KR" altLang="en-US" dirty="0" smtClean="0"/>
              <a:t> </a:t>
            </a:r>
            <a:r>
              <a:rPr lang="en-US" altLang="ko-KR" dirty="0" smtClean="0"/>
              <a:t>Process-ID</a:t>
            </a:r>
            <a:r>
              <a:rPr lang="ko-KR" altLang="en-US" dirty="0" smtClean="0"/>
              <a:t>가 다르면 통신이 안됨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EIGRP </a:t>
            </a:r>
            <a:r>
              <a:rPr lang="ko-KR" altLang="en-US" dirty="0" smtClean="0"/>
              <a:t>설정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R1(</a:t>
            </a:r>
            <a:r>
              <a:rPr lang="en-US" altLang="ko-KR" dirty="0" err="1" smtClean="0"/>
              <a:t>config</a:t>
            </a:r>
            <a:r>
              <a:rPr lang="en-US" altLang="ko-KR" dirty="0" smtClean="0"/>
              <a:t>-if)#router </a:t>
            </a:r>
            <a:r>
              <a:rPr lang="en-US" altLang="ko-KR" dirty="0" err="1" smtClean="0"/>
              <a:t>eigrp</a:t>
            </a:r>
            <a:r>
              <a:rPr lang="en-US" altLang="ko-KR" dirty="0" smtClean="0"/>
              <a:t> process-ID</a:t>
            </a:r>
          </a:p>
          <a:p>
            <a:pPr>
              <a:buNone/>
            </a:pPr>
            <a:r>
              <a:rPr lang="en-US" altLang="ko-KR" dirty="0" smtClean="0"/>
              <a:t>R1(</a:t>
            </a:r>
            <a:r>
              <a:rPr lang="en-US" altLang="ko-KR" dirty="0" err="1" smtClean="0"/>
              <a:t>config</a:t>
            </a:r>
            <a:r>
              <a:rPr lang="en-US" altLang="ko-KR" dirty="0" smtClean="0"/>
              <a:t>-router)#network </a:t>
            </a:r>
            <a:r>
              <a:rPr lang="ko-KR" altLang="en-US" dirty="0" smtClean="0"/>
              <a:t>네트워크주소</a:t>
            </a:r>
            <a:r>
              <a:rPr lang="en-US" altLang="ko-KR" dirty="0" smtClean="0"/>
              <a:t>1</a:t>
            </a:r>
          </a:p>
          <a:p>
            <a:pPr>
              <a:buNone/>
            </a:pPr>
            <a:r>
              <a:rPr lang="en-US" altLang="ko-KR" dirty="0" smtClean="0"/>
              <a:t>R1(</a:t>
            </a:r>
            <a:r>
              <a:rPr lang="en-US" altLang="ko-KR" dirty="0" err="1" smtClean="0"/>
              <a:t>config</a:t>
            </a:r>
            <a:r>
              <a:rPr lang="en-US" altLang="ko-KR" dirty="0" smtClean="0"/>
              <a:t>-router)#network </a:t>
            </a:r>
            <a:r>
              <a:rPr lang="ko-KR" altLang="en-US" dirty="0" smtClean="0"/>
              <a:t>네트워크주소</a:t>
            </a:r>
            <a:r>
              <a:rPr lang="en-US" altLang="ko-KR" dirty="0" smtClean="0"/>
              <a:t>2</a:t>
            </a:r>
          </a:p>
          <a:p>
            <a:pPr>
              <a:buNone/>
            </a:pPr>
            <a:r>
              <a:rPr lang="en-US" altLang="ko-KR" dirty="0" smtClean="0"/>
              <a:t>R1(</a:t>
            </a:r>
            <a:r>
              <a:rPr lang="en-US" altLang="ko-KR" dirty="0" err="1" smtClean="0"/>
              <a:t>config</a:t>
            </a:r>
            <a:r>
              <a:rPr lang="en-US" altLang="ko-KR" dirty="0" smtClean="0"/>
              <a:t>-router)#network </a:t>
            </a:r>
            <a:r>
              <a:rPr lang="ko-KR" altLang="en-US" dirty="0" smtClean="0"/>
              <a:t>네트워크주소</a:t>
            </a:r>
            <a:r>
              <a:rPr lang="en-US" altLang="ko-KR" dirty="0" smtClean="0"/>
              <a:t>3</a:t>
            </a:r>
          </a:p>
          <a:p>
            <a:pPr>
              <a:buNone/>
            </a:pPr>
            <a:r>
              <a:rPr lang="en-US" altLang="ko-KR" dirty="0" smtClean="0"/>
              <a:t>… </a:t>
            </a:r>
          </a:p>
          <a:p>
            <a:pPr>
              <a:buNone/>
            </a:pPr>
            <a:r>
              <a:rPr lang="en-US" altLang="ko-KR" dirty="0" smtClean="0"/>
              <a:t>R1(</a:t>
            </a:r>
            <a:r>
              <a:rPr lang="en-US" altLang="ko-KR" dirty="0" err="1" smtClean="0"/>
              <a:t>config</a:t>
            </a:r>
            <a:r>
              <a:rPr lang="en-US" altLang="ko-KR" dirty="0" smtClean="0"/>
              <a:t>-router)#no auto-summary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EIGRP </a:t>
            </a:r>
            <a:r>
              <a:rPr lang="ko-KR" altLang="en-US" dirty="0" smtClean="0"/>
              <a:t>설정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EIGRP </a:t>
            </a:r>
            <a:r>
              <a:rPr lang="ko-KR" altLang="en-US" dirty="0" smtClean="0"/>
              <a:t>설정 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1268760"/>
            <a:ext cx="4427815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R1(</a:t>
            </a:r>
            <a:r>
              <a:rPr lang="en-US" altLang="ko-KR" sz="1600" dirty="0" err="1" smtClean="0"/>
              <a:t>config</a:t>
            </a:r>
            <a:r>
              <a:rPr lang="en-US" altLang="ko-KR" sz="1600" dirty="0" smtClean="0"/>
              <a:t>-if)#router </a:t>
            </a:r>
            <a:r>
              <a:rPr lang="en-US" altLang="ko-KR" sz="1600" dirty="0" err="1" smtClean="0"/>
              <a:t>eigrp</a:t>
            </a:r>
            <a:r>
              <a:rPr lang="en-US" altLang="ko-KR" sz="1600" dirty="0" smtClean="0"/>
              <a:t> 7</a:t>
            </a:r>
          </a:p>
          <a:p>
            <a:r>
              <a:rPr lang="en-US" altLang="ko-KR" sz="1600" dirty="0" smtClean="0"/>
              <a:t>R1(</a:t>
            </a:r>
            <a:r>
              <a:rPr lang="en-US" altLang="ko-KR" sz="1600" dirty="0" err="1" smtClean="0"/>
              <a:t>config</a:t>
            </a:r>
            <a:r>
              <a:rPr lang="en-US" altLang="ko-KR" sz="1600" dirty="0" smtClean="0"/>
              <a:t>-router)#network 203.230.7.0</a:t>
            </a:r>
          </a:p>
          <a:p>
            <a:r>
              <a:rPr lang="en-US" altLang="ko-KR" sz="1600" dirty="0" smtClean="0"/>
              <a:t>R1(</a:t>
            </a:r>
            <a:r>
              <a:rPr lang="en-US" altLang="ko-KR" sz="1600" dirty="0" err="1" smtClean="0"/>
              <a:t>config</a:t>
            </a:r>
            <a:r>
              <a:rPr lang="en-US" altLang="ko-KR" sz="1600" dirty="0" smtClean="0"/>
              <a:t>-router)#network 203.230.10.0</a:t>
            </a:r>
          </a:p>
          <a:p>
            <a:r>
              <a:rPr lang="en-US" altLang="ko-KR" sz="1600" dirty="0" smtClean="0"/>
              <a:t>R1(</a:t>
            </a:r>
            <a:r>
              <a:rPr lang="en-US" altLang="ko-KR" sz="1600" dirty="0" err="1" smtClean="0"/>
              <a:t>config</a:t>
            </a:r>
            <a:r>
              <a:rPr lang="en-US" altLang="ko-KR" sz="1600" dirty="0" smtClean="0"/>
              <a:t>-router)#network 203.230.11.0</a:t>
            </a:r>
          </a:p>
          <a:p>
            <a:r>
              <a:rPr lang="en-US" altLang="ko-KR" sz="1600" dirty="0" smtClean="0"/>
              <a:t>R1(</a:t>
            </a:r>
            <a:r>
              <a:rPr lang="en-US" altLang="ko-KR" sz="1600" dirty="0" err="1" smtClean="0"/>
              <a:t>config</a:t>
            </a:r>
            <a:r>
              <a:rPr lang="en-US" altLang="ko-KR" sz="1600" dirty="0" smtClean="0"/>
              <a:t>-router)#network 1.0.0.0</a:t>
            </a:r>
          </a:p>
          <a:p>
            <a:r>
              <a:rPr lang="en-US" altLang="ko-KR" sz="1600" dirty="0" smtClean="0"/>
              <a:t>R1(</a:t>
            </a:r>
            <a:r>
              <a:rPr lang="en-US" altLang="ko-KR" sz="1600" dirty="0" err="1" smtClean="0"/>
              <a:t>config</a:t>
            </a:r>
            <a:r>
              <a:rPr lang="en-US" altLang="ko-KR" sz="1600" dirty="0" smtClean="0"/>
              <a:t>-router)#no auto-summary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R2(</a:t>
            </a:r>
            <a:r>
              <a:rPr lang="en-US" altLang="ko-KR" sz="1600" dirty="0" err="1" smtClean="0"/>
              <a:t>config</a:t>
            </a:r>
            <a:r>
              <a:rPr lang="en-US" altLang="ko-KR" sz="1600" dirty="0" smtClean="0"/>
              <a:t>)#router </a:t>
            </a:r>
            <a:r>
              <a:rPr lang="en-US" altLang="ko-KR" sz="1600" dirty="0" err="1" smtClean="0"/>
              <a:t>eigrp</a:t>
            </a:r>
            <a:r>
              <a:rPr lang="en-US" altLang="ko-KR" sz="1600" dirty="0" smtClean="0"/>
              <a:t> 7</a:t>
            </a:r>
          </a:p>
          <a:p>
            <a:r>
              <a:rPr lang="en-US" altLang="ko-KR" sz="1600" dirty="0" smtClean="0"/>
              <a:t>R2(</a:t>
            </a:r>
            <a:r>
              <a:rPr lang="en-US" altLang="ko-KR" sz="1600" dirty="0" err="1" smtClean="0"/>
              <a:t>config</a:t>
            </a:r>
            <a:r>
              <a:rPr lang="en-US" altLang="ko-KR" sz="1600" dirty="0" smtClean="0"/>
              <a:t>-router)#network 203.230.9.0</a:t>
            </a:r>
          </a:p>
          <a:p>
            <a:r>
              <a:rPr lang="en-US" altLang="ko-KR" sz="1600" dirty="0" smtClean="0"/>
              <a:t>R2(</a:t>
            </a:r>
            <a:r>
              <a:rPr lang="en-US" altLang="ko-KR" sz="1600" dirty="0" err="1" smtClean="0"/>
              <a:t>config</a:t>
            </a:r>
            <a:r>
              <a:rPr lang="en-US" altLang="ko-KR" sz="1600" dirty="0" smtClean="0"/>
              <a:t>-router)#network 203.230.10.0</a:t>
            </a:r>
          </a:p>
          <a:p>
            <a:r>
              <a:rPr lang="en-US" altLang="ko-KR" sz="1600" dirty="0" smtClean="0"/>
              <a:t>R2(</a:t>
            </a:r>
            <a:r>
              <a:rPr lang="en-US" altLang="ko-KR" sz="1600" dirty="0" err="1" smtClean="0"/>
              <a:t>config</a:t>
            </a:r>
            <a:r>
              <a:rPr lang="en-US" altLang="ko-KR" sz="1600" dirty="0" smtClean="0"/>
              <a:t>-router)#network 203.230.12.0</a:t>
            </a:r>
          </a:p>
          <a:p>
            <a:r>
              <a:rPr lang="en-US" altLang="ko-KR" sz="1600" dirty="0" smtClean="0"/>
              <a:t>R2(</a:t>
            </a:r>
            <a:r>
              <a:rPr lang="en-US" altLang="ko-KR" sz="1600" dirty="0" err="1" smtClean="0"/>
              <a:t>config</a:t>
            </a:r>
            <a:r>
              <a:rPr lang="en-US" altLang="ko-KR" sz="1600" dirty="0" smtClean="0"/>
              <a:t>-router)#network 2.0.0.0</a:t>
            </a:r>
          </a:p>
          <a:p>
            <a:r>
              <a:rPr lang="en-US" altLang="ko-KR" sz="1600" dirty="0" smtClean="0"/>
              <a:t>R2(</a:t>
            </a:r>
            <a:r>
              <a:rPr lang="en-US" altLang="ko-KR" sz="1600" dirty="0" err="1" smtClean="0"/>
              <a:t>config</a:t>
            </a:r>
            <a:r>
              <a:rPr lang="en-US" altLang="ko-KR" sz="1600" dirty="0" smtClean="0"/>
              <a:t>-router)#no auto-summary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R3(</a:t>
            </a:r>
            <a:r>
              <a:rPr lang="en-US" altLang="ko-KR" sz="1600" dirty="0" err="1" smtClean="0"/>
              <a:t>config</a:t>
            </a:r>
            <a:r>
              <a:rPr lang="en-US" altLang="ko-KR" sz="1600" dirty="0" smtClean="0"/>
              <a:t>)#router </a:t>
            </a:r>
            <a:r>
              <a:rPr lang="en-US" altLang="ko-KR" sz="1600" dirty="0" err="1" smtClean="0"/>
              <a:t>eigrp</a:t>
            </a:r>
            <a:r>
              <a:rPr lang="en-US" altLang="ko-KR" sz="1600" dirty="0" smtClean="0"/>
              <a:t> 7</a:t>
            </a:r>
          </a:p>
          <a:p>
            <a:r>
              <a:rPr lang="en-US" altLang="ko-KR" sz="1600" dirty="0" smtClean="0"/>
              <a:t>R3(</a:t>
            </a:r>
            <a:r>
              <a:rPr lang="en-US" altLang="ko-KR" sz="1600" dirty="0" err="1" smtClean="0"/>
              <a:t>config</a:t>
            </a:r>
            <a:r>
              <a:rPr lang="en-US" altLang="ko-KR" sz="1600" dirty="0" smtClean="0"/>
              <a:t>-router)#network 203.230.8.0</a:t>
            </a:r>
          </a:p>
          <a:p>
            <a:r>
              <a:rPr lang="en-US" altLang="ko-KR" sz="1600" dirty="0" smtClean="0"/>
              <a:t>R3(</a:t>
            </a:r>
            <a:r>
              <a:rPr lang="en-US" altLang="ko-KR" sz="1600" dirty="0" err="1" smtClean="0"/>
              <a:t>config</a:t>
            </a:r>
            <a:r>
              <a:rPr lang="en-US" altLang="ko-KR" sz="1600" dirty="0" smtClean="0"/>
              <a:t>-router)#network 203.230.11.0</a:t>
            </a:r>
          </a:p>
          <a:p>
            <a:r>
              <a:rPr lang="en-US" altLang="ko-KR" sz="1600" dirty="0"/>
              <a:t>R3(</a:t>
            </a:r>
            <a:r>
              <a:rPr lang="en-US" altLang="ko-KR" sz="1600" dirty="0" err="1"/>
              <a:t>config</a:t>
            </a:r>
            <a:r>
              <a:rPr lang="en-US" altLang="ko-KR" sz="1600" dirty="0"/>
              <a:t>-router)#network </a:t>
            </a:r>
            <a:r>
              <a:rPr lang="en-US" altLang="ko-KR" sz="1600" dirty="0" smtClean="0"/>
              <a:t>203.230.12.0</a:t>
            </a:r>
            <a:endParaRPr lang="en-US" altLang="ko-KR" sz="1600" dirty="0"/>
          </a:p>
          <a:p>
            <a:r>
              <a:rPr lang="en-US" altLang="ko-KR" sz="1600" dirty="0" smtClean="0"/>
              <a:t>R3(</a:t>
            </a:r>
            <a:r>
              <a:rPr lang="en-US" altLang="ko-KR" sz="1600" dirty="0" err="1" smtClean="0"/>
              <a:t>config</a:t>
            </a:r>
            <a:r>
              <a:rPr lang="en-US" altLang="ko-KR" sz="1600" dirty="0" smtClean="0"/>
              <a:t>-router)#network 3.0.0.0</a:t>
            </a:r>
          </a:p>
          <a:p>
            <a:r>
              <a:rPr lang="en-US" altLang="ko-KR" sz="1600" dirty="0" smtClean="0"/>
              <a:t>R3(</a:t>
            </a:r>
            <a:r>
              <a:rPr lang="en-US" altLang="ko-KR" sz="1600" dirty="0" err="1" smtClean="0"/>
              <a:t>config</a:t>
            </a:r>
            <a:r>
              <a:rPr lang="en-US" altLang="ko-KR" sz="1600" dirty="0" smtClean="0"/>
              <a:t>-router)#no auto-summary</a:t>
            </a:r>
            <a:endParaRPr lang="ko-KR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이웃 </a:t>
            </a:r>
            <a:r>
              <a:rPr lang="ko-KR" altLang="en-US" dirty="0" err="1" smtClean="0"/>
              <a:t>라우터와의</a:t>
            </a:r>
            <a:r>
              <a:rPr lang="ko-KR" altLang="en-US" dirty="0" smtClean="0"/>
              <a:t> 인접관계 설정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EIGRP </a:t>
            </a:r>
            <a:r>
              <a:rPr lang="ko-KR" altLang="en-US" dirty="0" smtClean="0"/>
              <a:t>설정 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2060848"/>
            <a:ext cx="724268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R1(</a:t>
            </a:r>
            <a:r>
              <a:rPr lang="en-US" altLang="ko-KR" sz="1200" dirty="0" err="1" smtClean="0"/>
              <a:t>config</a:t>
            </a:r>
            <a:r>
              <a:rPr lang="en-US" altLang="ko-KR" sz="1200" dirty="0" smtClean="0"/>
              <a:t>-router)#</a:t>
            </a:r>
          </a:p>
          <a:p>
            <a:r>
              <a:rPr lang="en-US" altLang="ko-KR" sz="1200" dirty="0" smtClean="0"/>
              <a:t>%DUAL-5-NBRCHANGE: IP-EIGRP 7: Neighbor 203.230.10.1 (Serial0/2/0) is up: new adjacency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%DUAL-5-NBRCHANGE: IP-EIGRP 7: Neighbor 203.230.11.1 (Serial0/2/1) is up: new adjacency</a:t>
            </a:r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R2(</a:t>
            </a:r>
            <a:r>
              <a:rPr lang="en-US" altLang="ko-KR" sz="1200" dirty="0" err="1" smtClean="0"/>
              <a:t>config</a:t>
            </a:r>
            <a:r>
              <a:rPr lang="en-US" altLang="ko-KR" sz="1200" dirty="0" smtClean="0"/>
              <a:t>-router)#</a:t>
            </a:r>
          </a:p>
          <a:p>
            <a:r>
              <a:rPr lang="en-US" altLang="ko-KR" sz="1200" dirty="0" smtClean="0"/>
              <a:t>%DUAL-5-NBRCHANGE: IP-EIGRP 7: Neighbor 203.230.10.2 (Serial0/2/0) is up: new adjacency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%DUAL-5-NBRCHANGE: IP-EIGRP 7: Neighbor 203.230.12.2 (Serial0/2/1) is up: new adjacency</a:t>
            </a:r>
          </a:p>
          <a:p>
            <a:endParaRPr lang="en-US" altLang="ko-KR" sz="1200" dirty="0" smtClean="0"/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R3(</a:t>
            </a:r>
            <a:r>
              <a:rPr lang="en-US" altLang="ko-KR" sz="1200" dirty="0" err="1" smtClean="0"/>
              <a:t>config</a:t>
            </a:r>
            <a:r>
              <a:rPr lang="en-US" altLang="ko-KR" sz="1200" dirty="0" smtClean="0"/>
              <a:t>-router)#</a:t>
            </a:r>
          </a:p>
          <a:p>
            <a:r>
              <a:rPr lang="en-US" altLang="ko-KR" sz="1200" dirty="0" smtClean="0"/>
              <a:t>%DUAL-5-NBRCHANGE: IP-EIGRP 7: Neighbor 203.230.11.2 (Serial0/2/0) is up: new adjacency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%DUAL-5-NBRCHANGE: IP-EIGRP 7: Neighbor 203.230.12.1 (Serial0/2/1) is up: new adjacency</a:t>
            </a:r>
            <a:endParaRPr lang="ko-KR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EIGRP – </a:t>
            </a:r>
            <a:r>
              <a:rPr lang="ko-KR" altLang="en-US" dirty="0" err="1" smtClean="0"/>
              <a:t>라우팅테이블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844824"/>
            <a:ext cx="790472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R1#show </a:t>
            </a:r>
            <a:r>
              <a:rPr lang="en-US" altLang="ko-KR" sz="1600" dirty="0" err="1" smtClean="0"/>
              <a:t>ip</a:t>
            </a:r>
            <a:r>
              <a:rPr lang="en-US" altLang="ko-KR" sz="1600" dirty="0" smtClean="0"/>
              <a:t> route </a:t>
            </a:r>
          </a:p>
          <a:p>
            <a:r>
              <a:rPr lang="en-US" altLang="ko-KR" sz="1600" dirty="0" smtClean="0"/>
              <a:t>Gateway of last resort is not set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     1.0.0.0/24 is </a:t>
            </a:r>
            <a:r>
              <a:rPr lang="en-US" altLang="ko-KR" sz="1600" dirty="0" err="1" smtClean="0"/>
              <a:t>subnetted</a:t>
            </a:r>
            <a:r>
              <a:rPr lang="en-US" altLang="ko-KR" sz="1600" dirty="0" smtClean="0"/>
              <a:t>, 1 subnets</a:t>
            </a:r>
          </a:p>
          <a:p>
            <a:r>
              <a:rPr lang="en-US" altLang="ko-KR" sz="1600" dirty="0" smtClean="0"/>
              <a:t>C       1.1.1.0 is directly connected, Loopback0</a:t>
            </a:r>
          </a:p>
          <a:p>
            <a:r>
              <a:rPr lang="en-US" altLang="ko-KR" sz="1600" dirty="0" smtClean="0"/>
              <a:t>     2.0.0.0/24 is </a:t>
            </a:r>
            <a:r>
              <a:rPr lang="en-US" altLang="ko-KR" sz="1600" dirty="0" err="1" smtClean="0"/>
              <a:t>subnetted</a:t>
            </a:r>
            <a:r>
              <a:rPr lang="en-US" altLang="ko-KR" sz="1600" dirty="0" smtClean="0"/>
              <a:t>, 1 subnets</a:t>
            </a:r>
          </a:p>
          <a:p>
            <a:r>
              <a:rPr lang="en-US" altLang="ko-KR" sz="1600" dirty="0" smtClean="0"/>
              <a:t>D       2.2.2.0 [90/3139840] via 203.230.10.1, 00:06:52, Serial0/2/0</a:t>
            </a:r>
          </a:p>
          <a:p>
            <a:r>
              <a:rPr lang="en-US" altLang="ko-KR" sz="1600" dirty="0" smtClean="0"/>
              <a:t>     3.0.0.0/24 is </a:t>
            </a:r>
            <a:r>
              <a:rPr lang="en-US" altLang="ko-KR" sz="1600" dirty="0" err="1" smtClean="0"/>
              <a:t>subnetted</a:t>
            </a:r>
            <a:r>
              <a:rPr lang="en-US" altLang="ko-KR" sz="1600" dirty="0" smtClean="0"/>
              <a:t>, 1 subnets</a:t>
            </a:r>
          </a:p>
          <a:p>
            <a:r>
              <a:rPr lang="en-US" altLang="ko-KR" sz="1600" dirty="0" smtClean="0"/>
              <a:t>D       3.3.3.0 [90/3651840] via 203.230.10.1, 00:05:25, Serial0/2/0</a:t>
            </a:r>
          </a:p>
          <a:p>
            <a:r>
              <a:rPr lang="en-US" altLang="ko-KR" sz="1600" dirty="0" smtClean="0"/>
              <a:t>C    203.230.7.0/24 is directly connected, FastEthernet0/0</a:t>
            </a:r>
          </a:p>
          <a:p>
            <a:r>
              <a:rPr lang="en-US" altLang="ko-KR" sz="1600" dirty="0" smtClean="0">
                <a:solidFill>
                  <a:schemeClr val="accent2"/>
                </a:solidFill>
              </a:rPr>
              <a:t>D    203.230.8.0/24 [90/3526400] via 203.230.10.1, 00:05:25, Serial0/2/0</a:t>
            </a:r>
          </a:p>
          <a:p>
            <a:r>
              <a:rPr lang="en-US" altLang="ko-KR" sz="1600" dirty="0" smtClean="0">
                <a:solidFill>
                  <a:schemeClr val="accent2"/>
                </a:solidFill>
              </a:rPr>
              <a:t>D    203.230.9.0/24 [90/3014400] via 203.230.10.1, 00:06:52, Serial0/2/0</a:t>
            </a:r>
          </a:p>
          <a:p>
            <a:r>
              <a:rPr lang="en-US" altLang="ko-KR" sz="1600" dirty="0" smtClean="0"/>
              <a:t>C    203.230.10.0/24 is directly connected, Serial0/2/0</a:t>
            </a:r>
          </a:p>
          <a:p>
            <a:r>
              <a:rPr lang="en-US" altLang="ko-KR" sz="1600" dirty="0" smtClean="0"/>
              <a:t>C    203.230.11.0/24 is directly connected, Serial0/2/1</a:t>
            </a:r>
          </a:p>
          <a:p>
            <a:r>
              <a:rPr lang="en-US" altLang="ko-KR" sz="1600" dirty="0" smtClean="0">
                <a:solidFill>
                  <a:schemeClr val="accent2"/>
                </a:solidFill>
              </a:rPr>
              <a:t>D    203.230.12.0/24 [90/3523840] via 203.230.10.1, 00:06:52, Serial0/2/0</a:t>
            </a:r>
            <a:endParaRPr lang="ko-KR" altLang="en-US" sz="16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EIGRP – </a:t>
            </a:r>
            <a:r>
              <a:rPr lang="ko-KR" altLang="en-US" dirty="0" err="1" smtClean="0"/>
              <a:t>라우팅테이블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844824"/>
            <a:ext cx="8034572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R2#show </a:t>
            </a:r>
            <a:r>
              <a:rPr lang="en-US" altLang="ko-KR" sz="1600" dirty="0" err="1" smtClean="0"/>
              <a:t>ip</a:t>
            </a:r>
            <a:r>
              <a:rPr lang="en-US" altLang="ko-KR" sz="1600" dirty="0" smtClean="0"/>
              <a:t> route</a:t>
            </a:r>
          </a:p>
          <a:p>
            <a:r>
              <a:rPr lang="en-US" altLang="ko-KR" sz="1600" dirty="0" smtClean="0"/>
              <a:t>Gateway of last resort is not set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     1.0.0.0/24 is </a:t>
            </a:r>
            <a:r>
              <a:rPr lang="en-US" altLang="ko-KR" sz="1600" dirty="0" err="1" smtClean="0"/>
              <a:t>subnetted</a:t>
            </a:r>
            <a:r>
              <a:rPr lang="en-US" altLang="ko-KR" sz="1600" dirty="0" smtClean="0"/>
              <a:t>, 1 subnets</a:t>
            </a:r>
          </a:p>
          <a:p>
            <a:r>
              <a:rPr lang="en-US" altLang="ko-KR" sz="1600" dirty="0" smtClean="0"/>
              <a:t>D       1.1.1.0 [90/3139840] via 203.230.10.2, 00:12:58, Serial0/2/0</a:t>
            </a:r>
          </a:p>
          <a:p>
            <a:r>
              <a:rPr lang="en-US" altLang="ko-KR" sz="1600" dirty="0" smtClean="0"/>
              <a:t>     2.0.0.0/24 is </a:t>
            </a:r>
            <a:r>
              <a:rPr lang="en-US" altLang="ko-KR" sz="1600" dirty="0" err="1" smtClean="0"/>
              <a:t>subnetted</a:t>
            </a:r>
            <a:r>
              <a:rPr lang="en-US" altLang="ko-KR" sz="1600" dirty="0" smtClean="0"/>
              <a:t>, 1 subnets</a:t>
            </a:r>
          </a:p>
          <a:p>
            <a:r>
              <a:rPr lang="en-US" altLang="ko-KR" sz="1600" dirty="0" smtClean="0"/>
              <a:t>C       2.2.2.0 is directly connected, Loopback0</a:t>
            </a:r>
          </a:p>
          <a:p>
            <a:r>
              <a:rPr lang="en-US" altLang="ko-KR" sz="1600" dirty="0" smtClean="0"/>
              <a:t>     3.0.0.0/24 is </a:t>
            </a:r>
            <a:r>
              <a:rPr lang="en-US" altLang="ko-KR" sz="1600" dirty="0" err="1" smtClean="0"/>
              <a:t>subnetted</a:t>
            </a:r>
            <a:r>
              <a:rPr lang="en-US" altLang="ko-KR" sz="1600" dirty="0" smtClean="0"/>
              <a:t>, 1 subnets</a:t>
            </a:r>
          </a:p>
          <a:p>
            <a:r>
              <a:rPr lang="en-US" altLang="ko-KR" sz="1600" dirty="0" smtClean="0"/>
              <a:t>D       3.3.3.0 [90/2297856] via 203.230.12.2, 00:11:31, Serial0/2/1</a:t>
            </a:r>
          </a:p>
          <a:p>
            <a:r>
              <a:rPr lang="en-US" altLang="ko-KR" sz="1600" dirty="0" smtClean="0">
                <a:solidFill>
                  <a:schemeClr val="accent2"/>
                </a:solidFill>
              </a:rPr>
              <a:t>D    203.230.7.0/24 [90/3014400] via 203.230.10.2, 00:12:58, Serial0/2/0</a:t>
            </a:r>
          </a:p>
          <a:p>
            <a:r>
              <a:rPr lang="en-US" altLang="ko-KR" sz="1600" dirty="0" smtClean="0">
                <a:solidFill>
                  <a:schemeClr val="accent2"/>
                </a:solidFill>
              </a:rPr>
              <a:t>D    203.230.8.0/24 [90/2172416] via 203.230.12.2, 00:11:31, Serial0/2/1</a:t>
            </a:r>
          </a:p>
          <a:p>
            <a:r>
              <a:rPr lang="en-US" altLang="ko-KR" sz="1600" dirty="0" smtClean="0"/>
              <a:t>C    203.230.9.0/24 is directly connected, FastEthernet0/0</a:t>
            </a:r>
          </a:p>
          <a:p>
            <a:r>
              <a:rPr lang="en-US" altLang="ko-KR" sz="1600" dirty="0" smtClean="0"/>
              <a:t>C    203.230.10.0/24 is directly connected, Serial0/2/0</a:t>
            </a:r>
          </a:p>
          <a:p>
            <a:r>
              <a:rPr lang="en-US" altLang="ko-KR" sz="1600" dirty="0" smtClean="0">
                <a:solidFill>
                  <a:schemeClr val="accent2"/>
                </a:solidFill>
              </a:rPr>
              <a:t>D    203.230.11.0/24 [90/41024000] via 203.230.10.2, 00:12:58, Serial0/2/0</a:t>
            </a:r>
          </a:p>
          <a:p>
            <a:r>
              <a:rPr lang="en-US" altLang="ko-KR" sz="1600" dirty="0" smtClean="0">
                <a:solidFill>
                  <a:schemeClr val="accent2"/>
                </a:solidFill>
              </a:rPr>
              <a:t>                     [90/41024000] via 203.230.12.2, 00:11:31, Serial0/2/1</a:t>
            </a:r>
          </a:p>
          <a:p>
            <a:r>
              <a:rPr lang="en-US" altLang="ko-KR" sz="1600" dirty="0" smtClean="0"/>
              <a:t>C    203.230.12.0/24 is directly connected, Serial0/2/1</a:t>
            </a:r>
            <a:endParaRPr lang="ko-KR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EIGRP</a:t>
            </a:r>
          </a:p>
          <a:p>
            <a:pPr lvl="1"/>
            <a:r>
              <a:rPr lang="en-US" altLang="ko-KR" dirty="0" smtClean="0"/>
              <a:t>Enhanced Interior Gateway Routing Protocol</a:t>
            </a:r>
          </a:p>
          <a:p>
            <a:r>
              <a:rPr lang="ko-KR" altLang="en-US" dirty="0" smtClean="0"/>
              <a:t>특징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거리</a:t>
            </a:r>
            <a:r>
              <a:rPr lang="en-US" altLang="ko-KR" dirty="0" smtClean="0"/>
              <a:t> </a:t>
            </a:r>
            <a:r>
              <a:rPr lang="ko-KR" altLang="en-US" dirty="0" smtClean="0"/>
              <a:t>벡터 </a:t>
            </a:r>
            <a:r>
              <a:rPr lang="ko-KR" altLang="en-US" dirty="0" err="1" smtClean="0"/>
              <a:t>라우팅</a:t>
            </a:r>
            <a:r>
              <a:rPr lang="ko-KR" altLang="en-US" dirty="0" smtClean="0"/>
              <a:t> 프로토콜 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클래스리스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224.0.0.10</a:t>
            </a:r>
            <a:r>
              <a:rPr lang="ko-KR" altLang="en-US" dirty="0" smtClean="0"/>
              <a:t>의 멀티캐스트 주소</a:t>
            </a:r>
            <a:r>
              <a:rPr lang="en-US" altLang="ko-KR" dirty="0" smtClean="0"/>
              <a:t>, 88</a:t>
            </a:r>
            <a:r>
              <a:rPr lang="ko-KR" altLang="en-US" dirty="0" smtClean="0"/>
              <a:t>번 포트 사용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자동요약</a:t>
            </a:r>
            <a:r>
              <a:rPr lang="en-US" altLang="ko-KR" dirty="0" smtClean="0"/>
              <a:t>(auto-summary) </a:t>
            </a:r>
            <a:r>
              <a:rPr lang="ko-KR" altLang="en-US" dirty="0" smtClean="0"/>
              <a:t>기능을 수행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Process-ID</a:t>
            </a:r>
            <a:r>
              <a:rPr lang="ko-KR" altLang="en-US" dirty="0" smtClean="0"/>
              <a:t>로 자율시스템번호</a:t>
            </a:r>
            <a:r>
              <a:rPr lang="en-US" altLang="ko-KR" dirty="0" smtClean="0"/>
              <a:t>(Autonomous System Number, </a:t>
            </a:r>
            <a:r>
              <a:rPr lang="ko-KR" altLang="en-US" dirty="0" smtClean="0"/>
              <a:t>동일한 관리를 받는 </a:t>
            </a:r>
            <a:r>
              <a:rPr lang="ko-KR" altLang="en-US" dirty="0" err="1" smtClean="0"/>
              <a:t>라우터들의</a:t>
            </a:r>
            <a:r>
              <a:rPr lang="ko-KR" altLang="en-US" dirty="0" smtClean="0"/>
              <a:t> 집합 번호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사용</a:t>
            </a:r>
            <a:r>
              <a:rPr lang="en-US" altLang="ko-KR" dirty="0" smtClean="0"/>
              <a:t>. </a:t>
            </a:r>
          </a:p>
          <a:p>
            <a:pPr lvl="1"/>
            <a:r>
              <a:rPr lang="en-US" altLang="ko-KR" dirty="0" smtClean="0"/>
              <a:t>Process-ID</a:t>
            </a:r>
            <a:r>
              <a:rPr lang="ko-KR" altLang="en-US" dirty="0" smtClean="0"/>
              <a:t>가 서로 다른 여러 개의 </a:t>
            </a:r>
            <a:r>
              <a:rPr lang="en-US" altLang="ko-KR" dirty="0" smtClean="0"/>
              <a:t>EIGRP</a:t>
            </a:r>
            <a:r>
              <a:rPr lang="ko-KR" altLang="en-US" dirty="0" smtClean="0"/>
              <a:t>가 한 라우터 상에서 동작 가능 </a:t>
            </a:r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EIGRP</a:t>
            </a:r>
            <a:r>
              <a:rPr lang="ko-KR" altLang="en-US" dirty="0" smtClean="0"/>
              <a:t>란</a:t>
            </a:r>
            <a:r>
              <a:rPr lang="en-US" altLang="ko-KR" dirty="0" smtClean="0"/>
              <a:t>?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EIGRP – </a:t>
            </a:r>
            <a:r>
              <a:rPr lang="ko-KR" altLang="en-US" dirty="0" err="1" smtClean="0"/>
              <a:t>라우팅테이블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844824"/>
            <a:ext cx="7904728" cy="3847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R3#show </a:t>
            </a:r>
            <a:r>
              <a:rPr lang="en-US" altLang="ko-KR" sz="1600" dirty="0" err="1" smtClean="0"/>
              <a:t>ip</a:t>
            </a:r>
            <a:r>
              <a:rPr lang="en-US" altLang="ko-KR" sz="1600" dirty="0" smtClean="0"/>
              <a:t> route</a:t>
            </a:r>
          </a:p>
          <a:p>
            <a:r>
              <a:rPr lang="en-US" altLang="ko-KR" sz="1600" dirty="0" smtClean="0"/>
              <a:t>Gateway of last resort is not set</a:t>
            </a:r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     1.0.0.0/24 is </a:t>
            </a:r>
            <a:r>
              <a:rPr lang="en-US" altLang="ko-KR" sz="1600" dirty="0" err="1" smtClean="0"/>
              <a:t>subnetted</a:t>
            </a:r>
            <a:r>
              <a:rPr lang="en-US" altLang="ko-KR" sz="1600" dirty="0" smtClean="0"/>
              <a:t>, 1 subnets</a:t>
            </a:r>
          </a:p>
          <a:p>
            <a:r>
              <a:rPr lang="en-US" altLang="ko-KR" sz="1600" dirty="0" smtClean="0"/>
              <a:t>D       1.1.1.0 [90/3651840] via 203.230.12.1, 00:15:44, Serial0/2/1</a:t>
            </a:r>
          </a:p>
          <a:p>
            <a:r>
              <a:rPr lang="en-US" altLang="ko-KR" sz="1600" dirty="0" smtClean="0"/>
              <a:t>     2.0.0.0/24 is </a:t>
            </a:r>
            <a:r>
              <a:rPr lang="en-US" altLang="ko-KR" sz="1600" dirty="0" err="1" smtClean="0"/>
              <a:t>subnetted</a:t>
            </a:r>
            <a:r>
              <a:rPr lang="en-US" altLang="ko-KR" sz="1600" dirty="0" smtClean="0"/>
              <a:t>, 1 subnets</a:t>
            </a:r>
          </a:p>
          <a:p>
            <a:r>
              <a:rPr lang="en-US" altLang="ko-KR" sz="1600" dirty="0" smtClean="0"/>
              <a:t>D       2.2.2.0 [90/2297856] via 203.230.12.1, 00:15:44, Serial0/2/1</a:t>
            </a:r>
          </a:p>
          <a:p>
            <a:r>
              <a:rPr lang="en-US" altLang="ko-KR" sz="1600" dirty="0" smtClean="0"/>
              <a:t>     3.0.0.0/24 is </a:t>
            </a:r>
            <a:r>
              <a:rPr lang="en-US" altLang="ko-KR" sz="1600" dirty="0" err="1" smtClean="0"/>
              <a:t>subnetted</a:t>
            </a:r>
            <a:r>
              <a:rPr lang="en-US" altLang="ko-KR" sz="1600" dirty="0" smtClean="0"/>
              <a:t>, 1 subnets</a:t>
            </a:r>
          </a:p>
          <a:p>
            <a:r>
              <a:rPr lang="en-US" altLang="ko-KR" sz="1600" dirty="0" smtClean="0"/>
              <a:t>C       3.3.3.0 is directly connected, Loopback0</a:t>
            </a:r>
          </a:p>
          <a:p>
            <a:r>
              <a:rPr lang="en-US" altLang="ko-KR" sz="1600" dirty="0" smtClean="0">
                <a:solidFill>
                  <a:schemeClr val="accent2"/>
                </a:solidFill>
              </a:rPr>
              <a:t>D    203.230.7.0/24 [90/3526400] via 203.230.12.1, 00:15:44, Serial0/2/1</a:t>
            </a:r>
          </a:p>
          <a:p>
            <a:r>
              <a:rPr lang="en-US" altLang="ko-KR" sz="1600" dirty="0" smtClean="0"/>
              <a:t>C    203.230.8.0/24 is directly connected, FastEthernet0/0</a:t>
            </a:r>
          </a:p>
          <a:p>
            <a:r>
              <a:rPr lang="en-US" altLang="ko-KR" sz="1600" dirty="0" smtClean="0">
                <a:solidFill>
                  <a:schemeClr val="accent2"/>
                </a:solidFill>
              </a:rPr>
              <a:t>D    203.230.9.0/24 [90/2172416] via 203.230.12.1, 00:15:44, Serial0/2/1</a:t>
            </a:r>
          </a:p>
          <a:p>
            <a:r>
              <a:rPr lang="en-US" altLang="ko-KR" sz="1600" dirty="0" smtClean="0">
                <a:solidFill>
                  <a:schemeClr val="accent2"/>
                </a:solidFill>
              </a:rPr>
              <a:t>D    203.230.10.0/24 [90/3523840] via 203.230.12.1, 00:15:44, Serial0/2/1</a:t>
            </a:r>
          </a:p>
          <a:p>
            <a:r>
              <a:rPr lang="en-US" altLang="ko-KR" sz="1600" dirty="0" smtClean="0"/>
              <a:t>C    203.230.11.0/24 is directly connected, Serial0/2/0</a:t>
            </a:r>
          </a:p>
          <a:p>
            <a:r>
              <a:rPr lang="en-US" altLang="ko-KR" sz="1600" dirty="0" smtClean="0"/>
              <a:t>C    203.230.12.0/24 is directly connected, Serial0/2/1</a:t>
            </a:r>
            <a:endParaRPr lang="ko-KR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자동경로요약 </a:t>
            </a:r>
            <a:r>
              <a:rPr lang="ko-KR" altLang="en-US" dirty="0" err="1" smtClean="0"/>
              <a:t>적용시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628800"/>
            <a:ext cx="270619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R1(</a:t>
            </a:r>
            <a:r>
              <a:rPr lang="en-US" altLang="ko-KR" sz="1200" dirty="0" err="1" smtClean="0"/>
              <a:t>config</a:t>
            </a:r>
            <a:r>
              <a:rPr lang="en-US" altLang="ko-KR" sz="1200" dirty="0" smtClean="0"/>
              <a:t>)#router </a:t>
            </a:r>
            <a:r>
              <a:rPr lang="en-US" altLang="ko-KR" sz="1200" dirty="0" err="1" smtClean="0"/>
              <a:t>eigrp</a:t>
            </a:r>
            <a:r>
              <a:rPr lang="en-US" altLang="ko-KR" sz="1200" dirty="0" smtClean="0"/>
              <a:t> 7</a:t>
            </a:r>
          </a:p>
          <a:p>
            <a:r>
              <a:rPr lang="en-US" altLang="ko-KR" sz="1200" dirty="0" smtClean="0"/>
              <a:t>R1(</a:t>
            </a:r>
            <a:r>
              <a:rPr lang="en-US" altLang="ko-KR" sz="1200" dirty="0" err="1" smtClean="0"/>
              <a:t>config</a:t>
            </a:r>
            <a:r>
              <a:rPr lang="en-US" altLang="ko-KR" sz="1200" dirty="0" smtClean="0"/>
              <a:t>-router)#auto-summary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R2(</a:t>
            </a:r>
            <a:r>
              <a:rPr lang="en-US" altLang="ko-KR" sz="1200" dirty="0" err="1" smtClean="0"/>
              <a:t>config</a:t>
            </a:r>
            <a:r>
              <a:rPr lang="en-US" altLang="ko-KR" sz="1200" dirty="0" smtClean="0"/>
              <a:t>)#router </a:t>
            </a:r>
            <a:r>
              <a:rPr lang="en-US" altLang="ko-KR" sz="1200" dirty="0" err="1" smtClean="0"/>
              <a:t>eigrp</a:t>
            </a:r>
            <a:r>
              <a:rPr lang="en-US" altLang="ko-KR" sz="1200" dirty="0" smtClean="0"/>
              <a:t> 7</a:t>
            </a:r>
          </a:p>
          <a:p>
            <a:r>
              <a:rPr lang="en-US" altLang="ko-KR" sz="1200" dirty="0" smtClean="0"/>
              <a:t>R2(</a:t>
            </a:r>
            <a:r>
              <a:rPr lang="en-US" altLang="ko-KR" sz="1200" dirty="0" err="1" smtClean="0"/>
              <a:t>config</a:t>
            </a:r>
            <a:r>
              <a:rPr lang="en-US" altLang="ko-KR" sz="1200" dirty="0" smtClean="0"/>
              <a:t>-router)#auto-summary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R3(</a:t>
            </a:r>
            <a:r>
              <a:rPr lang="en-US" altLang="ko-KR" sz="1200" dirty="0" err="1" smtClean="0"/>
              <a:t>config</a:t>
            </a:r>
            <a:r>
              <a:rPr lang="en-US" altLang="ko-KR" sz="1200" dirty="0" smtClean="0"/>
              <a:t>)#router </a:t>
            </a:r>
            <a:r>
              <a:rPr lang="en-US" altLang="ko-KR" sz="1200" dirty="0" err="1" smtClean="0"/>
              <a:t>eigrp</a:t>
            </a:r>
            <a:r>
              <a:rPr lang="en-US" altLang="ko-KR" sz="1200" dirty="0" smtClean="0"/>
              <a:t> 7</a:t>
            </a:r>
          </a:p>
          <a:p>
            <a:r>
              <a:rPr lang="en-US" altLang="ko-KR" sz="1200" dirty="0" smtClean="0"/>
              <a:t>R3(</a:t>
            </a:r>
            <a:r>
              <a:rPr lang="en-US" altLang="ko-KR" sz="1200" dirty="0" err="1" smtClean="0"/>
              <a:t>config</a:t>
            </a:r>
            <a:r>
              <a:rPr lang="en-US" altLang="ko-KR" sz="1200" dirty="0" smtClean="0"/>
              <a:t>-router)#auto-summary</a:t>
            </a:r>
            <a:endParaRPr lang="ko-KR" alt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2771800" y="3429000"/>
            <a:ext cx="596509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R1(</a:t>
            </a:r>
            <a:r>
              <a:rPr lang="en-US" altLang="ko-KR" sz="1200" dirty="0" err="1" smtClean="0"/>
              <a:t>config</a:t>
            </a:r>
            <a:r>
              <a:rPr lang="en-US" altLang="ko-KR" sz="1200" dirty="0" smtClean="0"/>
              <a:t>-router)#do show </a:t>
            </a:r>
            <a:r>
              <a:rPr lang="en-US" altLang="ko-KR" sz="1200" dirty="0" err="1" smtClean="0"/>
              <a:t>ip</a:t>
            </a:r>
            <a:r>
              <a:rPr lang="en-US" altLang="ko-KR" sz="1200" dirty="0" smtClean="0"/>
              <a:t> route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Gateway of last resort is not set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     1.0.0.0/8 is variably </a:t>
            </a:r>
            <a:r>
              <a:rPr lang="en-US" altLang="ko-KR" sz="1200" dirty="0" err="1" smtClean="0"/>
              <a:t>subnetted</a:t>
            </a:r>
            <a:r>
              <a:rPr lang="en-US" altLang="ko-KR" sz="1200" dirty="0" smtClean="0"/>
              <a:t>, 2 subnets, 2 masks</a:t>
            </a:r>
          </a:p>
          <a:p>
            <a:r>
              <a:rPr lang="en-US" altLang="ko-KR" sz="1200" dirty="0" smtClean="0">
                <a:solidFill>
                  <a:schemeClr val="accent2"/>
                </a:solidFill>
              </a:rPr>
              <a:t>D       1.0.0.0/8 is a summary, 00:02:29, Null0</a:t>
            </a:r>
          </a:p>
          <a:p>
            <a:r>
              <a:rPr lang="en-US" altLang="ko-KR" sz="1200" dirty="0" smtClean="0"/>
              <a:t>C       1.1.1.0/24 is directly connected, Loopback0</a:t>
            </a:r>
          </a:p>
          <a:p>
            <a:r>
              <a:rPr lang="en-US" altLang="ko-KR" sz="1200" dirty="0" smtClean="0">
                <a:solidFill>
                  <a:schemeClr val="accent2"/>
                </a:solidFill>
              </a:rPr>
              <a:t>D    2.0.0.0/8 [90/3139840] via 203.230.10.1, 00:01:26, Serial0/2/0</a:t>
            </a:r>
          </a:p>
          <a:p>
            <a:r>
              <a:rPr lang="en-US" altLang="ko-KR" sz="1200" dirty="0" smtClean="0">
                <a:solidFill>
                  <a:schemeClr val="accent2"/>
                </a:solidFill>
              </a:rPr>
              <a:t>D    3.0.0.0/8 [90/3651840] via 203.230.10.1, 00:00:56, Serial0/2/0</a:t>
            </a:r>
          </a:p>
          <a:p>
            <a:r>
              <a:rPr lang="en-US" altLang="ko-KR" sz="1200" dirty="0" smtClean="0"/>
              <a:t>C    203.230.7.0/24 is directly connected, FastEthernet0/0</a:t>
            </a:r>
          </a:p>
          <a:p>
            <a:r>
              <a:rPr lang="en-US" altLang="ko-KR" sz="1200" dirty="0" smtClean="0"/>
              <a:t>D    203.230.8.0/24 [90/3526400] via 203.230.10.1, 00:00:56, Serial0/2/0</a:t>
            </a:r>
          </a:p>
          <a:p>
            <a:r>
              <a:rPr lang="en-US" altLang="ko-KR" sz="1200" dirty="0" smtClean="0"/>
              <a:t>D    203.230.9.0/24 [90/3014400] via 203.230.10.1, 00:01:26, Serial0/2/0</a:t>
            </a:r>
          </a:p>
          <a:p>
            <a:r>
              <a:rPr lang="en-US" altLang="ko-KR" sz="1200" dirty="0" smtClean="0"/>
              <a:t>C    203.230.10.0/24 is directly connected, Serial0/2/0</a:t>
            </a:r>
          </a:p>
          <a:p>
            <a:r>
              <a:rPr lang="en-US" altLang="ko-KR" sz="1200" dirty="0" smtClean="0"/>
              <a:t>C    203.230.11.0/24 is directly connected, Serial0/2/1</a:t>
            </a:r>
          </a:p>
          <a:p>
            <a:r>
              <a:rPr lang="en-US" altLang="ko-KR" sz="1200" dirty="0" smtClean="0"/>
              <a:t>D    203.230.12.0/24 [90/3523840] via 203.230.10.1, 00:01:26, Serial0/2/0</a:t>
            </a:r>
            <a:endParaRPr lang="ko-KR" alt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995936" y="1628800"/>
            <a:ext cx="417646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accent2"/>
                </a:solidFill>
              </a:rPr>
              <a:t>Null0: </a:t>
            </a:r>
          </a:p>
          <a:p>
            <a:r>
              <a:rPr lang="ko-KR" altLang="en-US" sz="1400" dirty="0" smtClean="0">
                <a:solidFill>
                  <a:schemeClr val="accent2"/>
                </a:solidFill>
              </a:rPr>
              <a:t>실제 경로가 아닌 가상경로</a:t>
            </a:r>
            <a:r>
              <a:rPr lang="en-US" altLang="ko-KR" sz="1400" dirty="0" smtClean="0">
                <a:solidFill>
                  <a:schemeClr val="accent2"/>
                </a:solidFill>
              </a:rPr>
              <a:t>, </a:t>
            </a:r>
            <a:r>
              <a:rPr lang="ko-KR" altLang="en-US" sz="1400" dirty="0" smtClean="0">
                <a:solidFill>
                  <a:schemeClr val="accent2"/>
                </a:solidFill>
              </a:rPr>
              <a:t>광고목적으로 사용 </a:t>
            </a:r>
            <a:endParaRPr lang="en-US" altLang="ko-KR" sz="1400" dirty="0" smtClean="0">
              <a:solidFill>
                <a:schemeClr val="accent2"/>
              </a:solidFill>
            </a:endParaRPr>
          </a:p>
          <a:p>
            <a:r>
              <a:rPr lang="ko-KR" altLang="en-US" sz="1400" dirty="0" err="1" smtClean="0">
                <a:solidFill>
                  <a:schemeClr val="accent2"/>
                </a:solidFill>
              </a:rPr>
              <a:t>클래스풀</a:t>
            </a:r>
            <a:r>
              <a:rPr lang="ko-KR" altLang="en-US" sz="1400" dirty="0" smtClean="0">
                <a:solidFill>
                  <a:schemeClr val="accent2"/>
                </a:solidFill>
              </a:rPr>
              <a:t> 주소와 일치되면 해당 인터페이스로 </a:t>
            </a:r>
            <a:r>
              <a:rPr lang="ko-KR" altLang="en-US" sz="1400" dirty="0" err="1" smtClean="0">
                <a:solidFill>
                  <a:schemeClr val="accent2"/>
                </a:solidFill>
              </a:rPr>
              <a:t>패킷</a:t>
            </a:r>
            <a:r>
              <a:rPr lang="ko-KR" altLang="en-US" sz="1400" dirty="0" smtClean="0">
                <a:solidFill>
                  <a:schemeClr val="accent2"/>
                </a:solidFill>
              </a:rPr>
              <a:t> 전송</a:t>
            </a:r>
            <a:r>
              <a:rPr lang="en-US" altLang="ko-KR" sz="1400" dirty="0" smtClean="0">
                <a:solidFill>
                  <a:schemeClr val="accent2"/>
                </a:solidFill>
              </a:rPr>
              <a:t>, </a:t>
            </a:r>
            <a:r>
              <a:rPr lang="ko-KR" altLang="en-US" sz="1400" dirty="0" smtClean="0">
                <a:solidFill>
                  <a:schemeClr val="accent2"/>
                </a:solidFill>
              </a:rPr>
              <a:t>일치하지</a:t>
            </a:r>
            <a:r>
              <a:rPr lang="en-US" altLang="ko-KR" sz="1400" dirty="0" smtClean="0">
                <a:solidFill>
                  <a:schemeClr val="accent2"/>
                </a:solidFill>
              </a:rPr>
              <a:t> </a:t>
            </a:r>
            <a:r>
              <a:rPr lang="ko-KR" altLang="en-US" sz="1400" dirty="0" smtClean="0">
                <a:solidFill>
                  <a:schemeClr val="accent2"/>
                </a:solidFill>
              </a:rPr>
              <a:t>않으면 </a:t>
            </a:r>
            <a:r>
              <a:rPr lang="en-US" altLang="ko-KR" sz="1400" dirty="0" smtClean="0">
                <a:solidFill>
                  <a:schemeClr val="accent2"/>
                </a:solidFill>
              </a:rPr>
              <a:t>Null0</a:t>
            </a:r>
            <a:r>
              <a:rPr lang="ko-KR" altLang="en-US" sz="1400" dirty="0" smtClean="0">
                <a:solidFill>
                  <a:schemeClr val="accent2"/>
                </a:solidFill>
              </a:rPr>
              <a:t>가 목적지가 되고 </a:t>
            </a:r>
            <a:r>
              <a:rPr lang="ko-KR" altLang="en-US" sz="1400" dirty="0" err="1" smtClean="0">
                <a:solidFill>
                  <a:schemeClr val="accent2"/>
                </a:solidFill>
              </a:rPr>
              <a:t>라우터에서</a:t>
            </a:r>
            <a:r>
              <a:rPr lang="ko-KR" altLang="en-US" sz="1400" dirty="0" smtClean="0">
                <a:solidFill>
                  <a:schemeClr val="accent2"/>
                </a:solidFill>
              </a:rPr>
              <a:t> </a:t>
            </a:r>
            <a:r>
              <a:rPr lang="ko-KR" altLang="en-US" sz="1400" dirty="0" err="1" smtClean="0">
                <a:solidFill>
                  <a:schemeClr val="accent2"/>
                </a:solidFill>
              </a:rPr>
              <a:t>패킷</a:t>
            </a:r>
            <a:r>
              <a:rPr lang="ko-KR" altLang="en-US" sz="1400" dirty="0" smtClean="0">
                <a:solidFill>
                  <a:schemeClr val="accent2"/>
                </a:solidFill>
              </a:rPr>
              <a:t> 폐기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네이버</a:t>
            </a:r>
            <a:r>
              <a:rPr lang="ko-KR" altLang="en-US" dirty="0" smtClean="0"/>
              <a:t> 관계 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1913" y="1484784"/>
            <a:ext cx="694933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schemeClr val="accent2"/>
                </a:solidFill>
              </a:rPr>
              <a:t>R1#show </a:t>
            </a:r>
            <a:r>
              <a:rPr lang="en-US" altLang="ko-KR" sz="1600" dirty="0" err="1" smtClean="0">
                <a:solidFill>
                  <a:schemeClr val="accent2"/>
                </a:solidFill>
              </a:rPr>
              <a:t>ip</a:t>
            </a:r>
            <a:r>
              <a:rPr lang="en-US" altLang="ko-KR" sz="1600" dirty="0" smtClean="0">
                <a:solidFill>
                  <a:schemeClr val="accent2"/>
                </a:solidFill>
              </a:rPr>
              <a:t> </a:t>
            </a:r>
            <a:r>
              <a:rPr lang="en-US" altLang="ko-KR" sz="1600" dirty="0" err="1" smtClean="0">
                <a:solidFill>
                  <a:schemeClr val="accent2"/>
                </a:solidFill>
              </a:rPr>
              <a:t>eigrp</a:t>
            </a:r>
            <a:r>
              <a:rPr lang="en-US" altLang="ko-KR" sz="1600" dirty="0" smtClean="0">
                <a:solidFill>
                  <a:schemeClr val="accent2"/>
                </a:solidFill>
              </a:rPr>
              <a:t> neighbors </a:t>
            </a:r>
          </a:p>
          <a:p>
            <a:r>
              <a:rPr lang="en-US" altLang="ko-KR" sz="1600" dirty="0" smtClean="0"/>
              <a:t>IP-EIGRP neighbors for process 7</a:t>
            </a:r>
          </a:p>
          <a:p>
            <a:r>
              <a:rPr lang="en-US" altLang="ko-KR" sz="1600" dirty="0" smtClean="0"/>
              <a:t>H   Address         Interface      Hold Uptime    SRTT   RTO   Q   </a:t>
            </a:r>
            <a:r>
              <a:rPr lang="en-US" altLang="ko-KR" sz="1600" dirty="0" err="1" smtClean="0"/>
              <a:t>Seq</a:t>
            </a:r>
            <a:endParaRPr lang="en-US" altLang="ko-KR" sz="1600" dirty="0" smtClean="0"/>
          </a:p>
          <a:p>
            <a:r>
              <a:rPr lang="en-US" altLang="ko-KR" sz="1600" dirty="0" smtClean="0"/>
              <a:t>                                   (sec)          (ms)        </a:t>
            </a:r>
            <a:r>
              <a:rPr lang="en-US" altLang="ko-KR" sz="1600" dirty="0" err="1" smtClean="0"/>
              <a:t>Cnt</a:t>
            </a:r>
            <a:r>
              <a:rPr lang="en-US" altLang="ko-KR" sz="1600" dirty="0" smtClean="0"/>
              <a:t>  Num</a:t>
            </a:r>
          </a:p>
          <a:p>
            <a:r>
              <a:rPr lang="en-US" altLang="ko-KR" sz="1600" dirty="0" smtClean="0"/>
              <a:t>0   203.230.10.1    Se0/2/0        12   00:05:26  40     1000  0   66</a:t>
            </a:r>
          </a:p>
          <a:p>
            <a:r>
              <a:rPr lang="en-US" altLang="ko-KR" sz="1600" dirty="0" smtClean="0"/>
              <a:t>1   203.230.11.1    Se0/2/1        11   00:04:56  40     1000  0   102</a:t>
            </a:r>
            <a:endParaRPr lang="ko-KR" altLang="en-US" sz="1600" dirty="0"/>
          </a:p>
        </p:txBody>
      </p:sp>
      <p:cxnSp>
        <p:nvCxnSpPr>
          <p:cNvPr id="6" name="직선 화살표 연결선 5"/>
          <p:cNvCxnSpPr/>
          <p:nvPr/>
        </p:nvCxnSpPr>
        <p:spPr>
          <a:xfrm flipV="1">
            <a:off x="683568" y="3068960"/>
            <a:ext cx="0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39552" y="5013176"/>
            <a:ext cx="19127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err="1" smtClean="0"/>
              <a:t>네이버가</a:t>
            </a:r>
            <a:r>
              <a:rPr lang="ko-KR" altLang="en-US" sz="1400" dirty="0" smtClean="0"/>
              <a:t> 학습된 순서</a:t>
            </a:r>
            <a:endParaRPr lang="ko-KR" altLang="en-US" sz="1400" dirty="0"/>
          </a:p>
        </p:txBody>
      </p:sp>
      <p:cxnSp>
        <p:nvCxnSpPr>
          <p:cNvPr id="10" name="직선 화살표 연결선 9"/>
          <p:cNvCxnSpPr/>
          <p:nvPr/>
        </p:nvCxnSpPr>
        <p:spPr>
          <a:xfrm flipV="1">
            <a:off x="1259632" y="3068960"/>
            <a:ext cx="0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15616" y="4653136"/>
            <a:ext cx="1733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이웃 </a:t>
            </a:r>
            <a:r>
              <a:rPr lang="ko-KR" altLang="en-US" sz="1400" dirty="0" err="1" smtClean="0"/>
              <a:t>라우터의</a:t>
            </a:r>
            <a:r>
              <a:rPr lang="ko-KR" altLang="en-US" sz="1400" dirty="0" smtClean="0"/>
              <a:t> 주소</a:t>
            </a:r>
            <a:endParaRPr lang="ko-KR" altLang="en-US" sz="1400" dirty="0"/>
          </a:p>
        </p:txBody>
      </p:sp>
      <p:cxnSp>
        <p:nvCxnSpPr>
          <p:cNvPr id="12" name="직선 화살표 연결선 11"/>
          <p:cNvCxnSpPr/>
          <p:nvPr/>
        </p:nvCxnSpPr>
        <p:spPr>
          <a:xfrm flipH="1" flipV="1">
            <a:off x="2982850" y="3068960"/>
            <a:ext cx="4974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07704" y="4077072"/>
            <a:ext cx="19127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이웃 </a:t>
            </a:r>
            <a:r>
              <a:rPr lang="ko-KR" altLang="en-US" sz="1400" dirty="0" err="1" smtClean="0"/>
              <a:t>라우터와</a:t>
            </a:r>
            <a:r>
              <a:rPr lang="ko-KR" altLang="en-US" sz="1400" dirty="0" smtClean="0"/>
              <a:t> 연결된</a:t>
            </a:r>
            <a:endParaRPr lang="en-US" altLang="ko-KR" sz="1400" dirty="0" smtClean="0"/>
          </a:p>
          <a:p>
            <a:r>
              <a:rPr lang="ko-KR" altLang="en-US" sz="1400" dirty="0" smtClean="0"/>
              <a:t>자신의 인터페이스</a:t>
            </a:r>
            <a:endParaRPr lang="ko-KR" altLang="en-US" sz="1400" dirty="0"/>
          </a:p>
        </p:txBody>
      </p:sp>
      <p:cxnSp>
        <p:nvCxnSpPr>
          <p:cNvPr id="15" name="직선 화살표 연결선 14"/>
          <p:cNvCxnSpPr/>
          <p:nvPr/>
        </p:nvCxnSpPr>
        <p:spPr>
          <a:xfrm flipV="1">
            <a:off x="4067944" y="3068960"/>
            <a:ext cx="1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19872" y="5301208"/>
            <a:ext cx="1733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해당 인터페이스의 </a:t>
            </a:r>
            <a:endParaRPr lang="en-US" altLang="ko-KR" sz="1400" dirty="0" smtClean="0"/>
          </a:p>
          <a:p>
            <a:r>
              <a:rPr lang="ko-KR" altLang="en-US" sz="1400" dirty="0" smtClean="0"/>
              <a:t>최대시간  </a:t>
            </a:r>
            <a:endParaRPr lang="ko-KR" altLang="en-US" sz="1400" dirty="0"/>
          </a:p>
        </p:txBody>
      </p:sp>
      <p:cxnSp>
        <p:nvCxnSpPr>
          <p:cNvPr id="17" name="직선 화살표 연결선 16"/>
          <p:cNvCxnSpPr/>
          <p:nvPr/>
        </p:nvCxnSpPr>
        <p:spPr>
          <a:xfrm flipH="1" flipV="1">
            <a:off x="4788024" y="3068960"/>
            <a:ext cx="4975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211960" y="4293096"/>
            <a:ext cx="13740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err="1" smtClean="0"/>
              <a:t>네이버를</a:t>
            </a:r>
            <a:r>
              <a:rPr lang="ko-KR" altLang="en-US" sz="1400" dirty="0" smtClean="0"/>
              <a:t> 맺은 </a:t>
            </a:r>
            <a:endParaRPr lang="en-US" altLang="ko-KR" sz="1400" dirty="0" smtClean="0"/>
          </a:p>
          <a:p>
            <a:r>
              <a:rPr lang="ko-KR" altLang="en-US" sz="1400" dirty="0" smtClean="0"/>
              <a:t>이후의 시간</a:t>
            </a:r>
            <a:endParaRPr lang="ko-KR" altLang="en-US" sz="1400" dirty="0"/>
          </a:p>
        </p:txBody>
      </p:sp>
      <p:cxnSp>
        <p:nvCxnSpPr>
          <p:cNvPr id="19" name="직선 화살표 연결선 18"/>
          <p:cNvCxnSpPr/>
          <p:nvPr/>
        </p:nvCxnSpPr>
        <p:spPr>
          <a:xfrm flipV="1">
            <a:off x="5508104" y="3068960"/>
            <a:ext cx="1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652120" y="4293096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재전송 </a:t>
            </a:r>
            <a:endParaRPr lang="en-US" altLang="ko-KR" sz="1400" dirty="0" smtClean="0"/>
          </a:p>
          <a:p>
            <a:r>
              <a:rPr lang="ko-KR" altLang="en-US" sz="1400" dirty="0" smtClean="0"/>
              <a:t>타임아웃</a:t>
            </a:r>
            <a:endParaRPr lang="en-US" altLang="ko-KR" sz="1400" dirty="0" smtClean="0"/>
          </a:p>
        </p:txBody>
      </p:sp>
      <p:cxnSp>
        <p:nvCxnSpPr>
          <p:cNvPr id="21" name="직선 화살표 연결선 20"/>
          <p:cNvCxnSpPr/>
          <p:nvPr/>
        </p:nvCxnSpPr>
        <p:spPr>
          <a:xfrm flipH="1" flipV="1">
            <a:off x="6228184" y="3068960"/>
            <a:ext cx="4975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364088" y="4941168"/>
            <a:ext cx="21483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err="1" smtClean="0"/>
              <a:t>패킷이</a:t>
            </a:r>
            <a:r>
              <a:rPr lang="ko-KR" altLang="en-US" sz="1400" dirty="0" smtClean="0"/>
              <a:t> </a:t>
            </a:r>
            <a:r>
              <a:rPr lang="ko-KR" altLang="en-US" sz="1400" dirty="0" err="1" smtClean="0"/>
              <a:t>네이버에</a:t>
            </a:r>
            <a:r>
              <a:rPr lang="ko-KR" altLang="en-US" sz="1400" dirty="0" smtClean="0"/>
              <a:t> 갔다가 </a:t>
            </a:r>
            <a:endParaRPr lang="en-US" altLang="ko-KR" sz="1400" dirty="0" smtClean="0"/>
          </a:p>
          <a:p>
            <a:r>
              <a:rPr lang="ko-KR" altLang="en-US" sz="1400" dirty="0" smtClean="0"/>
              <a:t>다시 돌아오는 시간</a:t>
            </a:r>
            <a:endParaRPr lang="ko-KR" altLang="en-US" sz="1400" dirty="0"/>
          </a:p>
        </p:txBody>
      </p:sp>
      <p:cxnSp>
        <p:nvCxnSpPr>
          <p:cNvPr id="27" name="직선 화살표 연결선 26"/>
          <p:cNvCxnSpPr/>
          <p:nvPr/>
        </p:nvCxnSpPr>
        <p:spPr>
          <a:xfrm flipV="1">
            <a:off x="6660232" y="3068960"/>
            <a:ext cx="1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화살표 연결선 27"/>
          <p:cNvCxnSpPr/>
          <p:nvPr/>
        </p:nvCxnSpPr>
        <p:spPr>
          <a:xfrm flipH="1" flipV="1">
            <a:off x="7159314" y="3068960"/>
            <a:ext cx="497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516216" y="4005064"/>
            <a:ext cx="1317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전송 대기중인</a:t>
            </a:r>
            <a:endParaRPr lang="en-US" altLang="ko-KR" sz="1400" dirty="0" smtClean="0"/>
          </a:p>
          <a:p>
            <a:r>
              <a:rPr lang="en-US" altLang="ko-KR" sz="1400" dirty="0" smtClean="0"/>
              <a:t>EIGRP </a:t>
            </a:r>
            <a:r>
              <a:rPr lang="ko-KR" altLang="en-US" sz="1400" dirty="0" err="1" smtClean="0"/>
              <a:t>패킷</a:t>
            </a:r>
            <a:endParaRPr lang="en-US" altLang="ko-KR" sz="1400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6948264" y="3573016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smtClean="0"/>
              <a:t>일련번호</a:t>
            </a:r>
            <a:endParaRPr lang="en-US" altLang="ko-K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프로토콜 상세정보 확인 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99386" y="1484784"/>
            <a:ext cx="451277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solidFill>
                  <a:schemeClr val="accent2"/>
                </a:solidFill>
              </a:rPr>
              <a:t>R1#show </a:t>
            </a:r>
            <a:r>
              <a:rPr lang="en-US" altLang="ko-KR" sz="1200" dirty="0" err="1" smtClean="0">
                <a:solidFill>
                  <a:schemeClr val="accent2"/>
                </a:solidFill>
              </a:rPr>
              <a:t>ip</a:t>
            </a:r>
            <a:r>
              <a:rPr lang="en-US" altLang="ko-KR" sz="1200" dirty="0" smtClean="0">
                <a:solidFill>
                  <a:schemeClr val="accent2"/>
                </a:solidFill>
              </a:rPr>
              <a:t> protocols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Routing Protocol is "</a:t>
            </a:r>
            <a:r>
              <a:rPr lang="en-US" altLang="ko-KR" sz="1200" dirty="0" err="1" smtClean="0"/>
              <a:t>eigrp</a:t>
            </a:r>
            <a:r>
              <a:rPr lang="en-US" altLang="ko-KR" sz="1200" dirty="0" smtClean="0"/>
              <a:t>  7 " </a:t>
            </a:r>
          </a:p>
          <a:p>
            <a:r>
              <a:rPr lang="en-US" altLang="ko-KR" sz="1200" dirty="0" smtClean="0"/>
              <a:t>  Outgoing update filter list for all interfaces is not set </a:t>
            </a:r>
          </a:p>
          <a:p>
            <a:r>
              <a:rPr lang="en-US" altLang="ko-KR" sz="1200" dirty="0" smtClean="0"/>
              <a:t>  Incoming update filter list for all interfaces is not set </a:t>
            </a:r>
          </a:p>
          <a:p>
            <a:r>
              <a:rPr lang="en-US" altLang="ko-KR" sz="1200" dirty="0" smtClean="0"/>
              <a:t>  Default networks flagged in outgoing updates  </a:t>
            </a:r>
          </a:p>
          <a:p>
            <a:r>
              <a:rPr lang="en-US" altLang="ko-KR" sz="1200" dirty="0" smtClean="0"/>
              <a:t>  Default networks accepted from incoming updates </a:t>
            </a:r>
          </a:p>
          <a:p>
            <a:r>
              <a:rPr lang="en-US" altLang="ko-KR" sz="1200" dirty="0" smtClean="0"/>
              <a:t>  EIGRP metric weight K1=1, K2=0, K3=1, K4=0, K5=0</a:t>
            </a:r>
          </a:p>
          <a:p>
            <a:r>
              <a:rPr lang="en-US" altLang="ko-KR" sz="1200" dirty="0" smtClean="0"/>
              <a:t>  EIGRP maximum </a:t>
            </a:r>
            <a:r>
              <a:rPr lang="en-US" altLang="ko-KR" sz="1200" dirty="0" err="1" smtClean="0"/>
              <a:t>hopcount</a:t>
            </a:r>
            <a:r>
              <a:rPr lang="en-US" altLang="ko-KR" sz="1200" dirty="0" smtClean="0"/>
              <a:t> 100</a:t>
            </a:r>
          </a:p>
          <a:p>
            <a:r>
              <a:rPr lang="en-US" altLang="ko-KR" sz="1200" dirty="0" smtClean="0"/>
              <a:t>  EIGRP maximum metric variance 1</a:t>
            </a:r>
          </a:p>
          <a:p>
            <a:r>
              <a:rPr lang="en-US" altLang="ko-KR" sz="1200" dirty="0" smtClean="0"/>
              <a:t>Redistributing: </a:t>
            </a:r>
            <a:r>
              <a:rPr lang="en-US" altLang="ko-KR" sz="1200" dirty="0" err="1" smtClean="0"/>
              <a:t>eigrp</a:t>
            </a:r>
            <a:r>
              <a:rPr lang="en-US" altLang="ko-KR" sz="1200" dirty="0" smtClean="0"/>
              <a:t> 7</a:t>
            </a:r>
          </a:p>
          <a:p>
            <a:r>
              <a:rPr lang="en-US" altLang="ko-KR" sz="1200" dirty="0" smtClean="0"/>
              <a:t>  Automatic network summarization is in effect  </a:t>
            </a:r>
          </a:p>
          <a:p>
            <a:r>
              <a:rPr lang="en-US" altLang="ko-KR" sz="1200" dirty="0" smtClean="0"/>
              <a:t>  Automatic address summarization: </a:t>
            </a:r>
          </a:p>
          <a:p>
            <a:r>
              <a:rPr lang="en-US" altLang="ko-KR" sz="1200" dirty="0" smtClean="0"/>
              <a:t>    1.0.0.0/8 for FastEthernet0/0, Serial0/2/0, Serial0/2/1</a:t>
            </a:r>
          </a:p>
          <a:p>
            <a:r>
              <a:rPr lang="en-US" altLang="ko-KR" sz="1200" dirty="0" smtClean="0"/>
              <a:t>      Summarizing with metric 128256</a:t>
            </a:r>
          </a:p>
          <a:p>
            <a:r>
              <a:rPr lang="en-US" altLang="ko-KR" sz="1200" dirty="0" smtClean="0"/>
              <a:t>  Maximum path: 4</a:t>
            </a:r>
          </a:p>
          <a:p>
            <a:r>
              <a:rPr lang="en-US" altLang="ko-KR" sz="1200" dirty="0" smtClean="0"/>
              <a:t>  Routing for Networks:  </a:t>
            </a:r>
          </a:p>
          <a:p>
            <a:r>
              <a:rPr lang="en-US" altLang="ko-KR" sz="1200" dirty="0" smtClean="0"/>
              <a:t>     203.230.7.0</a:t>
            </a:r>
          </a:p>
          <a:p>
            <a:r>
              <a:rPr lang="en-US" altLang="ko-KR" sz="1200" dirty="0" smtClean="0"/>
              <a:t>     203.230.10.0</a:t>
            </a:r>
          </a:p>
          <a:p>
            <a:r>
              <a:rPr lang="en-US" altLang="ko-KR" sz="1200" dirty="0" smtClean="0"/>
              <a:t>     203.230.11.0</a:t>
            </a:r>
          </a:p>
          <a:p>
            <a:r>
              <a:rPr lang="en-US" altLang="ko-KR" sz="1200" dirty="0" smtClean="0"/>
              <a:t>     1.0.0.0</a:t>
            </a:r>
          </a:p>
          <a:p>
            <a:r>
              <a:rPr lang="en-US" altLang="ko-KR" sz="1200" dirty="0" smtClean="0"/>
              <a:t>  Routing Information Sources:  </a:t>
            </a:r>
          </a:p>
          <a:p>
            <a:r>
              <a:rPr lang="en-US" altLang="ko-KR" sz="1200" dirty="0" smtClean="0"/>
              <a:t>    Gateway         Distance      Last Update </a:t>
            </a:r>
          </a:p>
          <a:p>
            <a:r>
              <a:rPr lang="en-US" altLang="ko-KR" sz="1200" dirty="0" smtClean="0"/>
              <a:t>    203.230.10.1    90            10842864   </a:t>
            </a:r>
          </a:p>
          <a:p>
            <a:r>
              <a:rPr lang="en-US" altLang="ko-KR" sz="1200" dirty="0" smtClean="0"/>
              <a:t>    203.230.11.1    90            10872356   </a:t>
            </a:r>
          </a:p>
          <a:p>
            <a:r>
              <a:rPr lang="en-US" altLang="ko-KR" sz="1200" dirty="0" smtClean="0"/>
              <a:t>  Distance: internal 90 external 170</a:t>
            </a:r>
            <a:endParaRPr lang="ko-KR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5</a:t>
            </a:r>
            <a:r>
              <a:rPr lang="ko-KR" altLang="en-US" dirty="0" smtClean="0"/>
              <a:t>개의 </a:t>
            </a:r>
            <a:r>
              <a:rPr lang="ko-KR" altLang="en-US" dirty="0" err="1" smtClean="0"/>
              <a:t>메트릭</a:t>
            </a:r>
            <a:r>
              <a:rPr lang="ko-KR" altLang="en-US" dirty="0" smtClean="0"/>
              <a:t> 값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K1=1, </a:t>
            </a:r>
            <a:r>
              <a:rPr lang="ko-KR" altLang="en-US" dirty="0" smtClean="0"/>
              <a:t>대역폭</a:t>
            </a:r>
            <a:r>
              <a:rPr lang="en-US" altLang="ko-KR" dirty="0" smtClean="0"/>
              <a:t>(bandwidth)</a:t>
            </a:r>
          </a:p>
          <a:p>
            <a:pPr lvl="1"/>
            <a:r>
              <a:rPr lang="en-US" altLang="ko-KR" dirty="0" smtClean="0"/>
              <a:t>K2=0, </a:t>
            </a:r>
            <a:r>
              <a:rPr lang="ko-KR" altLang="en-US" dirty="0" smtClean="0"/>
              <a:t>부하</a:t>
            </a:r>
            <a:r>
              <a:rPr lang="en-US" altLang="ko-KR" dirty="0" smtClean="0"/>
              <a:t>(load)</a:t>
            </a:r>
          </a:p>
          <a:p>
            <a:pPr lvl="1"/>
            <a:r>
              <a:rPr lang="en-US" altLang="ko-KR" dirty="0" smtClean="0"/>
              <a:t>K3=1, </a:t>
            </a:r>
            <a:r>
              <a:rPr lang="ko-KR" altLang="en-US" dirty="0" smtClean="0"/>
              <a:t>지연</a:t>
            </a:r>
            <a:r>
              <a:rPr lang="en-US" altLang="ko-KR" dirty="0" smtClean="0"/>
              <a:t>(delay)</a:t>
            </a:r>
          </a:p>
          <a:p>
            <a:pPr lvl="1"/>
            <a:r>
              <a:rPr lang="en-US" altLang="ko-KR" dirty="0" smtClean="0"/>
              <a:t>K4=0, </a:t>
            </a:r>
            <a:r>
              <a:rPr lang="ko-KR" altLang="en-US" dirty="0" smtClean="0"/>
              <a:t>신뢰성</a:t>
            </a:r>
            <a:r>
              <a:rPr lang="en-US" altLang="ko-KR" dirty="0" smtClean="0"/>
              <a:t>(reliability)</a:t>
            </a:r>
          </a:p>
          <a:p>
            <a:pPr lvl="1"/>
            <a:r>
              <a:rPr lang="en-US" altLang="ko-KR" dirty="0" smtClean="0"/>
              <a:t>K5=0, </a:t>
            </a:r>
            <a:r>
              <a:rPr lang="ko-KR" altLang="en-US" dirty="0" smtClean="0"/>
              <a:t>신뢰성</a:t>
            </a:r>
            <a:r>
              <a:rPr lang="en-US" altLang="ko-KR" dirty="0" smtClean="0"/>
              <a:t>(reliability)</a:t>
            </a:r>
          </a:p>
          <a:p>
            <a:pPr lvl="1"/>
            <a:r>
              <a:rPr lang="ko-KR" altLang="en-US" dirty="0" err="1" smtClean="0"/>
              <a:t>라우터간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메트릭값이</a:t>
            </a:r>
            <a:r>
              <a:rPr lang="ko-KR" altLang="en-US" dirty="0" smtClean="0"/>
              <a:t> 다를 경우 </a:t>
            </a:r>
            <a:r>
              <a:rPr lang="ko-KR" altLang="en-US" dirty="0" err="1" smtClean="0"/>
              <a:t>네이버가</a:t>
            </a:r>
            <a:r>
              <a:rPr lang="ko-KR" altLang="en-US" dirty="0" smtClean="0"/>
              <a:t> 될 수 없음 </a:t>
            </a:r>
            <a:endParaRPr lang="en-US" altLang="ko-KR" dirty="0" smtClean="0"/>
          </a:p>
          <a:p>
            <a:r>
              <a:rPr lang="ko-KR" altLang="en-US" dirty="0" err="1" smtClean="0"/>
              <a:t>메트릭</a:t>
            </a:r>
            <a:r>
              <a:rPr lang="ko-KR" altLang="en-US" dirty="0" smtClean="0"/>
              <a:t> 계산 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>
              <a:buNone/>
            </a:pPr>
            <a:r>
              <a:rPr lang="en-US" altLang="ko-KR" dirty="0" smtClean="0"/>
              <a:t>	</a:t>
            </a:r>
            <a:endParaRPr lang="ko-KR" altLang="en-US" dirty="0" smtClean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EIGRP </a:t>
            </a:r>
            <a:r>
              <a:rPr lang="ko-KR" altLang="en-US" dirty="0" err="1" smtClean="0"/>
              <a:t>메트릭</a:t>
            </a:r>
            <a:r>
              <a:rPr lang="ko-KR" altLang="en-US" dirty="0" smtClean="0"/>
              <a:t> 값 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63888" y="6274829"/>
            <a:ext cx="2821606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1400" dirty="0" err="1" smtClean="0"/>
              <a:t>메트릭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=&gt; BW + Delay (</a:t>
            </a:r>
            <a:r>
              <a:rPr lang="ko-KR" altLang="en-US" sz="1400" dirty="0" smtClean="0"/>
              <a:t>기본값</a:t>
            </a:r>
            <a:r>
              <a:rPr lang="en-US" altLang="ko-KR" sz="1400" dirty="0" smtClean="0"/>
              <a:t>)</a:t>
            </a:r>
            <a:endParaRPr lang="ko-KR" alt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5580112" y="13407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ko-KR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673" y="4653136"/>
            <a:ext cx="574357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경로 선택 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2117" y="1556792"/>
            <a:ext cx="6300123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R1#show </a:t>
            </a:r>
            <a:r>
              <a:rPr lang="en-US" altLang="ko-KR" sz="1400" dirty="0" err="1" smtClean="0"/>
              <a:t>ip</a:t>
            </a:r>
            <a:r>
              <a:rPr lang="en-US" altLang="ko-KR" sz="1400" dirty="0" smtClean="0"/>
              <a:t> </a:t>
            </a:r>
            <a:r>
              <a:rPr lang="en-US" altLang="ko-KR" sz="1400" dirty="0" err="1" smtClean="0"/>
              <a:t>eigrp</a:t>
            </a:r>
            <a:r>
              <a:rPr lang="en-US" altLang="ko-KR" sz="1400" dirty="0" smtClean="0"/>
              <a:t> topology 3.0.0.0</a:t>
            </a:r>
          </a:p>
          <a:p>
            <a:r>
              <a:rPr lang="en-US" altLang="ko-KR" sz="1400" dirty="0" smtClean="0"/>
              <a:t>IP-EIGRP (AS 7): Topology entry for 3.0.0.0/8</a:t>
            </a:r>
          </a:p>
          <a:p>
            <a:r>
              <a:rPr lang="en-US" altLang="ko-KR" sz="1400" dirty="0" smtClean="0"/>
              <a:t>  State is Passive, Query origin flag is 1, 1 Successor(s), FD is 3651840</a:t>
            </a:r>
          </a:p>
          <a:p>
            <a:r>
              <a:rPr lang="en-US" altLang="ko-KR" sz="1400" dirty="0" smtClean="0"/>
              <a:t>  Routing Descriptor Blocks:</a:t>
            </a:r>
          </a:p>
          <a:p>
            <a:r>
              <a:rPr lang="en-US" altLang="ko-KR" sz="1400" dirty="0" smtClean="0"/>
              <a:t>  </a:t>
            </a:r>
            <a:r>
              <a:rPr lang="en-US" altLang="ko-KR" sz="1400" dirty="0" smtClean="0">
                <a:solidFill>
                  <a:schemeClr val="accent2"/>
                </a:solidFill>
              </a:rPr>
              <a:t>203.230.10.1 (Serial0/2/0), </a:t>
            </a:r>
            <a:r>
              <a:rPr lang="en-US" altLang="ko-KR" sz="1400" dirty="0" smtClean="0"/>
              <a:t>from 203.230.10.1, Send flag is 0x0</a:t>
            </a:r>
          </a:p>
          <a:p>
            <a:r>
              <a:rPr lang="en-US" altLang="ko-KR" sz="1400" dirty="0" smtClean="0"/>
              <a:t>      </a:t>
            </a:r>
            <a:r>
              <a:rPr lang="en-US" altLang="ko-KR" sz="1400" dirty="0" smtClean="0">
                <a:solidFill>
                  <a:schemeClr val="accent2"/>
                </a:solidFill>
              </a:rPr>
              <a:t>Composite metric is (3651840/2297856), </a:t>
            </a:r>
            <a:r>
              <a:rPr lang="en-US" altLang="ko-KR" sz="1400" dirty="0" smtClean="0"/>
              <a:t>Route is Internal</a:t>
            </a:r>
          </a:p>
          <a:p>
            <a:r>
              <a:rPr lang="en-US" altLang="ko-KR" sz="1400" dirty="0" smtClean="0"/>
              <a:t>      Vector metric:</a:t>
            </a:r>
          </a:p>
          <a:p>
            <a:r>
              <a:rPr lang="en-US" altLang="ko-KR" sz="1400" dirty="0" smtClean="0"/>
              <a:t>        Minimum bandwidth is 1024 Kbit</a:t>
            </a:r>
          </a:p>
          <a:p>
            <a:r>
              <a:rPr lang="en-US" altLang="ko-KR" sz="1400" dirty="0" smtClean="0"/>
              <a:t>        Total delay is 45000 microseconds</a:t>
            </a:r>
          </a:p>
          <a:p>
            <a:r>
              <a:rPr lang="en-US" altLang="ko-KR" sz="1400" dirty="0" smtClean="0"/>
              <a:t>        Reliability is 255/255</a:t>
            </a:r>
          </a:p>
          <a:p>
            <a:r>
              <a:rPr lang="en-US" altLang="ko-KR" sz="1400" dirty="0" smtClean="0"/>
              <a:t>        Load is 1/255</a:t>
            </a:r>
          </a:p>
          <a:p>
            <a:r>
              <a:rPr lang="en-US" altLang="ko-KR" sz="1400" dirty="0" smtClean="0"/>
              <a:t>        Minimum MTU is 1500</a:t>
            </a:r>
          </a:p>
          <a:p>
            <a:r>
              <a:rPr lang="en-US" altLang="ko-KR" sz="1400" dirty="0" smtClean="0"/>
              <a:t>        </a:t>
            </a:r>
            <a:r>
              <a:rPr lang="en-US" altLang="ko-KR" sz="1400" dirty="0" smtClean="0">
                <a:solidFill>
                  <a:schemeClr val="accent2"/>
                </a:solidFill>
              </a:rPr>
              <a:t>Hop count is 2</a:t>
            </a:r>
          </a:p>
          <a:p>
            <a:r>
              <a:rPr lang="en-US" altLang="ko-KR" sz="1400" dirty="0" smtClean="0"/>
              <a:t>  </a:t>
            </a:r>
            <a:r>
              <a:rPr lang="en-US" altLang="ko-KR" sz="1400" dirty="0" smtClean="0">
                <a:solidFill>
                  <a:schemeClr val="accent2"/>
                </a:solidFill>
              </a:rPr>
              <a:t>203.230.11.1 (Serial0/2/1), </a:t>
            </a:r>
            <a:r>
              <a:rPr lang="en-US" altLang="ko-KR" sz="1400" dirty="0" smtClean="0"/>
              <a:t>from 203.230.11.1, Send flag is 0x0</a:t>
            </a:r>
          </a:p>
          <a:p>
            <a:r>
              <a:rPr lang="en-US" altLang="ko-KR" sz="1400" dirty="0" smtClean="0"/>
              <a:t>      </a:t>
            </a:r>
            <a:r>
              <a:rPr lang="en-US" altLang="ko-KR" sz="1400" dirty="0" smtClean="0">
                <a:solidFill>
                  <a:schemeClr val="accent2"/>
                </a:solidFill>
              </a:rPr>
              <a:t>Composite metric is (40640000/128256), </a:t>
            </a:r>
            <a:r>
              <a:rPr lang="en-US" altLang="ko-KR" sz="1400" dirty="0" smtClean="0"/>
              <a:t>Route is Internal</a:t>
            </a:r>
          </a:p>
          <a:p>
            <a:r>
              <a:rPr lang="en-US" altLang="ko-KR" sz="1400" dirty="0" smtClean="0"/>
              <a:t>      Vector metric:</a:t>
            </a:r>
          </a:p>
          <a:p>
            <a:r>
              <a:rPr lang="en-US" altLang="ko-KR" sz="1400" dirty="0" smtClean="0"/>
              <a:t>        Minimum bandwidth is 64 Kbit</a:t>
            </a:r>
          </a:p>
          <a:p>
            <a:r>
              <a:rPr lang="en-US" altLang="ko-KR" sz="1400" dirty="0" smtClean="0"/>
              <a:t>        Total delay is 25000 microseconds</a:t>
            </a:r>
          </a:p>
          <a:p>
            <a:r>
              <a:rPr lang="en-US" altLang="ko-KR" sz="1400" dirty="0" smtClean="0"/>
              <a:t>        Reliability is 255/255</a:t>
            </a:r>
          </a:p>
          <a:p>
            <a:r>
              <a:rPr lang="en-US" altLang="ko-KR" sz="1400" dirty="0" smtClean="0"/>
              <a:t>        Load is 1/255</a:t>
            </a:r>
          </a:p>
          <a:p>
            <a:r>
              <a:rPr lang="en-US" altLang="ko-KR" sz="1400" dirty="0" smtClean="0"/>
              <a:t>        Minimum MTU is 1500</a:t>
            </a:r>
          </a:p>
          <a:p>
            <a:r>
              <a:rPr lang="en-US" altLang="ko-KR" sz="1400" dirty="0" smtClean="0"/>
              <a:t>        </a:t>
            </a:r>
            <a:r>
              <a:rPr lang="en-US" altLang="ko-KR" sz="1400" dirty="0" smtClean="0">
                <a:solidFill>
                  <a:schemeClr val="accent2"/>
                </a:solidFill>
              </a:rPr>
              <a:t>Hop count is 1</a:t>
            </a:r>
            <a:endParaRPr lang="ko-KR" altLang="en-US" sz="1400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8024" y="3286725"/>
            <a:ext cx="4172937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홉카운트가</a:t>
            </a:r>
            <a:r>
              <a:rPr lang="ko-KR" altLang="en-US" dirty="0" smtClean="0"/>
              <a:t> 크더라도 </a:t>
            </a:r>
            <a:r>
              <a:rPr lang="ko-KR" altLang="en-US" dirty="0" err="1" smtClean="0"/>
              <a:t>메트릭</a:t>
            </a:r>
            <a:r>
              <a:rPr lang="ko-KR" altLang="en-US" dirty="0" smtClean="0"/>
              <a:t> 값이 작은</a:t>
            </a:r>
            <a:endParaRPr lang="en-US" altLang="ko-KR" dirty="0" smtClean="0"/>
          </a:p>
          <a:p>
            <a:r>
              <a:rPr lang="en-US" altLang="ko-KR" dirty="0" smtClean="0">
                <a:solidFill>
                  <a:schemeClr val="accent2"/>
                </a:solidFill>
              </a:rPr>
              <a:t>203.230.10.1 (Serial0/2/0)</a:t>
            </a:r>
            <a:r>
              <a:rPr lang="ko-KR" altLang="en-US" dirty="0" smtClean="0">
                <a:solidFill>
                  <a:schemeClr val="accent2"/>
                </a:solidFill>
              </a:rPr>
              <a:t>을</a:t>
            </a:r>
            <a:r>
              <a:rPr lang="en-US" altLang="ko-KR" dirty="0" smtClean="0">
                <a:solidFill>
                  <a:schemeClr val="accent2"/>
                </a:solidFill>
              </a:rPr>
              <a:t> </a:t>
            </a:r>
            <a:r>
              <a:rPr lang="ko-KR" altLang="en-US" dirty="0" smtClean="0">
                <a:solidFill>
                  <a:schemeClr val="accent2"/>
                </a:solidFill>
              </a:rPr>
              <a:t>선택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860032" y="5013176"/>
            <a:ext cx="365196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FD (feasible distance, </a:t>
            </a:r>
            <a:r>
              <a:rPr lang="ko-KR" altLang="en-US" dirty="0" smtClean="0"/>
              <a:t>유효거리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경로 선택 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556792"/>
            <a:ext cx="4180953" cy="50167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R1#show </a:t>
            </a:r>
            <a:r>
              <a:rPr lang="en-US" altLang="ko-KR" sz="1000" dirty="0" err="1" smtClean="0"/>
              <a:t>ip</a:t>
            </a:r>
            <a:r>
              <a:rPr lang="en-US" altLang="ko-KR" sz="1000" dirty="0" smtClean="0"/>
              <a:t> </a:t>
            </a:r>
            <a:r>
              <a:rPr lang="en-US" altLang="ko-KR" sz="1000" dirty="0" err="1" smtClean="0"/>
              <a:t>eigrp</a:t>
            </a:r>
            <a:r>
              <a:rPr lang="en-US" altLang="ko-KR" sz="1000" dirty="0" smtClean="0"/>
              <a:t> topology</a:t>
            </a:r>
          </a:p>
          <a:p>
            <a:r>
              <a:rPr lang="en-US" altLang="ko-KR" sz="1000" dirty="0" smtClean="0"/>
              <a:t>IP-EIGRP Topology Table for AS 7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Codes: P - Passive, A - Active, U - Update, Q - Query, R - Reply,</a:t>
            </a:r>
          </a:p>
          <a:p>
            <a:r>
              <a:rPr lang="en-US" altLang="ko-KR" sz="1000" dirty="0" smtClean="0"/>
              <a:t>       r - Reply status</a:t>
            </a:r>
          </a:p>
          <a:p>
            <a:endParaRPr lang="en-US" altLang="ko-KR" sz="1000" dirty="0" smtClean="0"/>
          </a:p>
          <a:p>
            <a:r>
              <a:rPr lang="en-US" altLang="ko-KR" sz="1000" dirty="0" smtClean="0"/>
              <a:t>P 203.230.7.0/24, 1 successors, FD is 28160</a:t>
            </a:r>
          </a:p>
          <a:p>
            <a:r>
              <a:rPr lang="en-US" altLang="ko-KR" sz="1000" dirty="0" smtClean="0"/>
              <a:t>         via Connected, FastEthernet0/0</a:t>
            </a:r>
          </a:p>
          <a:p>
            <a:r>
              <a:rPr lang="en-US" altLang="ko-KR" sz="1000" dirty="0" smtClean="0"/>
              <a:t>P 203.230.10.0/24, 1 successors, FD is 3011840</a:t>
            </a:r>
          </a:p>
          <a:p>
            <a:r>
              <a:rPr lang="en-US" altLang="ko-KR" sz="1000" dirty="0" smtClean="0"/>
              <a:t>         via Connected, Serial0/2/0</a:t>
            </a:r>
          </a:p>
          <a:p>
            <a:r>
              <a:rPr lang="en-US" altLang="ko-KR" sz="1000" dirty="0" smtClean="0"/>
              <a:t>P 203.230.12.0/24, 1 successors, FD is 3523840</a:t>
            </a:r>
          </a:p>
          <a:p>
            <a:r>
              <a:rPr lang="en-US" altLang="ko-KR" sz="1000" dirty="0" smtClean="0"/>
              <a:t>         via 203.230.10.1 (3523840/2169856), Serial0/2/0</a:t>
            </a:r>
          </a:p>
          <a:p>
            <a:r>
              <a:rPr lang="en-US" altLang="ko-KR" sz="1000" dirty="0" smtClean="0"/>
              <a:t>         via 203.230.11.1 (41024000/2169856), Serial0/2/1</a:t>
            </a:r>
          </a:p>
          <a:p>
            <a:r>
              <a:rPr lang="en-US" altLang="ko-KR" sz="1000" dirty="0" smtClean="0"/>
              <a:t>P 203.230.11.0/24, 1 successors, FD is 40512000</a:t>
            </a:r>
          </a:p>
          <a:p>
            <a:r>
              <a:rPr lang="en-US" altLang="ko-KR" sz="1000" dirty="0" smtClean="0"/>
              <a:t>         via Connected, Serial0/2/1</a:t>
            </a:r>
          </a:p>
          <a:p>
            <a:r>
              <a:rPr lang="en-US" altLang="ko-KR" sz="1000" dirty="0" smtClean="0"/>
              <a:t>P 1.1.1.0/24, 1 successors, FD is 128256</a:t>
            </a:r>
          </a:p>
          <a:p>
            <a:r>
              <a:rPr lang="en-US" altLang="ko-KR" sz="1000" dirty="0" smtClean="0"/>
              <a:t>         via Connected, Loopback0</a:t>
            </a:r>
          </a:p>
          <a:p>
            <a:r>
              <a:rPr lang="en-US" altLang="ko-KR" sz="1000" dirty="0" smtClean="0"/>
              <a:t>P 1.0.0.0/8, 1 successors, FD is 128256</a:t>
            </a:r>
          </a:p>
          <a:p>
            <a:r>
              <a:rPr lang="en-US" altLang="ko-KR" sz="1000" dirty="0" smtClean="0"/>
              <a:t>         via Summary (128256/0), Null0</a:t>
            </a:r>
          </a:p>
          <a:p>
            <a:r>
              <a:rPr lang="en-US" altLang="ko-KR" sz="1000" dirty="0" smtClean="0"/>
              <a:t>P 203.230.9.0/24, 1 successors, FD is 3014400</a:t>
            </a:r>
          </a:p>
          <a:p>
            <a:r>
              <a:rPr lang="en-US" altLang="ko-KR" sz="1000" dirty="0" smtClean="0"/>
              <a:t>         via 203.230.10.1 (3014400/28160), Serial0/2/0</a:t>
            </a:r>
          </a:p>
          <a:p>
            <a:r>
              <a:rPr lang="en-US" altLang="ko-KR" sz="1000" dirty="0" smtClean="0"/>
              <a:t>         via 203.230.11.1 (41026560/2172416), Serial0/2/1</a:t>
            </a:r>
          </a:p>
          <a:p>
            <a:r>
              <a:rPr lang="en-US" altLang="ko-KR" sz="1000" dirty="0" smtClean="0"/>
              <a:t>P 2.0.0.0/8, 1 successors, FD is 3139840</a:t>
            </a:r>
          </a:p>
          <a:p>
            <a:r>
              <a:rPr lang="en-US" altLang="ko-KR" sz="1000" dirty="0" smtClean="0"/>
              <a:t>         via 203.230.10.1 (3139840/128256), Serial0/2/0</a:t>
            </a:r>
          </a:p>
          <a:p>
            <a:r>
              <a:rPr lang="en-US" altLang="ko-KR" sz="1000" dirty="0" smtClean="0"/>
              <a:t>         via 203.230.11.1 (41152000/2297856), Serial0/2/1</a:t>
            </a:r>
          </a:p>
          <a:p>
            <a:r>
              <a:rPr lang="en-US" altLang="ko-KR" sz="1000" dirty="0" smtClean="0"/>
              <a:t>P 203.230.8.0/24, 1 successors, FD is 3526400</a:t>
            </a:r>
          </a:p>
          <a:p>
            <a:r>
              <a:rPr lang="en-US" altLang="ko-KR" sz="1000" dirty="0" smtClean="0"/>
              <a:t>         via 203.230.10.1 (3526400/2172416), Serial0/2/0</a:t>
            </a:r>
          </a:p>
          <a:p>
            <a:r>
              <a:rPr lang="en-US" altLang="ko-KR" sz="1000" dirty="0" smtClean="0"/>
              <a:t>         via 203.230.11.1 (40514560/28160), Serial0/2/1</a:t>
            </a:r>
          </a:p>
          <a:p>
            <a:r>
              <a:rPr lang="en-US" altLang="ko-KR" sz="1000" dirty="0" smtClean="0"/>
              <a:t>P 3.0.0.0/8, 1 successors, FD is 3651840</a:t>
            </a:r>
          </a:p>
          <a:p>
            <a:r>
              <a:rPr lang="en-US" altLang="ko-KR" sz="1000" dirty="0" smtClean="0"/>
              <a:t>         via 203.230.10.1 (3651840/2297856), Serial0/2/0</a:t>
            </a:r>
          </a:p>
          <a:p>
            <a:r>
              <a:rPr lang="en-US" altLang="ko-KR" sz="1000" dirty="0" smtClean="0"/>
              <a:t>         via 203.230.11.1 (40640000/128256), Serial0/2/1</a:t>
            </a:r>
          </a:p>
          <a:p>
            <a:r>
              <a:rPr lang="en-US" altLang="ko-KR" sz="1000" dirty="0" smtClean="0"/>
              <a:t>         via 203.230.11.1 (40640000/128256), Serial0/2/1</a:t>
            </a:r>
            <a:endParaRPr lang="ko-KR" altLang="en-US" sz="1000" dirty="0"/>
          </a:p>
        </p:txBody>
      </p:sp>
      <p:cxnSp>
        <p:nvCxnSpPr>
          <p:cNvPr id="6" name="직선 화살표 연결선 5"/>
          <p:cNvCxnSpPr/>
          <p:nvPr/>
        </p:nvCxnSpPr>
        <p:spPr>
          <a:xfrm flipH="1">
            <a:off x="3923928" y="4293096"/>
            <a:ext cx="1368152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364088" y="3573016"/>
            <a:ext cx="3320140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/>
              <a:t>가능한 경로가 </a:t>
            </a:r>
            <a:r>
              <a:rPr lang="ko-KR" altLang="en-US" sz="1600" dirty="0" err="1" smtClean="0"/>
              <a:t>두개</a:t>
            </a:r>
            <a:r>
              <a:rPr lang="ko-KR" altLang="en-US" sz="1600" dirty="0" smtClean="0"/>
              <a:t> 있지만 </a:t>
            </a:r>
            <a:endParaRPr lang="en-US" altLang="ko-KR" sz="1600" dirty="0" smtClean="0"/>
          </a:p>
          <a:p>
            <a:r>
              <a:rPr lang="en-US" altLang="ko-KR" sz="1600" dirty="0" smtClean="0"/>
              <a:t>FD(</a:t>
            </a:r>
            <a:r>
              <a:rPr lang="ko-KR" altLang="en-US" sz="1600" dirty="0" smtClean="0"/>
              <a:t>유효거리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가</a:t>
            </a:r>
            <a:r>
              <a:rPr lang="en-US" altLang="ko-KR" sz="1600" dirty="0" smtClean="0"/>
              <a:t> </a:t>
            </a:r>
            <a:r>
              <a:rPr lang="ko-KR" altLang="en-US" sz="1600" dirty="0" smtClean="0"/>
              <a:t>작은 </a:t>
            </a:r>
            <a:endParaRPr lang="en-US" altLang="ko-KR" sz="1600" dirty="0" smtClean="0"/>
          </a:p>
          <a:p>
            <a:r>
              <a:rPr lang="ko-KR" altLang="en-US" sz="1600" dirty="0" err="1" smtClean="0"/>
              <a:t>첫번째</a:t>
            </a:r>
            <a:r>
              <a:rPr lang="ko-KR" altLang="en-US" sz="1600" dirty="0" smtClean="0"/>
              <a:t> 경로를 선택하여 </a:t>
            </a:r>
            <a:endParaRPr lang="en-US" altLang="ko-KR" sz="1600" dirty="0" smtClean="0"/>
          </a:p>
          <a:p>
            <a:r>
              <a:rPr lang="ko-KR" altLang="en-US" sz="1600" dirty="0" err="1" smtClean="0"/>
              <a:t>라우팅테이블에</a:t>
            </a:r>
            <a:r>
              <a:rPr lang="ko-KR" altLang="en-US" sz="1600" dirty="0" smtClean="0"/>
              <a:t> 등록</a:t>
            </a:r>
            <a:endParaRPr lang="en-US" altLang="ko-KR" sz="1600" dirty="0" smtClean="0"/>
          </a:p>
          <a:p>
            <a:endParaRPr lang="en-US" altLang="ko-KR" sz="1600" dirty="0" smtClean="0"/>
          </a:p>
          <a:p>
            <a:r>
              <a:rPr lang="ko-KR" altLang="en-US" sz="1600" dirty="0" err="1" smtClean="0"/>
              <a:t>첫번째</a:t>
            </a:r>
            <a:r>
              <a:rPr lang="ko-KR" altLang="en-US" sz="1600" dirty="0" smtClean="0"/>
              <a:t> 경로에 문제가 발생할 경우</a:t>
            </a:r>
            <a:endParaRPr lang="en-US" altLang="ko-KR" sz="1600" dirty="0" smtClean="0"/>
          </a:p>
          <a:p>
            <a:r>
              <a:rPr lang="ko-KR" altLang="en-US" sz="1600" dirty="0" err="1" smtClean="0"/>
              <a:t>두번째</a:t>
            </a:r>
            <a:r>
              <a:rPr lang="ko-KR" altLang="en-US" sz="1600" dirty="0" smtClean="0"/>
              <a:t> 경로로 연결 </a:t>
            </a:r>
            <a:endParaRPr lang="ko-KR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EIGRP </a:t>
            </a:r>
            <a:r>
              <a:rPr lang="ko-KR" altLang="en-US" dirty="0" smtClean="0"/>
              <a:t>설정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요약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2117755"/>
            <a:ext cx="4802918" cy="2031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altLang="ko-KR" dirty="0" smtClean="0"/>
              <a:t>R1(</a:t>
            </a:r>
            <a:r>
              <a:rPr lang="en-US" altLang="ko-KR" dirty="0" err="1" smtClean="0"/>
              <a:t>config</a:t>
            </a:r>
            <a:r>
              <a:rPr lang="en-US" altLang="ko-KR" dirty="0" smtClean="0"/>
              <a:t>-if)#router </a:t>
            </a:r>
            <a:r>
              <a:rPr lang="en-US" altLang="ko-KR" dirty="0" err="1" smtClean="0"/>
              <a:t>eigrp</a:t>
            </a:r>
            <a:r>
              <a:rPr lang="en-US" altLang="ko-KR" dirty="0" smtClean="0"/>
              <a:t> process-ID</a:t>
            </a:r>
          </a:p>
          <a:p>
            <a:pPr>
              <a:buNone/>
            </a:pPr>
            <a:r>
              <a:rPr lang="en-US" altLang="ko-KR" dirty="0" smtClean="0"/>
              <a:t>R1(</a:t>
            </a:r>
            <a:r>
              <a:rPr lang="en-US" altLang="ko-KR" dirty="0" err="1" smtClean="0"/>
              <a:t>config</a:t>
            </a:r>
            <a:r>
              <a:rPr lang="en-US" altLang="ko-KR" dirty="0" smtClean="0"/>
              <a:t>-router)#network </a:t>
            </a:r>
            <a:r>
              <a:rPr lang="ko-KR" altLang="en-US" dirty="0" smtClean="0"/>
              <a:t>네트워크주소</a:t>
            </a:r>
            <a:r>
              <a:rPr lang="en-US" altLang="ko-KR" dirty="0" smtClean="0"/>
              <a:t>1</a:t>
            </a:r>
          </a:p>
          <a:p>
            <a:pPr>
              <a:buNone/>
            </a:pPr>
            <a:r>
              <a:rPr lang="en-US" altLang="ko-KR" dirty="0" smtClean="0"/>
              <a:t>R1(</a:t>
            </a:r>
            <a:r>
              <a:rPr lang="en-US" altLang="ko-KR" dirty="0" err="1" smtClean="0"/>
              <a:t>config</a:t>
            </a:r>
            <a:r>
              <a:rPr lang="en-US" altLang="ko-KR" dirty="0" smtClean="0"/>
              <a:t>-router)#network </a:t>
            </a:r>
            <a:r>
              <a:rPr lang="ko-KR" altLang="en-US" dirty="0" smtClean="0"/>
              <a:t>네트워크주소</a:t>
            </a:r>
            <a:r>
              <a:rPr lang="en-US" altLang="ko-KR" dirty="0" smtClean="0"/>
              <a:t>2</a:t>
            </a:r>
          </a:p>
          <a:p>
            <a:pPr>
              <a:buNone/>
            </a:pPr>
            <a:r>
              <a:rPr lang="en-US" altLang="ko-KR" dirty="0" smtClean="0"/>
              <a:t>R1(</a:t>
            </a:r>
            <a:r>
              <a:rPr lang="en-US" altLang="ko-KR" dirty="0" err="1" smtClean="0"/>
              <a:t>config</a:t>
            </a:r>
            <a:r>
              <a:rPr lang="en-US" altLang="ko-KR" dirty="0" smtClean="0"/>
              <a:t>-router)#network </a:t>
            </a:r>
            <a:r>
              <a:rPr lang="ko-KR" altLang="en-US" dirty="0" smtClean="0"/>
              <a:t>네트워크주소</a:t>
            </a:r>
            <a:r>
              <a:rPr lang="en-US" altLang="ko-KR" dirty="0" smtClean="0"/>
              <a:t>3</a:t>
            </a:r>
          </a:p>
          <a:p>
            <a:pPr>
              <a:buNone/>
            </a:pPr>
            <a:r>
              <a:rPr lang="en-US" altLang="ko-KR" dirty="0" smtClean="0"/>
              <a:t>… </a:t>
            </a:r>
          </a:p>
          <a:p>
            <a:pPr>
              <a:buNone/>
            </a:pPr>
            <a:r>
              <a:rPr lang="en-US" altLang="ko-KR" dirty="0" smtClean="0"/>
              <a:t>R1(</a:t>
            </a:r>
            <a:r>
              <a:rPr lang="en-US" altLang="ko-KR" dirty="0" err="1" smtClean="0"/>
              <a:t>config</a:t>
            </a:r>
            <a:r>
              <a:rPr lang="en-US" altLang="ko-KR" dirty="0" smtClean="0"/>
              <a:t>-router)#no auto-summary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실습</a:t>
            </a:r>
            <a:r>
              <a:rPr lang="en-US" altLang="ko-KR" dirty="0" smtClean="0"/>
              <a:t> 1. </a:t>
            </a:r>
            <a:r>
              <a:rPr lang="ko-KR" altLang="en-US" dirty="0" smtClean="0"/>
              <a:t>그림 </a:t>
            </a:r>
            <a:r>
              <a:rPr lang="en-US" altLang="ko-KR" dirty="0" smtClean="0"/>
              <a:t>6-2</a:t>
            </a:r>
            <a:r>
              <a:rPr lang="ko-KR" altLang="en-US" dirty="0" smtClean="0"/>
              <a:t>의 토폴로지를 </a:t>
            </a:r>
            <a:r>
              <a:rPr lang="en-US" altLang="ko-KR" dirty="0" smtClean="0"/>
              <a:t>EIGRP</a:t>
            </a:r>
            <a:r>
              <a:rPr lang="ko-KR" altLang="en-US" dirty="0" smtClean="0"/>
              <a:t>를 이용하여 </a:t>
            </a:r>
            <a:r>
              <a:rPr lang="ko-KR" altLang="en-US" dirty="0" err="1" smtClean="0"/>
              <a:t>라우팅</a:t>
            </a:r>
            <a:r>
              <a:rPr lang="ko-KR" altLang="en-US" dirty="0" smtClean="0"/>
              <a:t> 설정하시오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메트릭값을</a:t>
            </a:r>
            <a:r>
              <a:rPr lang="ko-KR" altLang="en-US" dirty="0" smtClean="0"/>
              <a:t> </a:t>
            </a:r>
            <a:r>
              <a:rPr lang="ko-KR" altLang="en-US" dirty="0" smtClean="0"/>
              <a:t>변경해보고 </a:t>
            </a:r>
            <a:r>
              <a:rPr lang="ko-KR" altLang="en-US" dirty="0" err="1" smtClean="0"/>
              <a:t>라우팅테이블이</a:t>
            </a:r>
            <a:r>
              <a:rPr lang="ko-KR" altLang="en-US" dirty="0" smtClean="0"/>
              <a:t> </a:t>
            </a:r>
            <a:r>
              <a:rPr lang="ko-KR" altLang="en-US" dirty="0" smtClean="0"/>
              <a:t>어떻게 변경되는지 </a:t>
            </a:r>
            <a:r>
              <a:rPr lang="ko-KR" altLang="en-US" dirty="0" smtClean="0"/>
              <a:t>확인하시오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</a:t>
            </a:r>
            <a:r>
              <a:rPr lang="ko-KR" altLang="en-US" dirty="0" smtClean="0"/>
              <a:t>장 실습과제 </a:t>
            </a:r>
            <a:endParaRPr lang="ko-KR" alt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852936"/>
            <a:ext cx="4993289" cy="391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실습 </a:t>
            </a:r>
            <a:r>
              <a:rPr lang="en-US" altLang="ko-KR" dirty="0" smtClean="0"/>
              <a:t>2. </a:t>
            </a:r>
            <a:r>
              <a:rPr lang="ko-KR" altLang="en-US" dirty="0" smtClean="0"/>
              <a:t>복잡한 임의의 토폴로지를 만들어 보고 </a:t>
            </a:r>
            <a:r>
              <a:rPr lang="en-US" altLang="ko-KR" dirty="0" smtClean="0"/>
              <a:t>EIGRP</a:t>
            </a:r>
            <a:r>
              <a:rPr lang="ko-KR" altLang="en-US" dirty="0" smtClean="0"/>
              <a:t>를 이용하여 </a:t>
            </a:r>
            <a:r>
              <a:rPr lang="ko-KR" altLang="en-US" dirty="0" err="1" smtClean="0"/>
              <a:t>라우팅</a:t>
            </a:r>
            <a:r>
              <a:rPr lang="ko-KR" altLang="en-US" dirty="0" smtClean="0"/>
              <a:t> 설정하시오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</a:t>
            </a:r>
            <a:r>
              <a:rPr lang="ko-KR" altLang="en-US" dirty="0" smtClean="0"/>
              <a:t>장 실습과제 </a:t>
            </a:r>
            <a:endParaRPr lang="ko-KR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78134"/>
            <a:ext cx="6572250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특징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EIGRP </a:t>
            </a:r>
            <a:r>
              <a:rPr lang="ko-KR" altLang="en-US" dirty="0" err="1" smtClean="0"/>
              <a:t>패킷</a:t>
            </a:r>
            <a:r>
              <a:rPr lang="ko-KR" altLang="en-US" dirty="0" smtClean="0"/>
              <a:t> 전달에 신뢰성 있는 </a:t>
            </a:r>
            <a:r>
              <a:rPr lang="en-US" altLang="ko-KR" dirty="0" smtClean="0"/>
              <a:t>RTP(Reliable Transport Protocol)</a:t>
            </a:r>
            <a:r>
              <a:rPr lang="ko-KR" altLang="en-US" dirty="0" smtClean="0"/>
              <a:t>를 사용 </a:t>
            </a:r>
            <a:r>
              <a:rPr lang="en-US" altLang="ko-KR" dirty="0" smtClean="0"/>
              <a:t> </a:t>
            </a:r>
          </a:p>
          <a:p>
            <a:pPr lvl="1"/>
            <a:r>
              <a:rPr lang="en-US" altLang="ko-KR" dirty="0" smtClean="0"/>
              <a:t>EIGRP</a:t>
            </a:r>
            <a:r>
              <a:rPr lang="ko-KR" altLang="en-US" dirty="0" smtClean="0"/>
              <a:t>는 토폴로지 테이블을 가지고 있어서 </a:t>
            </a:r>
            <a:r>
              <a:rPr lang="en-US" altLang="ko-KR" dirty="0" smtClean="0"/>
              <a:t>DUAL (Diffusing Update Algorithm) </a:t>
            </a:r>
            <a:r>
              <a:rPr lang="ko-KR" altLang="en-US" dirty="0" smtClean="0"/>
              <a:t>알고리즘을 수행하여 특정 네트워크에 도달하기 위한 가장 좋은 경로를 선출하고 </a:t>
            </a:r>
            <a:r>
              <a:rPr lang="ko-KR" altLang="en-US" dirty="0" err="1" smtClean="0"/>
              <a:t>라우팅테이블에</a:t>
            </a:r>
            <a:r>
              <a:rPr lang="ko-KR" altLang="en-US" dirty="0" smtClean="0"/>
              <a:t> 등록 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라우팅테이블에</a:t>
            </a:r>
            <a:r>
              <a:rPr lang="ko-KR" altLang="en-US" dirty="0" smtClean="0"/>
              <a:t> 등록된 경로가 네트워크 상태변화로 사용할 수 없게 된 경우 토폴로지 테이블로부터 다른 우회경로를 찾아서 제시 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라우터들간의</a:t>
            </a:r>
            <a:r>
              <a:rPr lang="ko-KR" altLang="en-US" dirty="0" smtClean="0"/>
              <a:t> 경로계산을 통해 </a:t>
            </a:r>
            <a:r>
              <a:rPr lang="ko-KR" altLang="en-US" dirty="0" err="1" smtClean="0"/>
              <a:t>루프없는</a:t>
            </a:r>
            <a:r>
              <a:rPr lang="ko-KR" altLang="en-US" dirty="0" smtClean="0"/>
              <a:t> 경로를 찾아냄 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EIGRP</a:t>
            </a:r>
            <a:r>
              <a:rPr lang="ko-KR" altLang="en-US" dirty="0" smtClean="0"/>
              <a:t>란</a:t>
            </a:r>
            <a:r>
              <a:rPr lang="en-US" altLang="ko-KR" dirty="0" smtClean="0"/>
              <a:t>?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DUAL </a:t>
            </a:r>
            <a:r>
              <a:rPr lang="ko-KR" altLang="en-US" dirty="0" smtClean="0"/>
              <a:t>알고리즘은 루트 계산을 위해 다음의 세가지 테이블을 이용</a:t>
            </a:r>
            <a:endParaRPr lang="en-US" altLang="ko-KR" dirty="0" smtClean="0"/>
          </a:p>
          <a:p>
            <a:pPr lvl="1"/>
            <a:r>
              <a:rPr lang="ko-KR" altLang="en-US" b="1" dirty="0" err="1" smtClean="0"/>
              <a:t>네이버</a:t>
            </a:r>
            <a:r>
              <a:rPr lang="ko-KR" altLang="en-US" b="1" dirty="0" smtClean="0"/>
              <a:t> 테이블</a:t>
            </a:r>
            <a:r>
              <a:rPr lang="en-US" altLang="ko-KR" dirty="0" smtClean="0"/>
              <a:t>: </a:t>
            </a:r>
            <a:r>
              <a:rPr lang="ko-KR" altLang="en-US" dirty="0" smtClean="0"/>
              <a:t>직접 연결된 </a:t>
            </a:r>
            <a:r>
              <a:rPr lang="ko-KR" altLang="en-US" dirty="0" err="1" smtClean="0"/>
              <a:t>라우터들의</a:t>
            </a:r>
            <a:r>
              <a:rPr lang="ko-KR" altLang="en-US" dirty="0" smtClean="0"/>
              <a:t> 정보</a:t>
            </a:r>
            <a:endParaRPr lang="en-US" altLang="ko-KR" dirty="0" smtClean="0"/>
          </a:p>
          <a:p>
            <a:pPr lvl="1"/>
            <a:r>
              <a:rPr lang="ko-KR" altLang="en-US" b="1" dirty="0" smtClean="0"/>
              <a:t>토폴로지 테이블</a:t>
            </a:r>
            <a:r>
              <a:rPr lang="en-US" altLang="ko-KR" dirty="0" smtClean="0"/>
              <a:t>:</a:t>
            </a:r>
            <a:r>
              <a:rPr lang="ko-KR" altLang="en-US" dirty="0" smtClean="0"/>
              <a:t> 동일 자율시스템 내부의 모든 목적지들로 연결하는 모든 루트에 대한 </a:t>
            </a:r>
            <a:r>
              <a:rPr lang="ko-KR" altLang="en-US" dirty="0" err="1" smtClean="0"/>
              <a:t>메트릭</a:t>
            </a:r>
            <a:r>
              <a:rPr lang="ko-KR" altLang="en-US" dirty="0" smtClean="0"/>
              <a:t> 정보</a:t>
            </a:r>
            <a:endParaRPr lang="en-US" altLang="ko-KR" dirty="0" smtClean="0"/>
          </a:p>
          <a:p>
            <a:pPr lvl="1"/>
            <a:r>
              <a:rPr lang="ko-KR" altLang="en-US" b="1" dirty="0" err="1" smtClean="0"/>
              <a:t>라우팅</a:t>
            </a:r>
            <a:r>
              <a:rPr lang="ko-KR" altLang="en-US" b="1" dirty="0" smtClean="0"/>
              <a:t> 테이블</a:t>
            </a:r>
            <a:r>
              <a:rPr lang="en-US" altLang="ko-KR" dirty="0" smtClean="0"/>
              <a:t>: </a:t>
            </a:r>
            <a:r>
              <a:rPr lang="ko-KR" altLang="en-US" dirty="0" smtClean="0"/>
              <a:t>목적지에 대한 최선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메트릭이</a:t>
            </a:r>
            <a:r>
              <a:rPr lang="ko-KR" altLang="en-US" dirty="0" smtClean="0"/>
              <a:t> 가장 낮은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루트 정보  </a:t>
            </a:r>
            <a:endParaRPr lang="en-US" altLang="ko-KR" dirty="0" smtClean="0"/>
          </a:p>
          <a:p>
            <a:r>
              <a:rPr lang="en-US" altLang="ko-KR" dirty="0" smtClean="0"/>
              <a:t>DUAL </a:t>
            </a:r>
            <a:r>
              <a:rPr lang="ko-KR" altLang="en-US" dirty="0" smtClean="0"/>
              <a:t>알고리즘은 토폴로지 테이블의 정보로부터 </a:t>
            </a:r>
            <a:r>
              <a:rPr lang="en-US" altLang="ko-KR" dirty="0" smtClean="0"/>
              <a:t>primary route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secondary route</a:t>
            </a:r>
            <a:r>
              <a:rPr lang="ko-KR" altLang="en-US" dirty="0" smtClean="0"/>
              <a:t>를 계산</a:t>
            </a:r>
            <a:r>
              <a:rPr lang="en-US" altLang="ko-KR" dirty="0" smtClean="0"/>
              <a:t>. Primary route</a:t>
            </a:r>
            <a:r>
              <a:rPr lang="ko-KR" altLang="en-US" dirty="0" smtClean="0"/>
              <a:t>를 </a:t>
            </a:r>
            <a:r>
              <a:rPr lang="ko-KR" altLang="en-US" dirty="0" err="1" smtClean="0"/>
              <a:t>라우팅테이블에</a:t>
            </a:r>
            <a:r>
              <a:rPr lang="ko-KR" altLang="en-US" dirty="0" smtClean="0"/>
              <a:t> 등록</a:t>
            </a:r>
            <a:r>
              <a:rPr lang="en-US" altLang="ko-KR" dirty="0" smtClean="0"/>
              <a:t>.</a:t>
            </a:r>
            <a:r>
              <a:rPr lang="ko-KR" altLang="en-US" dirty="0" smtClean="0"/>
              <a:t> 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DUAL 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11268" y="692696"/>
            <a:ext cx="36695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Diffusing Update </a:t>
            </a:r>
            <a:r>
              <a:rPr lang="en-US" altLang="ko-KR" sz="2000" dirty="0" err="1" smtClean="0"/>
              <a:t>ALgorithm</a:t>
            </a:r>
            <a:endParaRPr lang="ko-KR" alt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756843" y="5589240"/>
            <a:ext cx="2983509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Show </a:t>
            </a:r>
            <a:r>
              <a:rPr lang="en-US" altLang="ko-KR" dirty="0" err="1" smtClean="0"/>
              <a:t>ip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eigrp</a:t>
            </a:r>
            <a:r>
              <a:rPr lang="en-US" altLang="ko-KR" dirty="0" smtClean="0"/>
              <a:t> neighbors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Show </a:t>
            </a:r>
            <a:r>
              <a:rPr lang="en-US" altLang="ko-KR" dirty="0" err="1" smtClean="0"/>
              <a:t>ip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eigrp</a:t>
            </a:r>
            <a:r>
              <a:rPr lang="en-US" altLang="ko-KR" dirty="0" smtClean="0"/>
              <a:t> topology </a:t>
            </a:r>
          </a:p>
          <a:p>
            <a:r>
              <a:rPr lang="en-US" altLang="ko-KR" dirty="0" smtClean="0"/>
              <a:t>Show </a:t>
            </a:r>
            <a:r>
              <a:rPr lang="en-US" altLang="ko-KR" dirty="0" err="1" smtClean="0"/>
              <a:t>ip</a:t>
            </a:r>
            <a:r>
              <a:rPr lang="en-US" altLang="ko-KR" dirty="0" smtClean="0"/>
              <a:t> route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5910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DUAL </a:t>
            </a:r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196752"/>
            <a:ext cx="5544616" cy="2954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827584" y="4293096"/>
            <a:ext cx="768832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(1) R1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Fa0/0 </a:t>
            </a:r>
            <a:r>
              <a:rPr lang="ko-KR" altLang="en-US" dirty="0" smtClean="0"/>
              <a:t>구간이 다운되면 </a:t>
            </a:r>
            <a:r>
              <a:rPr lang="en-US" altLang="ko-KR" dirty="0" smtClean="0"/>
              <a:t>R1</a:t>
            </a:r>
            <a:r>
              <a:rPr lang="ko-KR" altLang="en-US" dirty="0" smtClean="0"/>
              <a:t>은 이 사실을 </a:t>
            </a:r>
            <a:r>
              <a:rPr lang="en-US" altLang="ko-KR" dirty="0" smtClean="0"/>
              <a:t>R2</a:t>
            </a:r>
            <a:r>
              <a:rPr lang="ko-KR" altLang="en-US" dirty="0" smtClean="0"/>
              <a:t>에게 전달</a:t>
            </a:r>
            <a:endParaRPr lang="en-US" altLang="ko-KR" dirty="0" smtClean="0"/>
          </a:p>
          <a:p>
            <a:r>
              <a:rPr lang="en-US" altLang="ko-KR" dirty="0" smtClean="0"/>
              <a:t>(2) R2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R1</a:t>
            </a:r>
            <a:r>
              <a:rPr lang="ko-KR" altLang="en-US" dirty="0" smtClean="0"/>
              <a:t>에게 </a:t>
            </a:r>
            <a:r>
              <a:rPr lang="en-US" altLang="ko-KR" dirty="0" smtClean="0"/>
              <a:t>ACK </a:t>
            </a:r>
            <a:r>
              <a:rPr lang="ko-KR" altLang="en-US" dirty="0" smtClean="0"/>
              <a:t>전송 </a:t>
            </a:r>
            <a:endParaRPr lang="en-US" altLang="ko-KR" dirty="0" smtClean="0"/>
          </a:p>
          <a:p>
            <a:r>
              <a:rPr lang="en-US" altLang="ko-KR" dirty="0" smtClean="0"/>
              <a:t>(3) R1</a:t>
            </a:r>
            <a:r>
              <a:rPr lang="ko-KR" altLang="en-US" dirty="0" smtClean="0"/>
              <a:t>은 </a:t>
            </a:r>
            <a:r>
              <a:rPr lang="en-US" altLang="ko-KR" dirty="0" smtClean="0"/>
              <a:t>R2</a:t>
            </a:r>
            <a:r>
              <a:rPr lang="ko-KR" altLang="en-US" dirty="0" smtClean="0"/>
              <a:t>에게 </a:t>
            </a:r>
            <a:r>
              <a:rPr lang="en-US" altLang="ko-KR" dirty="0" smtClean="0"/>
              <a:t>Fa0/0</a:t>
            </a:r>
            <a:r>
              <a:rPr lang="ko-KR" altLang="en-US" dirty="0" smtClean="0"/>
              <a:t>으로 도달할 수 있는지를 질의하는 </a:t>
            </a:r>
            <a:r>
              <a:rPr lang="en-US" altLang="ko-KR" dirty="0" smtClean="0"/>
              <a:t>EIGRP Query </a:t>
            </a:r>
          </a:p>
          <a:p>
            <a:r>
              <a:rPr lang="ko-KR" altLang="en-US" dirty="0" smtClean="0"/>
              <a:t>     메시지 전송</a:t>
            </a:r>
            <a:endParaRPr lang="en-US" altLang="ko-KR" dirty="0" smtClean="0"/>
          </a:p>
          <a:p>
            <a:r>
              <a:rPr lang="en-US" altLang="ko-KR" dirty="0" smtClean="0"/>
              <a:t>(4) R2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R1</a:t>
            </a:r>
            <a:r>
              <a:rPr lang="ko-KR" altLang="en-US" dirty="0" smtClean="0"/>
              <a:t>에게 </a:t>
            </a:r>
            <a:r>
              <a:rPr lang="en-US" altLang="ko-KR" dirty="0" smtClean="0"/>
              <a:t>ACK </a:t>
            </a:r>
            <a:r>
              <a:rPr lang="ko-KR" altLang="en-US" dirty="0" smtClean="0"/>
              <a:t>전송</a:t>
            </a:r>
            <a:r>
              <a:rPr lang="en-US" altLang="ko-KR" dirty="0" smtClean="0"/>
              <a:t>, EIGRP Reply</a:t>
            </a:r>
            <a:r>
              <a:rPr lang="ko-KR" altLang="en-US" dirty="0" smtClean="0"/>
              <a:t>를 전송 </a:t>
            </a:r>
            <a:endParaRPr lang="en-US" altLang="ko-KR" dirty="0" smtClean="0"/>
          </a:p>
          <a:p>
            <a:r>
              <a:rPr lang="en-US" altLang="ko-KR" dirty="0" smtClean="0"/>
              <a:t>(5) R1</a:t>
            </a:r>
            <a:r>
              <a:rPr lang="ko-KR" altLang="en-US" dirty="0" smtClean="0"/>
              <a:t>은 </a:t>
            </a:r>
            <a:r>
              <a:rPr lang="en-US" altLang="ko-KR" dirty="0" smtClean="0"/>
              <a:t>R2</a:t>
            </a:r>
            <a:r>
              <a:rPr lang="ko-KR" altLang="en-US" dirty="0" smtClean="0"/>
              <a:t>에게 </a:t>
            </a:r>
            <a:r>
              <a:rPr lang="en-US" altLang="ko-KR" dirty="0" smtClean="0"/>
              <a:t>ACK </a:t>
            </a:r>
            <a:r>
              <a:rPr lang="ko-KR" altLang="en-US" dirty="0" smtClean="0"/>
              <a:t>전송 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11268" y="692696"/>
            <a:ext cx="3268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Diffusing Update Algorithm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FD (feasible distance) </a:t>
            </a:r>
          </a:p>
          <a:p>
            <a:pPr lvl="1"/>
            <a:r>
              <a:rPr lang="ko-KR" altLang="en-US" dirty="0" smtClean="0"/>
              <a:t>출발지부터 목적지까지 </a:t>
            </a:r>
            <a:r>
              <a:rPr lang="ko-KR" altLang="en-US" dirty="0" err="1" smtClean="0"/>
              <a:t>메트릭의</a:t>
            </a:r>
            <a:r>
              <a:rPr lang="ko-KR" altLang="en-US" dirty="0" smtClean="0"/>
              <a:t> 합 </a:t>
            </a:r>
            <a:endParaRPr lang="en-US" altLang="ko-KR" dirty="0" smtClean="0"/>
          </a:p>
          <a:p>
            <a:r>
              <a:rPr lang="en-US" altLang="ko-KR" dirty="0" smtClean="0"/>
              <a:t>AD (advertised distance) </a:t>
            </a:r>
          </a:p>
          <a:p>
            <a:pPr lvl="1"/>
            <a:r>
              <a:rPr lang="ko-KR" altLang="en-US" dirty="0" smtClean="0"/>
              <a:t>인접 </a:t>
            </a:r>
            <a:r>
              <a:rPr lang="ko-KR" altLang="en-US" dirty="0" err="1" smtClean="0"/>
              <a:t>라우터부터</a:t>
            </a:r>
            <a:r>
              <a:rPr lang="ko-KR" altLang="en-US" dirty="0" smtClean="0"/>
              <a:t> 목적지까지 </a:t>
            </a:r>
            <a:r>
              <a:rPr lang="ko-KR" altLang="en-US" dirty="0" err="1" smtClean="0"/>
              <a:t>메트릭의</a:t>
            </a:r>
            <a:r>
              <a:rPr lang="ko-KR" altLang="en-US" dirty="0" smtClean="0"/>
              <a:t> 합 </a:t>
            </a:r>
            <a:endParaRPr lang="en-US" altLang="ko-KR" dirty="0" smtClean="0"/>
          </a:p>
          <a:p>
            <a:r>
              <a:rPr lang="en-US" altLang="ko-KR" dirty="0" smtClean="0"/>
              <a:t>Successor </a:t>
            </a:r>
          </a:p>
          <a:p>
            <a:pPr lvl="1"/>
            <a:r>
              <a:rPr lang="en-US" altLang="ko-KR" dirty="0" smtClean="0"/>
              <a:t>EIGRP </a:t>
            </a:r>
            <a:r>
              <a:rPr lang="ko-KR" altLang="en-US" dirty="0" smtClean="0"/>
              <a:t>환경에서 목적지로 가기 위한 최적 경로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FD </a:t>
            </a:r>
            <a:r>
              <a:rPr lang="ko-KR" altLang="en-US" dirty="0" smtClean="0"/>
              <a:t>값이 가장 작은 길 </a:t>
            </a:r>
            <a:endParaRPr lang="en-US" altLang="ko-KR" dirty="0" smtClean="0"/>
          </a:p>
          <a:p>
            <a:r>
              <a:rPr lang="en-US" altLang="ko-KR" dirty="0" smtClean="0"/>
              <a:t>Feasible successor </a:t>
            </a:r>
          </a:p>
          <a:p>
            <a:pPr lvl="1"/>
            <a:r>
              <a:rPr lang="ko-KR" altLang="en-US" dirty="0" smtClean="0"/>
              <a:t>목적지로 가기 위한 대체 경로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DUAL </a:t>
            </a:r>
            <a:r>
              <a:rPr lang="ko-KR" altLang="en-US" dirty="0" smtClean="0"/>
              <a:t>관련 용어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992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예시</a:t>
            </a:r>
            <a:r>
              <a:rPr lang="en-US" altLang="ko-KR" dirty="0" smtClean="0"/>
              <a:t>: </a:t>
            </a:r>
            <a:r>
              <a:rPr lang="ko-KR" altLang="en-US" dirty="0" smtClean="0"/>
              <a:t>목적지가 </a:t>
            </a:r>
            <a:r>
              <a:rPr lang="en-US" altLang="ko-KR" dirty="0" err="1" smtClean="0"/>
              <a:t>NetworkA</a:t>
            </a:r>
            <a:r>
              <a:rPr lang="ko-KR" altLang="en-US" dirty="0" smtClean="0"/>
              <a:t>인</a:t>
            </a:r>
            <a:r>
              <a:rPr lang="en-US" altLang="ko-KR" dirty="0" smtClean="0"/>
              <a:t> </a:t>
            </a:r>
            <a:r>
              <a:rPr lang="ko-KR" altLang="en-US" dirty="0" smtClean="0"/>
              <a:t>경우 토폴로지테이블 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DUAL</a:t>
            </a:r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04863"/>
            <a:ext cx="6048672" cy="4164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608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경로에 문제가 발생했을 경우 </a:t>
            </a:r>
            <a:r>
              <a:rPr lang="en-US" altLang="ko-KR" dirty="0" smtClean="0"/>
              <a:t> </a:t>
            </a:r>
          </a:p>
          <a:p>
            <a:pPr lvl="1"/>
            <a:r>
              <a:rPr lang="ko-KR" altLang="en-US" dirty="0" smtClean="0"/>
              <a:t>경로 삭제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이웃 </a:t>
            </a:r>
            <a:r>
              <a:rPr lang="ko-KR" altLang="en-US" dirty="0" err="1" smtClean="0"/>
              <a:t>라우터에</a:t>
            </a:r>
            <a:r>
              <a:rPr lang="ko-KR" altLang="en-US" dirty="0" smtClean="0"/>
              <a:t> 대체 경로를 질의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DUAL</a:t>
            </a:r>
            <a:endParaRPr lang="ko-KR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651331"/>
            <a:ext cx="5336882" cy="3672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72113"/>
            <a:ext cx="3285598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74042" y="5085184"/>
            <a:ext cx="1181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mtClean="0"/>
              <a:t>문제 발생</a:t>
            </a:r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300192" y="249289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질의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9562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토폴로지 테이블 갱신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DUAL</a:t>
            </a:r>
            <a:endParaRPr lang="ko-KR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663" y="2348880"/>
            <a:ext cx="3385552" cy="2350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476" y="3284984"/>
            <a:ext cx="4590454" cy="2978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37437" y="486916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응답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08104" y="2852936"/>
            <a:ext cx="2409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최종 토폴로지 테이블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860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2377</TotalTime>
  <Words>2138</Words>
  <Application>Microsoft Office PowerPoint</Application>
  <PresentationFormat>화면 슬라이드 쇼(4:3)</PresentationFormat>
  <Paragraphs>380</Paragraphs>
  <Slides>29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30" baseType="lpstr">
      <vt:lpstr>Concourse</vt:lpstr>
      <vt:lpstr>6장. EIGRP</vt:lpstr>
      <vt:lpstr>EIGRP란? </vt:lpstr>
      <vt:lpstr>EIGRP란? </vt:lpstr>
      <vt:lpstr>DUAL </vt:lpstr>
      <vt:lpstr>DUAL </vt:lpstr>
      <vt:lpstr>DUAL 관련 용어 </vt:lpstr>
      <vt:lpstr>DUAL</vt:lpstr>
      <vt:lpstr>DUAL</vt:lpstr>
      <vt:lpstr>DUAL</vt:lpstr>
      <vt:lpstr>라우팅테이블 업데이트</vt:lpstr>
      <vt:lpstr>인접관계 </vt:lpstr>
      <vt:lpstr>EIGRP 실습 토폴로지</vt:lpstr>
      <vt:lpstr>Loopback, Bandwidth 설정 </vt:lpstr>
      <vt:lpstr>EIGRP 설정 </vt:lpstr>
      <vt:lpstr>EIGRP 설정</vt:lpstr>
      <vt:lpstr>EIGRP 설정 </vt:lpstr>
      <vt:lpstr>EIGRP 설정 </vt:lpstr>
      <vt:lpstr>EIGRP – 라우팅테이블 </vt:lpstr>
      <vt:lpstr>EIGRP – 라우팅테이블 </vt:lpstr>
      <vt:lpstr>EIGRP – 라우팅테이블 </vt:lpstr>
      <vt:lpstr>자동경로요약 적용시 </vt:lpstr>
      <vt:lpstr>네이버 관계 </vt:lpstr>
      <vt:lpstr>프로토콜 상세정보 확인 </vt:lpstr>
      <vt:lpstr>EIGRP 메트릭 값 </vt:lpstr>
      <vt:lpstr>경로 선택 </vt:lpstr>
      <vt:lpstr>경로 선택 </vt:lpstr>
      <vt:lpstr>요약</vt:lpstr>
      <vt:lpstr>6장 실습과제 </vt:lpstr>
      <vt:lpstr>6장 실습과제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공개키 암호</dc:title>
  <dc:creator>sultan</dc:creator>
  <cp:lastModifiedBy>Lee</cp:lastModifiedBy>
  <cp:revision>219</cp:revision>
  <dcterms:created xsi:type="dcterms:W3CDTF">2010-09-01T11:51:36Z</dcterms:created>
  <dcterms:modified xsi:type="dcterms:W3CDTF">2016-10-04T01:43:39Z</dcterms:modified>
</cp:coreProperties>
</file>