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8"/>
  </p:notesMasterIdLst>
  <p:handoutMasterIdLst>
    <p:handoutMasterId r:id="rId29"/>
  </p:handoutMasterIdLst>
  <p:sldIdLst>
    <p:sldId id="326" r:id="rId2"/>
    <p:sldId id="481" r:id="rId3"/>
    <p:sldId id="482" r:id="rId4"/>
    <p:sldId id="483" r:id="rId5"/>
    <p:sldId id="484" r:id="rId6"/>
    <p:sldId id="480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501" r:id="rId22"/>
    <p:sldId id="502" r:id="rId23"/>
    <p:sldId id="503" r:id="rId24"/>
    <p:sldId id="504" r:id="rId25"/>
    <p:sldId id="505" r:id="rId26"/>
    <p:sldId id="325" r:id="rId27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CCFFCC"/>
    <a:srgbClr val="6699FF"/>
    <a:srgbClr val="FF9999"/>
    <a:srgbClr val="FFFFFF"/>
    <a:srgbClr val="CCCCFF"/>
    <a:srgbClr val="009E00"/>
    <a:srgbClr val="FF9933"/>
    <a:srgbClr val="3333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05" autoAdjust="0"/>
    <p:restoredTop sz="93514" autoAdjust="0"/>
  </p:normalViewPr>
  <p:slideViewPr>
    <p:cSldViewPr snapToGrid="0"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-3780" y="-108"/>
      </p:cViewPr>
      <p:guideLst>
        <p:guide orient="horz" pos="2904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itchFamily="50" charset="-127"/>
              </a:defRPr>
            </a:lvl1pPr>
          </a:lstStyle>
          <a:p>
            <a:fld id="{176FFADF-79CB-4D72-852F-AAC670A3D037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81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ea typeface="굴림" pitchFamily="50" charset="-127"/>
              </a:defRPr>
            </a:lvl1pPr>
          </a:lstStyle>
          <a:p>
            <a:fld id="{949F3908-8432-46C2-9A97-2AAB410800A8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43386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4F29E8-5A29-4A5A-BA64-C916EB160DD5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45188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anose="02040604050505020304" pitchFamily="18" charset="0"/>
                <a:ea typeface="+mj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CEC61B-8E5B-428C-BF4B-91CC7F06BD36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21129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EB8132-3E69-42D4-86FC-16113E9DD667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88753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71E074-CA2B-4440-94E7-E49724C4F161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31492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25538" y="381000"/>
            <a:ext cx="7789862" cy="5715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33500"/>
            <a:ext cx="8212138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84863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ea typeface="+mn-ea"/>
              </a:defRPr>
            </a:lvl1pPr>
          </a:lstStyle>
          <a:p>
            <a:fld id="{056D23D7-10E6-485D-80C1-8CCF7E24002C}" type="slidenum">
              <a:rPr lang="ko-KR" altLang="en-US"/>
              <a:pPr/>
              <a:t>‹#›</a:t>
            </a:fld>
            <a:endParaRPr lang="en-US" altLang="ko-KR"/>
          </a:p>
        </p:txBody>
      </p:sp>
      <p:pic>
        <p:nvPicPr>
          <p:cNvPr id="460805" name="Picture 5" descr="MCj03788450000[1]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9338" cy="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06" name="Rectangle 6"/>
          <p:cNvSpPr>
            <a:spLocks noChangeArrowheads="1"/>
          </p:cNvSpPr>
          <p:nvPr/>
        </p:nvSpPr>
        <p:spPr bwMode="auto">
          <a:xfrm>
            <a:off x="990600" y="632460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charset="0"/>
              </a:rPr>
              <a:t>© </a:t>
            </a:r>
            <a:r>
              <a:rPr lang="en-US" altLang="ko-KR" sz="1000" dirty="0" smtClean="0">
                <a:solidFill>
                  <a:srgbClr val="FF4C00"/>
                </a:solidFill>
                <a:ea typeface="굴림" pitchFamily="50" charset="-127"/>
                <a:cs typeface="Arial" charset="0"/>
              </a:rPr>
              <a:t>2013 </a:t>
            </a:r>
            <a:r>
              <a:rPr lang="ko-KR" altLang="en-US" sz="1000" dirty="0" err="1" smtClean="0">
                <a:solidFill>
                  <a:srgbClr val="FF4C00"/>
                </a:solidFill>
                <a:ea typeface="굴림" pitchFamily="50" charset="-127"/>
                <a:cs typeface="Arial" charset="0"/>
              </a:rPr>
              <a:t>인피니티북스</a:t>
            </a:r>
            <a:r>
              <a:rPr lang="ko-KR" altLang="en-US" sz="1000" dirty="0" smtClean="0">
                <a:solidFill>
                  <a:srgbClr val="FF4C00"/>
                </a:solidFill>
                <a:ea typeface="굴림" pitchFamily="50" charset="-127"/>
                <a:cs typeface="Arial" charset="0"/>
              </a:rPr>
              <a:t> </a:t>
            </a:r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charset="0"/>
              </a:rPr>
              <a:t>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4" r:id="rId3"/>
    <p:sldLayoutId id="2147483675" r:id="rId4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Font typeface="Symbol" pitchFamily="18" charset="2"/>
        <a:buChar char="·"/>
        <a:defRPr kumimoji="1" sz="2000">
          <a:solidFill>
            <a:schemeClr val="tx1"/>
          </a:solidFill>
          <a:latin typeface="Century Schoolbook" panose="02040604050505020304" pitchFamily="18" charset="0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kumimoji="1" sz="2000">
          <a:solidFill>
            <a:schemeClr val="tx1"/>
          </a:solidFill>
          <a:latin typeface="Century Schoolbook" panose="02040604050505020304" pitchFamily="18" charset="0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kumimoji="1">
          <a:solidFill>
            <a:schemeClr val="tx1"/>
          </a:solidFill>
          <a:latin typeface="Century Schoolbook" panose="02040604050505020304" pitchFamily="18" charset="0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kumimoji="1" sz="1600">
          <a:solidFill>
            <a:schemeClr val="tx1"/>
          </a:solidFill>
          <a:latin typeface="Century Schoolbook" panose="02040604050505020304" pitchFamily="18" charset="0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kumimoji="1" sz="1400">
          <a:solidFill>
            <a:schemeClr val="tx1"/>
          </a:solidFill>
          <a:latin typeface="Century Schoolbook" panose="02040604050505020304" pitchFamily="18" charset="0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81" name="Text Box 5"/>
          <p:cNvSpPr txBox="1">
            <a:spLocks noChangeArrowheads="1"/>
          </p:cNvSpPr>
          <p:nvPr/>
        </p:nvSpPr>
        <p:spPr bwMode="auto">
          <a:xfrm>
            <a:off x="1495425" y="1622425"/>
            <a:ext cx="7124564" cy="1938992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ko-KR" sz="4000" dirty="0">
                <a:latin typeface="Century Schoolbook" panose="02040604050505020304" pitchFamily="18" charset="0"/>
              </a:rPr>
              <a:t>CHAPTER </a:t>
            </a:r>
            <a:r>
              <a:rPr lang="en-US" altLang="ko-KR" sz="4000" dirty="0">
                <a:latin typeface="Century Schoolbook" panose="02040604050505020304" pitchFamily="18" charset="0"/>
              </a:rPr>
              <a:t>7</a:t>
            </a:r>
            <a:r>
              <a:rPr lang="en-US" altLang="ko-KR" sz="4000" dirty="0" smtClean="0">
                <a:latin typeface="Century Schoolbook" panose="02040604050505020304" pitchFamily="18" charset="0"/>
              </a:rPr>
              <a:t>. </a:t>
            </a:r>
            <a:endParaRPr lang="en-US" altLang="ko-KR" sz="4000" dirty="0" smtClean="0">
              <a:latin typeface="Century Schoolbook" panose="02040604050505020304" pitchFamily="18" charset="0"/>
            </a:endParaRPr>
          </a:p>
          <a:p>
            <a:pPr latinLnBrk="1"/>
            <a:r>
              <a:rPr lang="en-US" altLang="ko-KR" sz="4000" dirty="0"/>
              <a:t>HTML</a:t>
            </a:r>
            <a:r>
              <a:rPr lang="ko-KR" altLang="en-US" sz="4000" dirty="0"/>
              <a:t>와 </a:t>
            </a:r>
            <a:r>
              <a:rPr lang="en-US" altLang="ko-KR" sz="4000" dirty="0" err="1"/>
              <a:t>CSS</a:t>
            </a:r>
            <a:r>
              <a:rPr lang="ko-KR" altLang="en-US" sz="4000" dirty="0"/>
              <a:t>로 웹사이트 만들기</a:t>
            </a:r>
          </a:p>
        </p:txBody>
      </p:sp>
      <p:pic>
        <p:nvPicPr>
          <p:cNvPr id="404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5" y="3605213"/>
            <a:ext cx="42481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i="1" dirty="0"/>
              <a:t>오른쪽 수직 메뉴</a:t>
            </a:r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4"/>
            <a:ext cx="8212138" cy="4362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&lt;aside id="right"&gt;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&lt;div id="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shopcart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h4</a:t>
            </a:r>
            <a:r>
              <a:rPr lang="en-US" altLang="ko-KR" sz="1600" kern="0" dirty="0">
                <a:solidFill>
                  <a:srgbClr val="000000"/>
                </a:solidFill>
              </a:rPr>
              <a:t>&gt;Shopping Cart&lt;/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h4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</a:t>
            </a:r>
            <a:r>
              <a:rPr lang="ko-KR" altLang="en-US" sz="1600" kern="0" dirty="0">
                <a:solidFill>
                  <a:srgbClr val="000000"/>
                </a:solidFill>
              </a:rPr>
              <a:t>현재 </a:t>
            </a:r>
            <a:r>
              <a:rPr lang="ko-KR" altLang="en-US" sz="1600" kern="0" dirty="0" err="1">
                <a:solidFill>
                  <a:srgbClr val="000000"/>
                </a:solidFill>
              </a:rPr>
              <a:t>쇼핑카트에</a:t>
            </a:r>
            <a:r>
              <a:rPr lang="ko-KR" altLang="en-US" sz="1600" kern="0" dirty="0">
                <a:solidFill>
                  <a:srgbClr val="000000"/>
                </a:solidFill>
              </a:rPr>
              <a:t> 물품이 없습니다</a:t>
            </a:r>
            <a:r>
              <a:rPr lang="en-US" altLang="ko-KR" sz="1600" kern="0" dirty="0">
                <a:solidFill>
                  <a:srgbClr val="000000"/>
                </a:solidFill>
              </a:rPr>
              <a:t>.&lt;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&lt;a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shopcart.html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  <a:r>
              <a:rPr lang="ko-KR" altLang="en-US" sz="1600" kern="0" dirty="0" err="1">
                <a:solidFill>
                  <a:srgbClr val="000000"/>
                </a:solidFill>
              </a:rPr>
              <a:t>쇼핑카트</a:t>
            </a:r>
            <a:r>
              <a:rPr lang="ko-KR" altLang="en-US" sz="1600" kern="0" dirty="0">
                <a:solidFill>
                  <a:srgbClr val="000000"/>
                </a:solidFill>
              </a:rPr>
              <a:t> 보기</a:t>
            </a:r>
            <a:r>
              <a:rPr lang="en-US" altLang="ko-KR" sz="1600" kern="0" dirty="0">
                <a:solidFill>
                  <a:srgbClr val="000000"/>
                </a:solidFill>
              </a:rPr>
              <a:t>&lt;/a&gt;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&lt;/div&gt;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&lt;div id="login"&gt;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h4</a:t>
            </a:r>
            <a:r>
              <a:rPr lang="en-US" altLang="ko-KR" sz="1600" kern="0" dirty="0">
                <a:solidFill>
                  <a:srgbClr val="000000"/>
                </a:solidFill>
              </a:rPr>
              <a:t>&gt;Log In&lt;/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h4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&lt;form action="#"&gt;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</a:t>
            </a:r>
            <a:r>
              <a:rPr lang="ko-KR" altLang="en-US" sz="1600" kern="0" dirty="0">
                <a:solidFill>
                  <a:srgbClr val="000000"/>
                </a:solidFill>
              </a:rPr>
              <a:t>아이디               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ko-KR" altLang="en-US" sz="1600" kern="0" dirty="0">
                <a:solidFill>
                  <a:srgbClr val="000000"/>
                </a:solidFill>
              </a:rPr>
              <a:t>                </a:t>
            </a:r>
            <a:r>
              <a:rPr lang="en-US" altLang="ko-KR" sz="1600" kern="0" dirty="0">
                <a:solidFill>
                  <a:srgbClr val="000000"/>
                </a:solidFill>
              </a:rPr>
              <a:t>&lt;input type="text" /&gt;&lt;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</a:t>
            </a:r>
            <a:r>
              <a:rPr lang="ko-KR" altLang="en-US" sz="1600" kern="0" dirty="0" err="1">
                <a:solidFill>
                  <a:srgbClr val="000000"/>
                </a:solidFill>
              </a:rPr>
              <a:t>패스워드</a:t>
            </a:r>
            <a:r>
              <a:rPr lang="ko-KR" altLang="en-US" sz="1600" kern="0" dirty="0">
                <a:solidFill>
                  <a:srgbClr val="000000"/>
                </a:solidFill>
              </a:rPr>
              <a:t>               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ko-KR" altLang="en-US" sz="1600" kern="0" dirty="0">
                <a:solidFill>
                  <a:srgbClr val="000000"/>
                </a:solidFill>
              </a:rPr>
              <a:t>                </a:t>
            </a:r>
            <a:r>
              <a:rPr lang="en-US" altLang="ko-KR" sz="1600" kern="0" dirty="0">
                <a:solidFill>
                  <a:srgbClr val="000000"/>
                </a:solidFill>
              </a:rPr>
              <a:t>&lt;input type="password" /&gt;&lt;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&lt;input type="submit" value="</a:t>
            </a:r>
            <a:r>
              <a:rPr lang="ko-KR" altLang="en-US" sz="1600" kern="0" dirty="0">
                <a:solidFill>
                  <a:srgbClr val="000000"/>
                </a:solidFill>
              </a:rPr>
              <a:t>로그인</a:t>
            </a:r>
            <a:r>
              <a:rPr lang="en-US" altLang="ko-KR" sz="1600" kern="0" dirty="0">
                <a:solidFill>
                  <a:srgbClr val="000000"/>
                </a:solidFill>
              </a:rPr>
              <a:t>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&lt;input type="reset" value="</a:t>
            </a:r>
            <a:r>
              <a:rPr lang="ko-KR" altLang="en-US" sz="1600" kern="0" dirty="0">
                <a:solidFill>
                  <a:srgbClr val="000000"/>
                </a:solidFill>
              </a:rPr>
              <a:t>초기화</a:t>
            </a:r>
            <a:r>
              <a:rPr lang="en-US" altLang="ko-KR" sz="1600" kern="0" dirty="0">
                <a:solidFill>
                  <a:srgbClr val="000000"/>
                </a:solidFill>
              </a:rPr>
              <a:t>" /&gt;&lt;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&lt;a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register.html</a:t>
            </a:r>
            <a:r>
              <a:rPr lang="en-US" altLang="ko-KR" sz="1600" kern="0" dirty="0">
                <a:solidFill>
                  <a:srgbClr val="000000"/>
                </a:solidFill>
              </a:rPr>
              <a:t>" target="_blank" id="register"&gt;</a:t>
            </a:r>
            <a:r>
              <a:rPr lang="ko-KR" altLang="en-US" sz="1600" kern="0" dirty="0" err="1">
                <a:solidFill>
                  <a:srgbClr val="000000"/>
                </a:solidFill>
              </a:rPr>
              <a:t>회원가입</a:t>
            </a:r>
            <a:r>
              <a:rPr lang="en-US" altLang="ko-KR" sz="1600" kern="0" dirty="0">
                <a:solidFill>
                  <a:srgbClr val="000000"/>
                </a:solidFill>
              </a:rPr>
              <a:t>&lt;/a&gt;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&lt;a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="#" id="forgot"&gt;</a:t>
            </a:r>
            <a:r>
              <a:rPr lang="ko-KR" altLang="en-US" sz="1600" kern="0" dirty="0" err="1">
                <a:solidFill>
                  <a:srgbClr val="000000"/>
                </a:solidFill>
              </a:rPr>
              <a:t>비밀번호분실</a:t>
            </a:r>
            <a:r>
              <a:rPr lang="en-US" altLang="ko-KR" sz="1600" kern="0" dirty="0">
                <a:solidFill>
                  <a:srgbClr val="000000"/>
                </a:solidFill>
              </a:rPr>
              <a:t>&lt;/a&gt;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&lt;/form&gt;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&lt;/div&gt;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&lt;/aside&gt;</a:t>
            </a:r>
            <a:endParaRPr lang="en-US" altLang="ko-KR" sz="1600" kern="0" dirty="0">
              <a:solidFill>
                <a:srgbClr val="000000"/>
              </a:solidFill>
            </a:endParaRPr>
          </a:p>
        </p:txBody>
      </p:sp>
      <p:pic>
        <p:nvPicPr>
          <p:cNvPr id="9217" name="_x264926576" descr="EMB00000a945f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1573213"/>
            <a:ext cx="2278063" cy="216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52910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i="1" dirty="0" smtClean="0"/>
              <a:t>바닥글</a:t>
            </a:r>
            <a:endParaRPr lang="ko-KR" altLang="en-US" b="1" i="1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75298" y="1152524"/>
            <a:ext cx="8212138" cy="5730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&lt;footer&gt;Copyright (c) 2013 Web Shop&lt;/footer&gt;</a:t>
            </a:r>
            <a:endParaRPr lang="en-US" altLang="ko-KR" sz="1600" kern="0" dirty="0">
              <a:solidFill>
                <a:srgbClr val="000000"/>
              </a:solidFill>
            </a:endParaRPr>
          </a:p>
        </p:txBody>
      </p:sp>
      <p:pic>
        <p:nvPicPr>
          <p:cNvPr id="10241" name="_x264929056" descr="EMB00000a945f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7" y="2159000"/>
            <a:ext cx="3481999" cy="34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55299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회</a:t>
            </a:r>
            <a:r>
              <a:rPr lang="ko-KR" altLang="en-US" dirty="0"/>
              <a:t>원 </a:t>
            </a:r>
            <a:r>
              <a:rPr lang="ko-KR" altLang="en-US" dirty="0" smtClean="0"/>
              <a:t>가입 페이지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4"/>
            <a:ext cx="8212138" cy="46863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&lt;!</a:t>
            </a:r>
            <a:r>
              <a:rPr lang="en-US" altLang="ko-KR" sz="1600" kern="0" dirty="0" err="1">
                <a:solidFill>
                  <a:srgbClr val="000000"/>
                </a:solidFill>
              </a:rPr>
              <a:t>DOCTYPE</a:t>
            </a:r>
            <a:r>
              <a:rPr lang="en-US" altLang="ko-KR" sz="1600" kern="0" dirty="0">
                <a:solidFill>
                  <a:srgbClr val="000000"/>
                </a:solidFill>
              </a:rPr>
              <a:t> html&gt;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&lt;html&gt;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&lt;head&gt;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&lt;style&gt;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body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height: 100%;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background-color: #</a:t>
            </a:r>
            <a:r>
              <a:rPr lang="en-US" altLang="ko-KR" sz="1600" kern="0" dirty="0" err="1">
                <a:solidFill>
                  <a:srgbClr val="000000"/>
                </a:solidFill>
              </a:rPr>
              <a:t>F3F1E9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label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display: inline-block;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width: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120px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input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display: inline-block;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width: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160px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&lt;/style&gt;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&lt;/head&gt;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6846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회</a:t>
            </a:r>
            <a:r>
              <a:rPr lang="ko-KR" altLang="en-US" dirty="0"/>
              <a:t>원 </a:t>
            </a:r>
            <a:r>
              <a:rPr lang="ko-KR" altLang="en-US" dirty="0" smtClean="0"/>
              <a:t>가입 페이지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4"/>
            <a:ext cx="8212138" cy="4362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 smtClean="0">
                <a:solidFill>
                  <a:srgbClr val="000000"/>
                </a:solidFill>
              </a:rPr>
              <a:t>&lt;</a:t>
            </a:r>
            <a:r>
              <a:rPr lang="en-US" altLang="ko-KR" sz="1600" kern="0" dirty="0">
                <a:solidFill>
                  <a:srgbClr val="000000"/>
                </a:solidFill>
              </a:rPr>
              <a:t>body&gt;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&lt;div id="page-wrap"&gt;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&lt;form method="post" action="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process.jsp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fieldset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&lt;legend&gt;</a:t>
            </a:r>
            <a:r>
              <a:rPr lang="ko-KR" altLang="en-US" sz="1600" kern="0" dirty="0" err="1">
                <a:solidFill>
                  <a:srgbClr val="000000"/>
                </a:solidFill>
              </a:rPr>
              <a:t>회원정보입력</a:t>
            </a:r>
            <a:r>
              <a:rPr lang="en-US" altLang="ko-KR" sz="1600" kern="0" dirty="0">
                <a:solidFill>
                  <a:srgbClr val="000000"/>
                </a:solidFill>
              </a:rPr>
              <a:t>&lt;/legend&gt;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&lt;label for="name"&gt;</a:t>
            </a:r>
            <a:r>
              <a:rPr lang="ko-KR" altLang="en-US" sz="1600" kern="0" dirty="0">
                <a:solidFill>
                  <a:srgbClr val="000000"/>
                </a:solidFill>
              </a:rPr>
              <a:t>아이디</a:t>
            </a:r>
            <a:r>
              <a:rPr lang="en-US" altLang="ko-KR" sz="1600" kern="0" dirty="0">
                <a:solidFill>
                  <a:srgbClr val="000000"/>
                </a:solidFill>
              </a:rPr>
              <a:t>&lt;/label&gt;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&lt;input type="text" name="name" id="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text1</a:t>
            </a:r>
            <a:r>
              <a:rPr lang="en-US" altLang="ko-KR" sz="1600" kern="0" dirty="0">
                <a:solidFill>
                  <a:srgbClr val="000000"/>
                </a:solidFill>
              </a:rPr>
              <a:t>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&lt;button&gt;</a:t>
            </a:r>
            <a:r>
              <a:rPr lang="ko-KR" altLang="en-US" sz="1600" kern="0" dirty="0" err="1">
                <a:solidFill>
                  <a:srgbClr val="000000"/>
                </a:solidFill>
              </a:rPr>
              <a:t>중복검사</a:t>
            </a:r>
            <a:r>
              <a:rPr lang="en-US" altLang="ko-KR" sz="1600" kern="0" dirty="0">
                <a:solidFill>
                  <a:srgbClr val="000000"/>
                </a:solidFill>
              </a:rPr>
              <a:t>&lt;/button&gt;&lt;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&lt;label for="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password1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  <a:r>
              <a:rPr lang="ko-KR" altLang="en-US" sz="1600" kern="0" dirty="0" err="1">
                <a:solidFill>
                  <a:srgbClr val="000000"/>
                </a:solidFill>
              </a:rPr>
              <a:t>패스워드</a:t>
            </a:r>
            <a:r>
              <a:rPr lang="en-US" altLang="ko-KR" sz="1600" kern="0" dirty="0">
                <a:solidFill>
                  <a:srgbClr val="000000"/>
                </a:solidFill>
              </a:rPr>
              <a:t>&lt;/label&gt;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&lt;input type="password" name="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password1</a:t>
            </a:r>
            <a:r>
              <a:rPr lang="en-US" altLang="ko-KR" sz="1600" kern="0" dirty="0">
                <a:solidFill>
                  <a:srgbClr val="000000"/>
                </a:solidFill>
              </a:rPr>
              <a:t>" /&gt;&lt;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&lt;label for="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password2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  <a:r>
              <a:rPr lang="ko-KR" altLang="en-US" sz="1600" kern="0" dirty="0" err="1">
                <a:solidFill>
                  <a:srgbClr val="000000"/>
                </a:solidFill>
              </a:rPr>
              <a:t>패스워드</a:t>
            </a:r>
            <a:r>
              <a:rPr lang="ko-KR" altLang="en-US" sz="1600" kern="0" dirty="0">
                <a:solidFill>
                  <a:srgbClr val="000000"/>
                </a:solidFill>
              </a:rPr>
              <a:t> 확인</a:t>
            </a:r>
            <a:r>
              <a:rPr lang="en-US" altLang="ko-KR" sz="1600" kern="0" dirty="0">
                <a:solidFill>
                  <a:srgbClr val="000000"/>
                </a:solidFill>
              </a:rPr>
              <a:t>&lt;/label&gt;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&lt;input type="password" name="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password2</a:t>
            </a:r>
            <a:r>
              <a:rPr lang="en-US" altLang="ko-KR" sz="1600" kern="0" dirty="0">
                <a:solidFill>
                  <a:srgbClr val="000000"/>
                </a:solidFill>
              </a:rPr>
              <a:t>" /&gt;&lt;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&lt;label for="name"&gt;</a:t>
            </a:r>
            <a:r>
              <a:rPr lang="ko-KR" altLang="en-US" sz="1600" kern="0" dirty="0">
                <a:solidFill>
                  <a:srgbClr val="000000"/>
                </a:solidFill>
              </a:rPr>
              <a:t>이름</a:t>
            </a:r>
            <a:r>
              <a:rPr lang="en-US" altLang="ko-KR" sz="1600" kern="0" dirty="0">
                <a:solidFill>
                  <a:srgbClr val="000000"/>
                </a:solidFill>
              </a:rPr>
              <a:t>&lt;/label&gt;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&lt;input type="text" name="name" /&gt;&lt;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&lt;label for="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tel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  <a:r>
              <a:rPr lang="ko-KR" altLang="en-US" sz="1600" kern="0" dirty="0">
                <a:solidFill>
                  <a:srgbClr val="000000"/>
                </a:solidFill>
              </a:rPr>
              <a:t>휴대폰 번호</a:t>
            </a:r>
            <a:r>
              <a:rPr lang="en-US" altLang="ko-KR" sz="1600" kern="0" dirty="0">
                <a:solidFill>
                  <a:srgbClr val="000000"/>
                </a:solidFill>
              </a:rPr>
              <a:t>&lt;/label&gt;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&lt;input type="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tel</a:t>
            </a:r>
            <a:r>
              <a:rPr lang="en-US" altLang="ko-KR" sz="1600" kern="0" dirty="0">
                <a:solidFill>
                  <a:srgbClr val="000000"/>
                </a:solidFill>
              </a:rPr>
              <a:t>" name="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tel</a:t>
            </a:r>
            <a:r>
              <a:rPr lang="en-US" altLang="ko-KR" sz="1600" kern="0" dirty="0">
                <a:solidFill>
                  <a:srgbClr val="000000"/>
                </a:solidFill>
              </a:rPr>
              <a:t>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&lt;label for="email"&gt;</a:t>
            </a:r>
            <a:r>
              <a:rPr lang="ko-KR" altLang="en-US" sz="1600" kern="0" dirty="0" err="1">
                <a:solidFill>
                  <a:srgbClr val="000000"/>
                </a:solidFill>
              </a:rPr>
              <a:t>이메일</a:t>
            </a:r>
            <a:r>
              <a:rPr lang="en-US" altLang="ko-KR" sz="1600" kern="0" dirty="0">
                <a:solidFill>
                  <a:srgbClr val="000000"/>
                </a:solidFill>
              </a:rPr>
              <a:t>&lt;/label&gt;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&lt;input type="email" name="email"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 </a:t>
            </a:r>
            <a:r>
              <a:rPr lang="en-US" altLang="ko-KR" sz="1600" kern="0" dirty="0" smtClean="0">
                <a:solidFill>
                  <a:srgbClr val="000000"/>
                </a:solidFill>
              </a:rPr>
              <a:t>/&gt;</a:t>
            </a:r>
            <a:endParaRPr lang="en-US" altLang="ko-KR" sz="1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4767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회</a:t>
            </a:r>
            <a:r>
              <a:rPr lang="ko-KR" altLang="en-US" dirty="0"/>
              <a:t>원 </a:t>
            </a:r>
            <a:r>
              <a:rPr lang="ko-KR" altLang="en-US" dirty="0" smtClean="0"/>
              <a:t>가입 페이지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5"/>
            <a:ext cx="8212138" cy="36480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 smtClean="0">
                <a:solidFill>
                  <a:srgbClr val="000000"/>
                </a:solidFill>
              </a:rPr>
              <a:t>&lt;</a:t>
            </a:r>
            <a:r>
              <a:rPr lang="en-US" altLang="ko-KR" sz="1600" kern="0" dirty="0">
                <a:solidFill>
                  <a:srgbClr val="000000"/>
                </a:solidFill>
              </a:rPr>
              <a:t>label for="dob"&gt;</a:t>
            </a:r>
            <a:r>
              <a:rPr lang="ko-KR" altLang="en-US" sz="1600" kern="0" dirty="0">
                <a:solidFill>
                  <a:srgbClr val="000000"/>
                </a:solidFill>
              </a:rPr>
              <a:t>생일</a:t>
            </a:r>
            <a:r>
              <a:rPr lang="en-US" altLang="ko-KR" sz="1600" kern="0" dirty="0">
                <a:solidFill>
                  <a:srgbClr val="000000"/>
                </a:solidFill>
              </a:rPr>
              <a:t>&lt;/label&gt;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&lt;input type="date" name="dob"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&lt;label for="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url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  <a:r>
              <a:rPr lang="ko-KR" altLang="en-US" sz="1600" kern="0" dirty="0">
                <a:solidFill>
                  <a:srgbClr val="000000"/>
                </a:solidFill>
              </a:rPr>
              <a:t>홈페이지</a:t>
            </a:r>
            <a:r>
              <a:rPr lang="en-US" altLang="ko-KR" sz="1600" kern="0" dirty="0">
                <a:solidFill>
                  <a:srgbClr val="000000"/>
                </a:solidFill>
              </a:rPr>
              <a:t>&lt;/label&gt;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&lt;input type="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url</a:t>
            </a:r>
            <a:r>
              <a:rPr lang="en-US" altLang="ko-KR" sz="1600" kern="0" dirty="0">
                <a:solidFill>
                  <a:srgbClr val="000000"/>
                </a:solidFill>
              </a:rPr>
              <a:t>" name="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url</a:t>
            </a:r>
            <a:r>
              <a:rPr lang="en-US" altLang="ko-KR" sz="1600" kern="0" dirty="0">
                <a:solidFill>
                  <a:srgbClr val="000000"/>
                </a:solidFill>
              </a:rPr>
              <a:t>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&lt;input type="radio" name="gender" value="Male"&gt;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</a:t>
            </a:r>
            <a:r>
              <a:rPr lang="ko-KR" altLang="en-US" sz="1600" kern="0" dirty="0">
                <a:solidFill>
                  <a:srgbClr val="000000"/>
                </a:solidFill>
              </a:rPr>
              <a:t>남성</a:t>
            </a:r>
            <a:r>
              <a:rPr lang="en-US" altLang="ko-KR" sz="1600" kern="0" dirty="0">
                <a:solidFill>
                  <a:srgbClr val="000000"/>
                </a:solidFill>
              </a:rPr>
              <a:t>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&lt;input type="radio" name="gender" value="Female"&gt;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</a:t>
            </a:r>
            <a:r>
              <a:rPr lang="ko-KR" altLang="en-US" sz="1600" kern="0" dirty="0">
                <a:solidFill>
                  <a:srgbClr val="000000"/>
                </a:solidFill>
              </a:rPr>
              <a:t>여성</a:t>
            </a:r>
            <a:r>
              <a:rPr lang="en-US" altLang="ko-KR" sz="1600" kern="0" dirty="0">
                <a:solidFill>
                  <a:srgbClr val="000000"/>
                </a:solidFill>
              </a:rPr>
              <a:t>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fieldset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&lt;input type="submit" name="submit" value="</a:t>
            </a:r>
            <a:r>
              <a:rPr lang="ko-KR" altLang="en-US" sz="1600" kern="0" dirty="0">
                <a:solidFill>
                  <a:srgbClr val="000000"/>
                </a:solidFill>
              </a:rPr>
              <a:t>제출</a:t>
            </a:r>
            <a:r>
              <a:rPr lang="en-US" altLang="ko-KR" sz="1600" kern="0" dirty="0">
                <a:solidFill>
                  <a:srgbClr val="000000"/>
                </a:solidFill>
              </a:rPr>
              <a:t>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&lt;input type="reset" name="reset" value="</a:t>
            </a:r>
            <a:r>
              <a:rPr lang="ko-KR" altLang="en-US" sz="1600" kern="0" dirty="0">
                <a:solidFill>
                  <a:srgbClr val="000000"/>
                </a:solidFill>
              </a:rPr>
              <a:t>초기화</a:t>
            </a:r>
            <a:r>
              <a:rPr lang="en-US" altLang="ko-KR" sz="1600" kern="0" dirty="0">
                <a:solidFill>
                  <a:srgbClr val="000000"/>
                </a:solidFill>
              </a:rPr>
              <a:t>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&lt;/form&gt;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&lt;/div&gt;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&lt;/body&gt;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&lt;/html&gt;</a:t>
            </a:r>
          </a:p>
        </p:txBody>
      </p:sp>
      <p:pic>
        <p:nvPicPr>
          <p:cNvPr id="11265" name="_x264926336" descr="EMB00000a945f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1" y="3748088"/>
            <a:ext cx="3576637" cy="299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29203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상품 정보 페이지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4"/>
            <a:ext cx="8212138" cy="4352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&lt;!</a:t>
            </a:r>
            <a:r>
              <a:rPr lang="en-US" altLang="ko-KR" sz="1600" kern="0" dirty="0" err="1">
                <a:solidFill>
                  <a:srgbClr val="000000"/>
                </a:solidFill>
              </a:rPr>
              <a:t>DOCTYPE</a:t>
            </a:r>
            <a:r>
              <a:rPr lang="en-US" altLang="ko-KR" sz="1600" kern="0" dirty="0">
                <a:solidFill>
                  <a:srgbClr val="000000"/>
                </a:solidFill>
              </a:rPr>
              <a:t> html&gt;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&lt;html&gt;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&lt;head&gt;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&lt;style&gt;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#</a:t>
            </a:r>
            <a:r>
              <a:rPr lang="en-US" altLang="ko-KR" sz="1600" kern="0" dirty="0" err="1">
                <a:solidFill>
                  <a:srgbClr val="000000"/>
                </a:solidFill>
              </a:rPr>
              <a:t>product1</a:t>
            </a:r>
            <a:r>
              <a:rPr lang="en-US" altLang="ko-KR" sz="1600" kern="0" dirty="0">
                <a:solidFill>
                  <a:srgbClr val="000000"/>
                </a:solidFill>
              </a:rPr>
              <a:t>, #</a:t>
            </a:r>
            <a:r>
              <a:rPr lang="en-US" altLang="ko-KR" sz="1600" kern="0" dirty="0" err="1">
                <a:solidFill>
                  <a:srgbClr val="000000"/>
                </a:solidFill>
              </a:rPr>
              <a:t>product2</a:t>
            </a:r>
            <a:r>
              <a:rPr lang="en-US" altLang="ko-KR" sz="1600" kern="0" dirty="0">
                <a:solidFill>
                  <a:srgbClr val="000000"/>
                </a:solidFill>
              </a:rPr>
              <a:t>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width: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200px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float: left;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border: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1px</a:t>
            </a:r>
            <a:r>
              <a:rPr lang="en-US" altLang="ko-KR" sz="1600" kern="0" dirty="0">
                <a:solidFill>
                  <a:srgbClr val="000000"/>
                </a:solidFill>
              </a:rPr>
              <a:t> dotted red;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&lt;/style&gt;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&lt;/head&gt;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&lt;body&gt;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&lt;div id="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product1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img</a:t>
            </a:r>
            <a:r>
              <a:rPr lang="en-US" altLang="ko-KR" sz="1600" kern="0" dirty="0">
                <a:solidFill>
                  <a:srgbClr val="000000"/>
                </a:solidFill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src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computer.png</a:t>
            </a:r>
            <a:r>
              <a:rPr lang="en-US" altLang="ko-KR" sz="1600" kern="0" dirty="0">
                <a:solidFill>
                  <a:srgbClr val="000000"/>
                </a:solidFill>
              </a:rPr>
              <a:t>" width="100" height="100"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&lt;p&gt;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</a:t>
            </a:r>
            <a:r>
              <a:rPr lang="ko-KR" altLang="en-US" sz="1600" kern="0" dirty="0">
                <a:solidFill>
                  <a:srgbClr val="000000"/>
                </a:solidFill>
              </a:rPr>
              <a:t>심플하고 </a:t>
            </a:r>
            <a:r>
              <a:rPr lang="ko-KR" altLang="en-US" sz="1600" kern="0" dirty="0" err="1">
                <a:solidFill>
                  <a:srgbClr val="000000"/>
                </a:solidFill>
              </a:rPr>
              <a:t>슬림한</a:t>
            </a:r>
            <a:r>
              <a:rPr lang="ko-KR" altLang="en-US" sz="1600" kern="0" dirty="0">
                <a:solidFill>
                  <a:srgbClr val="000000"/>
                </a:solidFill>
              </a:rPr>
              <a:t> 본체에 코어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i5</a:t>
            </a:r>
            <a:r>
              <a:rPr lang="en-US" altLang="ko-KR" sz="1600" kern="0" dirty="0">
                <a:solidFill>
                  <a:srgbClr val="000000"/>
                </a:solidFill>
              </a:rPr>
              <a:t> 3470</a:t>
            </a:r>
            <a:r>
              <a:rPr lang="ko-KR" altLang="en-US" sz="1600" kern="0" dirty="0" err="1">
                <a:solidFill>
                  <a:srgbClr val="000000"/>
                </a:solidFill>
              </a:rPr>
              <a:t>과지포스</a:t>
            </a:r>
            <a:r>
              <a:rPr lang="ko-KR" altLang="en-US" sz="1600" kern="0" dirty="0">
                <a:solidFill>
                  <a:srgbClr val="000000"/>
                </a:solidFill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GT630</a:t>
            </a:r>
            <a:r>
              <a:rPr lang="ko-KR" altLang="en-US" sz="1600" kern="0" dirty="0">
                <a:solidFill>
                  <a:srgbClr val="000000"/>
                </a:solidFill>
              </a:rPr>
              <a:t>을 장착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ko-KR" altLang="en-US" sz="1600" kern="0" dirty="0">
                <a:solidFill>
                  <a:srgbClr val="000000"/>
                </a:solidFill>
              </a:rPr>
              <a:t>    </a:t>
            </a:r>
            <a:r>
              <a:rPr lang="en-US" altLang="ko-KR" sz="1600" kern="0" dirty="0">
                <a:solidFill>
                  <a:srgbClr val="000000"/>
                </a:solidFill>
              </a:rPr>
              <a:t>CPU: </a:t>
            </a:r>
            <a:r>
              <a:rPr lang="ko-KR" altLang="en-US" sz="1600" kern="0" dirty="0">
                <a:solidFill>
                  <a:srgbClr val="000000"/>
                </a:solidFill>
              </a:rPr>
              <a:t>인텔 코어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i5</a:t>
            </a:r>
            <a:r>
              <a:rPr lang="en-US" altLang="ko-KR" sz="1600" kern="0" dirty="0">
                <a:solidFill>
                  <a:srgbClr val="000000"/>
                </a:solidFill>
              </a:rPr>
              <a:t> 3470 (</a:t>
            </a:r>
            <a:r>
              <a:rPr lang="ko-KR" altLang="en-US" sz="1600" kern="0" dirty="0" err="1">
                <a:solidFill>
                  <a:srgbClr val="000000"/>
                </a:solidFill>
              </a:rPr>
              <a:t>아이비브릿지</a:t>
            </a:r>
            <a:r>
              <a:rPr lang="ko-KR" altLang="en-US" sz="1600" kern="0" dirty="0">
                <a:solidFill>
                  <a:srgbClr val="000000"/>
                </a:solidFill>
              </a:rPr>
              <a:t> </a:t>
            </a:r>
            <a:r>
              <a:rPr lang="en-US" altLang="ko-KR" sz="1600" kern="0" dirty="0">
                <a:solidFill>
                  <a:srgbClr val="000000"/>
                </a:solidFill>
              </a:rPr>
              <a:t>3</a:t>
            </a:r>
            <a:r>
              <a:rPr lang="ko-KR" altLang="en-US" sz="1600" kern="0" dirty="0">
                <a:solidFill>
                  <a:srgbClr val="000000"/>
                </a:solidFill>
              </a:rPr>
              <a:t>세대</a:t>
            </a:r>
            <a:r>
              <a:rPr lang="en-US" altLang="ko-KR" sz="1600" kern="0" dirty="0">
                <a:solidFill>
                  <a:srgbClr val="000000"/>
                </a:solidFill>
              </a:rPr>
              <a:t>) </a:t>
            </a:r>
            <a:r>
              <a:rPr lang="ko-KR" altLang="en-US" sz="1600" kern="0" dirty="0">
                <a:solidFill>
                  <a:srgbClr val="000000"/>
                </a:solidFill>
              </a:rPr>
              <a:t>사용</a:t>
            </a:r>
            <a:r>
              <a:rPr lang="en-US" altLang="ko-KR" sz="1600" kern="0" dirty="0">
                <a:solidFill>
                  <a:srgbClr val="000000"/>
                </a:solidFill>
              </a:rPr>
              <a:t>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</a:t>
            </a:r>
            <a:r>
              <a:rPr lang="ko-KR" altLang="en-US" sz="1600" kern="0" dirty="0">
                <a:solidFill>
                  <a:srgbClr val="000000"/>
                </a:solidFill>
              </a:rPr>
              <a:t>가격</a:t>
            </a:r>
            <a:r>
              <a:rPr lang="en-US" altLang="ko-KR" sz="1600" kern="0" dirty="0">
                <a:solidFill>
                  <a:srgbClr val="000000"/>
                </a:solidFill>
              </a:rPr>
              <a:t>: 1,200,000</a:t>
            </a:r>
            <a:r>
              <a:rPr lang="ko-KR" altLang="en-US" sz="1600" kern="0" dirty="0">
                <a:solidFill>
                  <a:srgbClr val="000000"/>
                </a:solidFill>
              </a:rPr>
              <a:t>원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ko-KR" altLang="en-US" sz="1600" kern="0" dirty="0">
                <a:solidFill>
                  <a:srgbClr val="000000"/>
                </a:solidFill>
              </a:rPr>
              <a:t>        </a:t>
            </a:r>
            <a:r>
              <a:rPr lang="en-US" altLang="ko-KR" sz="1600" kern="0" dirty="0">
                <a:solidFill>
                  <a:srgbClr val="000000"/>
                </a:solidFill>
              </a:rPr>
              <a:t>&lt;/p&gt;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&lt;input type="button" value="</a:t>
            </a:r>
            <a:r>
              <a:rPr lang="ko-KR" altLang="en-US" sz="1600" kern="0" dirty="0" err="1">
                <a:solidFill>
                  <a:srgbClr val="000000"/>
                </a:solidFill>
              </a:rPr>
              <a:t>쇼핑카트에</a:t>
            </a:r>
            <a:r>
              <a:rPr lang="ko-KR" altLang="en-US" sz="1600" kern="0" dirty="0">
                <a:solidFill>
                  <a:srgbClr val="000000"/>
                </a:solidFill>
              </a:rPr>
              <a:t> 추가하기</a:t>
            </a:r>
            <a:r>
              <a:rPr lang="en-US" altLang="ko-KR" sz="1600" kern="0" dirty="0">
                <a:solidFill>
                  <a:srgbClr val="000000"/>
                </a:solidFill>
              </a:rPr>
              <a:t>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&lt;/div</a:t>
            </a:r>
            <a:r>
              <a:rPr lang="en-US" altLang="ko-KR" sz="1600" kern="0" dirty="0" smtClean="0">
                <a:solidFill>
                  <a:srgbClr val="000000"/>
                </a:solidFill>
              </a:rPr>
              <a:t>&gt;</a:t>
            </a:r>
            <a:endParaRPr lang="en-US" altLang="ko-KR" sz="1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20402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상품 정보 페이지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5"/>
            <a:ext cx="8212138" cy="2647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 smtClean="0">
                <a:solidFill>
                  <a:srgbClr val="000000"/>
                </a:solidFill>
              </a:rPr>
              <a:t>&lt;</a:t>
            </a:r>
            <a:r>
              <a:rPr lang="en-US" altLang="ko-KR" sz="1600" kern="0" dirty="0">
                <a:solidFill>
                  <a:srgbClr val="000000"/>
                </a:solidFill>
              </a:rPr>
              <a:t>div id="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product2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img</a:t>
            </a:r>
            <a:r>
              <a:rPr lang="en-US" altLang="ko-KR" sz="1600" kern="0" dirty="0">
                <a:solidFill>
                  <a:srgbClr val="000000"/>
                </a:solidFill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src</a:t>
            </a:r>
            <a:r>
              <a:rPr lang="en-US" altLang="ko-KR" sz="1600" kern="0" dirty="0">
                <a:solidFill>
                  <a:srgbClr val="000000"/>
                </a:solidFill>
              </a:rPr>
              <a:t>="images/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notebook.png</a:t>
            </a:r>
            <a:r>
              <a:rPr lang="en-US" altLang="ko-KR" sz="1600" kern="0" dirty="0">
                <a:solidFill>
                  <a:srgbClr val="000000"/>
                </a:solidFill>
              </a:rPr>
              <a:t>" width="100" height="100"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&lt;p&gt;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Full-HD</a:t>
            </a:r>
            <a:r>
              <a:rPr lang="ko-KR" altLang="en-US" sz="1600" kern="0" dirty="0">
                <a:solidFill>
                  <a:srgbClr val="000000"/>
                </a:solidFill>
              </a:rPr>
              <a:t>로 선명한 화면</a:t>
            </a:r>
            <a:r>
              <a:rPr lang="en-US" altLang="ko-KR" sz="1600" kern="0" dirty="0">
                <a:solidFill>
                  <a:srgbClr val="000000"/>
                </a:solidFill>
              </a:rPr>
              <a:t>, ISP</a:t>
            </a:r>
            <a:r>
              <a:rPr lang="ko-KR" altLang="en-US" sz="1600" kern="0" dirty="0">
                <a:solidFill>
                  <a:srgbClr val="000000"/>
                </a:solidFill>
              </a:rPr>
              <a:t>패널로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ko-KR" altLang="en-US" sz="1600" kern="0" dirty="0">
                <a:solidFill>
                  <a:srgbClr val="000000"/>
                </a:solidFill>
              </a:rPr>
              <a:t>  </a:t>
            </a:r>
            <a:r>
              <a:rPr lang="ko-KR" altLang="en-US" sz="1600" kern="0" dirty="0" err="1">
                <a:solidFill>
                  <a:srgbClr val="000000"/>
                </a:solidFill>
              </a:rPr>
              <a:t>시야각도</a:t>
            </a:r>
            <a:r>
              <a:rPr lang="ko-KR" altLang="en-US" sz="1600" kern="0" dirty="0">
                <a:solidFill>
                  <a:srgbClr val="000000"/>
                </a:solidFill>
              </a:rPr>
              <a:t> 좋다</a:t>
            </a:r>
            <a:r>
              <a:rPr lang="en-US" altLang="ko-KR" sz="1600" kern="0" dirty="0">
                <a:solidFill>
                  <a:srgbClr val="000000"/>
                </a:solidFill>
              </a:rPr>
              <a:t>!  CPU: </a:t>
            </a:r>
            <a:r>
              <a:rPr lang="ko-KR" altLang="en-US" sz="1600" kern="0" dirty="0">
                <a:solidFill>
                  <a:srgbClr val="000000"/>
                </a:solidFill>
              </a:rPr>
              <a:t>인텔 코어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i7</a:t>
            </a:r>
            <a:r>
              <a:rPr lang="en-US" altLang="ko-KR" sz="1600" kern="0" dirty="0">
                <a:solidFill>
                  <a:srgbClr val="000000"/>
                </a:solidFill>
              </a:rPr>
              <a:t> 3630 QM, CPU: </a:t>
            </a:r>
            <a:r>
              <a:rPr lang="ko-KR" altLang="en-US" sz="1600" kern="0" dirty="0">
                <a:solidFill>
                  <a:srgbClr val="000000"/>
                </a:solidFill>
              </a:rPr>
              <a:t>인텔 코어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i7</a:t>
            </a:r>
            <a:r>
              <a:rPr lang="en-US" altLang="ko-KR" sz="1600" kern="0" dirty="0">
                <a:solidFill>
                  <a:srgbClr val="000000"/>
                </a:solidFill>
              </a:rPr>
              <a:t> 3630 QM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br</a:t>
            </a:r>
            <a:r>
              <a:rPr lang="en-US" altLang="ko-KR" sz="1600" kern="0" dirty="0">
                <a:solidFill>
                  <a:srgbClr val="000000"/>
                </a:solidFill>
              </a:rPr>
              <a:t>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</a:t>
            </a:r>
            <a:r>
              <a:rPr lang="ko-KR" altLang="en-US" sz="1600" kern="0" dirty="0">
                <a:solidFill>
                  <a:srgbClr val="000000"/>
                </a:solidFill>
              </a:rPr>
              <a:t>가격</a:t>
            </a:r>
            <a:r>
              <a:rPr lang="en-US" altLang="ko-KR" sz="1600" kern="0" dirty="0">
                <a:solidFill>
                  <a:srgbClr val="000000"/>
                </a:solidFill>
              </a:rPr>
              <a:t>: 1,200,000</a:t>
            </a:r>
            <a:r>
              <a:rPr lang="ko-KR" altLang="en-US" sz="1600" kern="0" dirty="0">
                <a:solidFill>
                  <a:srgbClr val="000000"/>
                </a:solidFill>
              </a:rPr>
              <a:t>원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ko-KR" altLang="en-US" sz="1600" kern="0" dirty="0">
                <a:solidFill>
                  <a:srgbClr val="000000"/>
                </a:solidFill>
              </a:rPr>
              <a:t>        </a:t>
            </a:r>
            <a:r>
              <a:rPr lang="en-US" altLang="ko-KR" sz="1600" kern="0" dirty="0">
                <a:solidFill>
                  <a:srgbClr val="000000"/>
                </a:solidFill>
              </a:rPr>
              <a:t>&lt;/p&gt;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&lt;input type="button" value="</a:t>
            </a:r>
            <a:r>
              <a:rPr lang="ko-KR" altLang="en-US" sz="1600" kern="0" dirty="0" err="1">
                <a:solidFill>
                  <a:srgbClr val="000000"/>
                </a:solidFill>
              </a:rPr>
              <a:t>쇼핑카트에</a:t>
            </a:r>
            <a:r>
              <a:rPr lang="ko-KR" altLang="en-US" sz="1600" kern="0" dirty="0">
                <a:solidFill>
                  <a:srgbClr val="000000"/>
                </a:solidFill>
              </a:rPr>
              <a:t> 추가하기</a:t>
            </a:r>
            <a:r>
              <a:rPr lang="en-US" altLang="ko-KR" sz="1600" kern="0" dirty="0">
                <a:solidFill>
                  <a:srgbClr val="000000"/>
                </a:solidFill>
              </a:rPr>
              <a:t>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&lt;/div&gt;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&lt;/body&gt;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&lt;/html&gt;</a:t>
            </a:r>
          </a:p>
        </p:txBody>
      </p:sp>
      <p:pic>
        <p:nvPicPr>
          <p:cNvPr id="14337" name="_x264925696" descr="EMB00000a945f1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6" y="3065463"/>
            <a:ext cx="2392362" cy="366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24127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쇼핑카트</a:t>
            </a:r>
            <a:r>
              <a:rPr lang="ko-KR" altLang="en-US" dirty="0" smtClean="0"/>
              <a:t> 페이지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5"/>
            <a:ext cx="8212138" cy="4324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&lt;html&gt;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&lt;head&gt;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&lt;title&gt;</a:t>
            </a:r>
            <a:r>
              <a:rPr lang="ko-KR" altLang="en-US" sz="1600" kern="0" dirty="0">
                <a:solidFill>
                  <a:srgbClr val="000000"/>
                </a:solidFill>
              </a:rPr>
              <a:t>쇼핑 </a:t>
            </a:r>
            <a:r>
              <a:rPr lang="ko-KR" altLang="en-US" sz="1600" kern="0" dirty="0" err="1">
                <a:solidFill>
                  <a:srgbClr val="000000"/>
                </a:solidFill>
              </a:rPr>
              <a:t>카트</a:t>
            </a:r>
            <a:r>
              <a:rPr lang="en-US" altLang="ko-KR" sz="1600" kern="0" dirty="0">
                <a:solidFill>
                  <a:srgbClr val="000000"/>
                </a:solidFill>
              </a:rPr>
              <a:t>&lt;/title&gt;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&lt;style&gt;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body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height: 100%;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background-color: #</a:t>
            </a:r>
            <a:r>
              <a:rPr lang="en-US" altLang="ko-KR" sz="1600" kern="0" dirty="0" err="1">
                <a:solidFill>
                  <a:srgbClr val="000000"/>
                </a:solidFill>
              </a:rPr>
              <a:t>F3F1E9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table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width: 100%;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border-collapse: collapse;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text-align: center;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table caption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color: red;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text-decoration: underline;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&lt;/style&gt;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&lt;/head</a:t>
            </a:r>
            <a:r>
              <a:rPr lang="en-US" altLang="ko-KR" sz="1600" kern="0" dirty="0" smtClean="0">
                <a:solidFill>
                  <a:srgbClr val="000000"/>
                </a:solidFill>
              </a:rPr>
              <a:t>&gt;</a:t>
            </a:r>
            <a:endParaRPr lang="en-US" altLang="ko-KR" sz="1600" kern="0" dirty="0">
              <a:solidFill>
                <a:srgbClr val="000000"/>
              </a:solidFill>
            </a:endParaRPr>
          </a:p>
        </p:txBody>
      </p:sp>
      <p:pic>
        <p:nvPicPr>
          <p:cNvPr id="18433" name="_x264929376" descr="EMB00000a945f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716" y="3875087"/>
            <a:ext cx="3855172" cy="252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05782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쇼핑카트</a:t>
            </a:r>
            <a:r>
              <a:rPr lang="ko-KR" altLang="en-US" dirty="0" smtClean="0"/>
              <a:t> 페이지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5"/>
            <a:ext cx="8212138" cy="5353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 smtClean="0">
                <a:solidFill>
                  <a:srgbClr val="000000"/>
                </a:solidFill>
              </a:rPr>
              <a:t>&lt;</a:t>
            </a:r>
            <a:r>
              <a:rPr lang="en-US" altLang="ko-KR" sz="1600" kern="0" dirty="0">
                <a:solidFill>
                  <a:srgbClr val="000000"/>
                </a:solidFill>
              </a:rPr>
              <a:t>body&gt;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&lt;form action="#"&gt;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&lt;table border="1"&gt;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&lt;caption&gt;Shopping Cart&lt;/caption&gt;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tr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th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  <a:r>
              <a:rPr lang="ko-KR" altLang="en-US" sz="1600" kern="0" dirty="0">
                <a:solidFill>
                  <a:srgbClr val="000000"/>
                </a:solidFill>
              </a:rPr>
              <a:t>품목</a:t>
            </a:r>
            <a:r>
              <a:rPr lang="en-US" altLang="ko-KR" sz="1600" kern="0" dirty="0">
                <a:solidFill>
                  <a:srgbClr val="000000"/>
                </a:solidFill>
              </a:rPr>
              <a:t>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th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th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  <a:r>
              <a:rPr lang="ko-KR" altLang="en-US" sz="1600" kern="0" dirty="0">
                <a:solidFill>
                  <a:srgbClr val="000000"/>
                </a:solidFill>
              </a:rPr>
              <a:t>가격</a:t>
            </a:r>
            <a:r>
              <a:rPr lang="en-US" altLang="ko-KR" sz="1600" kern="0" dirty="0">
                <a:solidFill>
                  <a:srgbClr val="000000"/>
                </a:solidFill>
              </a:rPr>
              <a:t>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th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th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  <a:r>
              <a:rPr lang="ko-KR" altLang="en-US" sz="1600" kern="0" dirty="0">
                <a:solidFill>
                  <a:srgbClr val="000000"/>
                </a:solidFill>
              </a:rPr>
              <a:t>수량</a:t>
            </a:r>
            <a:r>
              <a:rPr lang="en-US" altLang="ko-KR" sz="1600" kern="0" dirty="0">
                <a:solidFill>
                  <a:srgbClr val="000000"/>
                </a:solidFill>
              </a:rPr>
              <a:t>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th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th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  <a:r>
              <a:rPr lang="ko-KR" altLang="en-US" sz="1600" kern="0" dirty="0">
                <a:solidFill>
                  <a:srgbClr val="000000"/>
                </a:solidFill>
              </a:rPr>
              <a:t>합계</a:t>
            </a:r>
            <a:r>
              <a:rPr lang="en-US" altLang="ko-KR" sz="1600" kern="0" dirty="0">
                <a:solidFill>
                  <a:srgbClr val="000000"/>
                </a:solidFill>
              </a:rPr>
              <a:t>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th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tr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tr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</a:t>
            </a:r>
            <a:r>
              <a:rPr lang="ko-KR" altLang="en-US" sz="1600" kern="0" dirty="0">
                <a:solidFill>
                  <a:srgbClr val="000000"/>
                </a:solidFill>
              </a:rPr>
              <a:t>컴퓨터 세트</a:t>
            </a:r>
            <a:r>
              <a:rPr lang="en-US" altLang="ko-KR" sz="1600" kern="0" dirty="0">
                <a:solidFill>
                  <a:srgbClr val="000000"/>
                </a:solidFill>
              </a:rPr>
              <a:t>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&lt;td&gt;2,000,000</a:t>
            </a:r>
            <a:r>
              <a:rPr lang="ko-KR" altLang="en-US" sz="1600" kern="0" dirty="0">
                <a:solidFill>
                  <a:srgbClr val="000000"/>
                </a:solidFill>
              </a:rPr>
              <a:t>원</a:t>
            </a:r>
            <a:r>
              <a:rPr lang="en-US" altLang="ko-KR" sz="1600" kern="0" dirty="0">
                <a:solidFill>
                  <a:srgbClr val="000000"/>
                </a:solidFill>
              </a:rPr>
              <a:t>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    &lt;input type="number" min="0" step="1" value="0"&gt;&lt;/td&gt;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    &lt;input type="text" size="6" value="0" /&gt;&lt;/td&gt;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tr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tr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</a:t>
            </a:r>
            <a:r>
              <a:rPr lang="ko-KR" altLang="en-US" sz="1600" kern="0" dirty="0">
                <a:solidFill>
                  <a:srgbClr val="000000"/>
                </a:solidFill>
              </a:rPr>
              <a:t>티셔츠</a:t>
            </a:r>
            <a:r>
              <a:rPr lang="en-US" altLang="ko-KR" sz="1600" kern="0" dirty="0">
                <a:solidFill>
                  <a:srgbClr val="000000"/>
                </a:solidFill>
              </a:rPr>
              <a:t>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&lt;td&gt;50,000</a:t>
            </a:r>
            <a:r>
              <a:rPr lang="ko-KR" altLang="en-US" sz="1600" kern="0" dirty="0">
                <a:solidFill>
                  <a:srgbClr val="000000"/>
                </a:solidFill>
              </a:rPr>
              <a:t>원</a:t>
            </a:r>
            <a:r>
              <a:rPr lang="en-US" altLang="ko-KR" sz="1600" kern="0" dirty="0">
                <a:solidFill>
                  <a:srgbClr val="000000"/>
                </a:solidFill>
              </a:rPr>
              <a:t>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    &lt;input type="number" min="0" step="1" value="0"&gt;&lt;/td&gt;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    &lt;input type="text" size="6" value="0" /&gt;&lt;/td&gt;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tr</a:t>
            </a:r>
            <a:r>
              <a:rPr lang="en-US" altLang="ko-KR" sz="1600" kern="0" dirty="0" smtClean="0">
                <a:solidFill>
                  <a:srgbClr val="000000"/>
                </a:solidFill>
              </a:rPr>
              <a:t>&gt;</a:t>
            </a:r>
            <a:endParaRPr lang="en-US" altLang="ko-KR" sz="1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1316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쇼핑카트</a:t>
            </a:r>
            <a:r>
              <a:rPr lang="ko-KR" altLang="en-US" dirty="0" smtClean="0"/>
              <a:t> 페이지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5"/>
            <a:ext cx="8212138" cy="4914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 smtClean="0">
                <a:solidFill>
                  <a:srgbClr val="000000"/>
                </a:solidFill>
              </a:rPr>
              <a:t>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tr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</a:t>
            </a:r>
            <a:r>
              <a:rPr lang="ko-KR" altLang="en-US" sz="1600" kern="0" dirty="0" err="1">
                <a:solidFill>
                  <a:srgbClr val="000000"/>
                </a:solidFill>
              </a:rPr>
              <a:t>음악파일</a:t>
            </a:r>
            <a:r>
              <a:rPr lang="en-US" altLang="ko-KR" sz="1600" kern="0" dirty="0">
                <a:solidFill>
                  <a:srgbClr val="000000"/>
                </a:solidFill>
              </a:rPr>
              <a:t>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&lt;td&gt;1,000</a:t>
            </a:r>
            <a:r>
              <a:rPr lang="ko-KR" altLang="en-US" sz="1600" kern="0" dirty="0">
                <a:solidFill>
                  <a:srgbClr val="000000"/>
                </a:solidFill>
              </a:rPr>
              <a:t>원</a:t>
            </a:r>
            <a:r>
              <a:rPr lang="en-US" altLang="ko-KR" sz="1600" kern="0" dirty="0">
                <a:solidFill>
                  <a:srgbClr val="000000"/>
                </a:solidFill>
              </a:rPr>
              <a:t>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    &lt;input type="number" min="0" step="1" value="0"&gt;&lt;/td&gt;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    &lt;input type="text" size="6" value="0" /&gt;&lt;/td&gt;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tr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tr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</a:t>
            </a:r>
            <a:r>
              <a:rPr lang="ko-KR" altLang="en-US" sz="1600" kern="0" dirty="0" err="1">
                <a:solidFill>
                  <a:srgbClr val="000000"/>
                </a:solidFill>
              </a:rPr>
              <a:t>영화파일</a:t>
            </a:r>
            <a:r>
              <a:rPr lang="en-US" altLang="ko-KR" sz="1600" kern="0" dirty="0">
                <a:solidFill>
                  <a:srgbClr val="000000"/>
                </a:solidFill>
              </a:rPr>
              <a:t>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&lt;td&gt;5,000</a:t>
            </a:r>
            <a:r>
              <a:rPr lang="ko-KR" altLang="en-US" sz="1600" kern="0" dirty="0">
                <a:solidFill>
                  <a:srgbClr val="000000"/>
                </a:solidFill>
              </a:rPr>
              <a:t>원</a:t>
            </a:r>
            <a:r>
              <a:rPr lang="en-US" altLang="ko-KR" sz="1600" kern="0" dirty="0">
                <a:solidFill>
                  <a:srgbClr val="000000"/>
                </a:solidFill>
              </a:rPr>
              <a:t>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    &lt;input type="number" min="0" step="1" value="0"&gt;&lt;/td&gt;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&lt;td&gt;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    &lt;input type="text" size="6" value="0" /&gt;&lt;/td&gt;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tr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&lt;/table&gt;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&lt;input type="button" value="</a:t>
            </a:r>
            <a:r>
              <a:rPr lang="ko-KR" altLang="en-US" sz="1600" kern="0" dirty="0">
                <a:solidFill>
                  <a:srgbClr val="000000"/>
                </a:solidFill>
              </a:rPr>
              <a:t>계산</a:t>
            </a:r>
            <a:r>
              <a:rPr lang="en-US" altLang="ko-KR" sz="1600" kern="0" dirty="0">
                <a:solidFill>
                  <a:srgbClr val="000000"/>
                </a:solidFill>
              </a:rPr>
              <a:t>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&lt;input type="submit" value="</a:t>
            </a:r>
            <a:r>
              <a:rPr lang="ko-KR" altLang="en-US" sz="1600" kern="0" dirty="0">
                <a:solidFill>
                  <a:srgbClr val="000000"/>
                </a:solidFill>
              </a:rPr>
              <a:t>구매</a:t>
            </a:r>
            <a:r>
              <a:rPr lang="en-US" altLang="ko-KR" sz="1600" kern="0" dirty="0">
                <a:solidFill>
                  <a:srgbClr val="000000"/>
                </a:solidFill>
              </a:rPr>
              <a:t>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&lt;input type="reset" value="</a:t>
            </a:r>
            <a:r>
              <a:rPr lang="ko-KR" altLang="en-US" sz="1600" kern="0" dirty="0">
                <a:solidFill>
                  <a:srgbClr val="000000"/>
                </a:solidFill>
              </a:rPr>
              <a:t>초기화</a:t>
            </a:r>
            <a:r>
              <a:rPr lang="en-US" altLang="ko-KR" sz="1600" kern="0" dirty="0">
                <a:solidFill>
                  <a:srgbClr val="000000"/>
                </a:solidFill>
              </a:rPr>
              <a:t>" /&gt;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&lt;/form&gt;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&lt;a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main.html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"&gt;Back to Home&lt;/a&gt;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&lt;/body&gt;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69218639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ko-KR" altLang="en-US" dirty="0"/>
              <a:t>웹사이트 </a:t>
            </a:r>
            <a:r>
              <a:rPr lang="ko-KR" altLang="en-US" dirty="0" smtClean="0"/>
              <a:t>작성</a:t>
            </a:r>
            <a:endParaRPr lang="ko-KR" altLang="en-US" dirty="0"/>
          </a:p>
        </p:txBody>
      </p:sp>
      <p:pic>
        <p:nvPicPr>
          <p:cNvPr id="1025" name="_x264926976" descr="EMB00000a945ef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1400174"/>
            <a:ext cx="7791450" cy="450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94166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외부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CSS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</a:t>
            </a:r>
            <a:endParaRPr lang="ko-KR" alt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83" y="1371600"/>
            <a:ext cx="8362117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90049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CSS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4"/>
            <a:ext cx="8212138" cy="5400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*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/*border: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1px</a:t>
            </a:r>
            <a:r>
              <a:rPr lang="en-US" altLang="ko-KR" sz="1600" kern="0" dirty="0">
                <a:solidFill>
                  <a:srgbClr val="000000"/>
                </a:solidFill>
              </a:rPr>
              <a:t> solid red;*/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padding: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margin: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body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background-color: #</a:t>
            </a:r>
            <a:r>
              <a:rPr lang="en-US" altLang="ko-KR" sz="1600" kern="0" dirty="0" err="1">
                <a:solidFill>
                  <a:srgbClr val="000000"/>
                </a:solidFill>
              </a:rPr>
              <a:t>F3F1E9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header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height: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60px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margin: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 err="1">
                <a:solidFill>
                  <a:srgbClr val="000000"/>
                </a:solidFill>
              </a:rPr>
              <a:t>nav</a:t>
            </a:r>
            <a:r>
              <a:rPr lang="en-US" altLang="ko-KR" sz="1600" kern="0" dirty="0">
                <a:solidFill>
                  <a:srgbClr val="000000"/>
                </a:solidFill>
              </a:rPr>
              <a:t>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margin: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nav</a:t>
            </a:r>
            <a:r>
              <a:rPr lang="en-US" altLang="ko-KR" sz="1600" kern="0" dirty="0">
                <a:solidFill>
                  <a:srgbClr val="000000"/>
                </a:solidFill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ul</a:t>
            </a:r>
            <a:r>
              <a:rPr lang="en-US" altLang="ko-KR" sz="1600" kern="0" dirty="0">
                <a:solidFill>
                  <a:srgbClr val="000000"/>
                </a:solidFill>
              </a:rPr>
              <a:t>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list-style: none;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text-align: center;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border-top: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1px</a:t>
            </a:r>
            <a:r>
              <a:rPr lang="en-US" altLang="ko-KR" sz="1600" kern="0" dirty="0">
                <a:solidFill>
                  <a:srgbClr val="000000"/>
                </a:solidFill>
              </a:rPr>
              <a:t> solid red;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border-bottom: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1px</a:t>
            </a:r>
            <a:r>
              <a:rPr lang="en-US" altLang="ko-KR" sz="1600" kern="0" dirty="0">
                <a:solidFill>
                  <a:srgbClr val="000000"/>
                </a:solidFill>
              </a:rPr>
              <a:t> solid red;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padding: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10px</a:t>
            </a:r>
            <a:r>
              <a:rPr lang="en-US" altLang="ko-KR" sz="1600" kern="0" dirty="0">
                <a:solidFill>
                  <a:srgbClr val="000000"/>
                </a:solidFill>
              </a:rPr>
              <a:t> 0;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43857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CSS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5"/>
            <a:ext cx="8212138" cy="4914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 smtClean="0">
                <a:solidFill>
                  <a:srgbClr val="000000"/>
                </a:solidFill>
              </a:rPr>
              <a:t>       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nav</a:t>
            </a:r>
            <a:r>
              <a:rPr lang="en-US" altLang="ko-KR" sz="1600" kern="0" dirty="0">
                <a:solidFill>
                  <a:srgbClr val="000000"/>
                </a:solidFill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ul</a:t>
            </a:r>
            <a:r>
              <a:rPr lang="en-US" altLang="ko-KR" sz="1600" kern="0" dirty="0">
                <a:solidFill>
                  <a:srgbClr val="000000"/>
                </a:solidFill>
              </a:rPr>
              <a:t> li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display: inline;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text-transform: uppercase;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padding: 0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letter-spacing: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nav</a:t>
            </a:r>
            <a:r>
              <a:rPr lang="en-US" altLang="ko-KR" sz="1600" kern="0" dirty="0">
                <a:solidFill>
                  <a:srgbClr val="000000"/>
                </a:solidFill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ul</a:t>
            </a:r>
            <a:r>
              <a:rPr lang="en-US" altLang="ko-KR" sz="1600" kern="0" dirty="0">
                <a:solidFill>
                  <a:srgbClr val="000000"/>
                </a:solidFill>
              </a:rPr>
              <a:t> li a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text-decoration: none;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color: black;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nav</a:t>
            </a:r>
            <a:r>
              <a:rPr lang="en-US" altLang="ko-KR" sz="1600" kern="0" dirty="0">
                <a:solidFill>
                  <a:srgbClr val="000000"/>
                </a:solidFill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ul</a:t>
            </a:r>
            <a:r>
              <a:rPr lang="en-US" altLang="ko-KR" sz="1600" kern="0" dirty="0">
                <a:solidFill>
                  <a:srgbClr val="000000"/>
                </a:solidFill>
              </a:rPr>
              <a:t> li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a:hover</a:t>
            </a:r>
            <a:r>
              <a:rPr lang="en-US" altLang="ko-KR" sz="1600" kern="0" dirty="0">
                <a:solidFill>
                  <a:srgbClr val="000000"/>
                </a:solidFill>
              </a:rPr>
              <a:t>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    text-decoration: underline;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 err="1">
                <a:solidFill>
                  <a:srgbClr val="000000"/>
                </a:solidFill>
              </a:rPr>
              <a:t>aside#left</a:t>
            </a:r>
            <a:r>
              <a:rPr lang="en-US" altLang="ko-KR" sz="1600" kern="0" dirty="0">
                <a:solidFill>
                  <a:srgbClr val="000000"/>
                </a:solidFill>
              </a:rPr>
              <a:t>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width: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175px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margin-top: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20px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float: left;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654438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CSS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5"/>
            <a:ext cx="8212138" cy="4914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 smtClean="0">
                <a:solidFill>
                  <a:srgbClr val="000000"/>
                </a:solidFill>
              </a:rPr>
              <a:t>#</a:t>
            </a:r>
            <a:r>
              <a:rPr lang="en-US" altLang="ko-KR" sz="1600" kern="0" dirty="0">
                <a:solidFill>
                  <a:srgbClr val="000000"/>
                </a:solidFill>
              </a:rPr>
              <a:t>left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h4</a:t>
            </a:r>
            <a:r>
              <a:rPr lang="en-US" altLang="ko-KR" sz="1600" kern="0" dirty="0">
                <a:solidFill>
                  <a:srgbClr val="000000"/>
                </a:solidFill>
              </a:rPr>
              <a:t>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font-family: Arial, Helvetica, sans-serif;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font-size: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20px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#left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ul</a:t>
            </a:r>
            <a:r>
              <a:rPr lang="en-US" altLang="ko-KR" sz="1600" kern="0" dirty="0">
                <a:solidFill>
                  <a:srgbClr val="000000"/>
                </a:solidFill>
              </a:rPr>
              <a:t>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font-family: Arial, Helvetica, sans-serif;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font-size: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15px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color: #</a:t>
            </a:r>
            <a:r>
              <a:rPr lang="en-US" altLang="ko-KR" sz="1600" kern="0" dirty="0" err="1">
                <a:solidFill>
                  <a:srgbClr val="000000"/>
                </a:solidFill>
              </a:rPr>
              <a:t>FFF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list-style: none;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text-indent: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15px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#left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ul</a:t>
            </a:r>
            <a:r>
              <a:rPr lang="en-US" altLang="ko-KR" sz="1600" kern="0" dirty="0">
                <a:solidFill>
                  <a:srgbClr val="000000"/>
                </a:solidFill>
              </a:rPr>
              <a:t> li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background: #</a:t>
            </a:r>
            <a:r>
              <a:rPr lang="en-US" altLang="ko-KR" sz="1600" kern="0" dirty="0" err="1">
                <a:solidFill>
                  <a:srgbClr val="000000"/>
                </a:solidFill>
              </a:rPr>
              <a:t>3f3f3f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line-height: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28px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border-bottom: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1px</a:t>
            </a:r>
            <a:r>
              <a:rPr lang="en-US" altLang="ko-KR" sz="1600" kern="0" dirty="0">
                <a:solidFill>
                  <a:srgbClr val="000000"/>
                </a:solidFill>
              </a:rPr>
              <a:t> solid #333;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#left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ul</a:t>
            </a:r>
            <a:r>
              <a:rPr lang="en-US" altLang="ko-KR" sz="1600" kern="0" dirty="0">
                <a:solidFill>
                  <a:srgbClr val="000000"/>
                </a:solidFill>
              </a:rPr>
              <a:t> li a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text-decoration: none;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color: #</a:t>
            </a:r>
            <a:r>
              <a:rPr lang="en-US" altLang="ko-KR" sz="1600" kern="0" dirty="0" err="1">
                <a:solidFill>
                  <a:srgbClr val="000000"/>
                </a:solidFill>
              </a:rPr>
              <a:t>FFF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display: block;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28281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CSS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5"/>
            <a:ext cx="8212138" cy="4914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 smtClean="0">
                <a:solidFill>
                  <a:srgbClr val="000000"/>
                </a:solidFill>
              </a:rPr>
              <a:t>            </a:t>
            </a:r>
            <a:r>
              <a:rPr lang="en-US" altLang="ko-KR" sz="1600" kern="0" dirty="0">
                <a:solidFill>
                  <a:srgbClr val="000000"/>
                </a:solidFill>
              </a:rPr>
              <a:t>#left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ul</a:t>
            </a:r>
            <a:r>
              <a:rPr lang="en-US" altLang="ko-KR" sz="1600" kern="0" dirty="0">
                <a:solidFill>
                  <a:srgbClr val="000000"/>
                </a:solidFill>
              </a:rPr>
              <a:t> li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a:hover</a:t>
            </a:r>
            <a:r>
              <a:rPr lang="en-US" altLang="ko-KR" sz="1600" kern="0" dirty="0">
                <a:solidFill>
                  <a:srgbClr val="000000"/>
                </a:solidFill>
              </a:rPr>
              <a:t>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    background: #</a:t>
            </a:r>
            <a:r>
              <a:rPr lang="en-US" altLang="ko-KR" sz="1600" kern="0" dirty="0" err="1">
                <a:solidFill>
                  <a:srgbClr val="000000"/>
                </a:solidFill>
              </a:rPr>
              <a:t>d40203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#left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ul</a:t>
            </a:r>
            <a:r>
              <a:rPr lang="en-US" altLang="ko-KR" sz="1600" kern="0" dirty="0">
                <a:solidFill>
                  <a:srgbClr val="000000"/>
                </a:solidFill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li#active</a:t>
            </a:r>
            <a:r>
              <a:rPr lang="en-US" altLang="ko-KR" sz="1600" kern="0" dirty="0">
                <a:solidFill>
                  <a:srgbClr val="000000"/>
                </a:solidFill>
              </a:rPr>
              <a:t>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background: #</a:t>
            </a:r>
            <a:r>
              <a:rPr lang="en-US" altLang="ko-KR" sz="1600" kern="0" dirty="0" err="1">
                <a:solidFill>
                  <a:srgbClr val="000000"/>
                </a:solidFill>
              </a:rPr>
              <a:t>d40203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#main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font-family: Arial, Helvetica, sans-serif;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font-size: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12px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color: #464646;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overflow: hidden;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float: left;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width: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430px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#</a:t>
            </a:r>
            <a:r>
              <a:rPr lang="en-US" altLang="ko-KR" sz="1600" kern="0" dirty="0" err="1">
                <a:solidFill>
                  <a:srgbClr val="000000"/>
                </a:solidFill>
              </a:rPr>
              <a:t>shopcart</a:t>
            </a:r>
            <a:r>
              <a:rPr lang="en-US" altLang="ko-KR" sz="1600" kern="0" dirty="0">
                <a:solidFill>
                  <a:srgbClr val="000000"/>
                </a:solidFill>
              </a:rPr>
              <a:t>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margin-bottom: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20px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#login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margin-top: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40px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74140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CSS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5"/>
            <a:ext cx="8212138" cy="4914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 err="1" smtClean="0">
                <a:solidFill>
                  <a:srgbClr val="000000"/>
                </a:solidFill>
              </a:rPr>
              <a:t>aside#right</a:t>
            </a:r>
            <a:r>
              <a:rPr lang="en-US" altLang="ko-KR" sz="1600" kern="0" dirty="0" smtClean="0">
                <a:solidFill>
                  <a:srgbClr val="000000"/>
                </a:solidFill>
              </a:rPr>
              <a:t> </a:t>
            </a:r>
            <a:r>
              <a:rPr lang="en-US" altLang="ko-KR" sz="1600" kern="0" dirty="0">
                <a:solidFill>
                  <a:srgbClr val="000000"/>
                </a:solidFill>
              </a:rPr>
              <a:t>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padding: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margin-left: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10px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width: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200px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float: left;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}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endParaRPr lang="en-US" altLang="ko-KR" sz="1600" kern="0" dirty="0">
              <a:solidFill>
                <a:srgbClr val="000000"/>
              </a:solidFill>
            </a:endParaRP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footer {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width: 100%;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height: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50px</a:t>
            </a:r>
            <a:r>
              <a:rPr lang="en-US" altLang="ko-KR" sz="1600" kern="0" dirty="0">
                <a:solidFill>
                  <a:srgbClr val="000000"/>
                </a:solidFill>
              </a:rPr>
              <a:t>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clear: both;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background-image: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url</a:t>
            </a:r>
            <a:r>
              <a:rPr lang="en-US" altLang="ko-KR" sz="1600" kern="0" dirty="0">
                <a:solidFill>
                  <a:srgbClr val="000000"/>
                </a:solidFill>
              </a:rPr>
              <a:t>(images/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footer_bg.gif</a:t>
            </a:r>
            <a:r>
              <a:rPr lang="en-US" altLang="ko-KR" sz="1600" kern="0" dirty="0">
                <a:solidFill>
                  <a:srgbClr val="000000"/>
                </a:solidFill>
              </a:rPr>
              <a:t>);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background-position: top left;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background-repeat: repeat-x;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9260995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60475" y="371475"/>
            <a:ext cx="7623175" cy="571500"/>
          </a:xfrm>
        </p:spPr>
        <p:txBody>
          <a:bodyPr/>
          <a:lstStyle/>
          <a:p>
            <a:r>
              <a:rPr lang="en-US" altLang="ko-KR" sz="3600"/>
              <a:t>Q &amp; A</a:t>
            </a:r>
          </a:p>
        </p:txBody>
      </p:sp>
      <p:pic>
        <p:nvPicPr>
          <p:cNvPr id="457731" name="Picture 3" descr="MCj024069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1978025"/>
            <a:ext cx="2797175" cy="202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7732" name="Picture 4" descr="MCj04165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13" y="2103438"/>
            <a:ext cx="1706562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웹사이트 구축 과정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286000"/>
            <a:ext cx="81057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51088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내비게이션</a:t>
            </a:r>
            <a:r>
              <a:rPr lang="ko-KR" altLang="en-US" dirty="0" smtClean="0"/>
              <a:t> 구조도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281113"/>
            <a:ext cx="68484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2738438"/>
            <a:ext cx="82391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54934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홈페이지 레이아웃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1428750"/>
            <a:ext cx="5648325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02118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헤더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4"/>
            <a:ext cx="8212138" cy="1295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&lt;header&gt;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h1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img</a:t>
            </a:r>
            <a:r>
              <a:rPr lang="en-US" altLang="ko-KR" sz="1600" kern="0" dirty="0">
                <a:solidFill>
                  <a:srgbClr val="000000"/>
                </a:solidFill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src</a:t>
            </a:r>
            <a:r>
              <a:rPr lang="en-US" altLang="ko-KR" sz="1600" kern="0" dirty="0">
                <a:solidFill>
                  <a:srgbClr val="000000"/>
                </a:solidFill>
              </a:rPr>
              <a:t>="images/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shop.png</a:t>
            </a:r>
            <a:r>
              <a:rPr lang="en-US" altLang="ko-KR" sz="1600" kern="0" dirty="0">
                <a:solidFill>
                  <a:srgbClr val="000000"/>
                </a:solidFill>
              </a:rPr>
              <a:t>" width="50" height="50" /&gt;&lt;a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index.html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"&gt;Web Shop&lt;/a&gt;&lt;/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h1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&lt;/header&gt;</a:t>
            </a:r>
            <a:endParaRPr lang="en-US" altLang="ko-KR" sz="1600" kern="0" dirty="0">
              <a:solidFill>
                <a:srgbClr val="000000"/>
              </a:solidFill>
            </a:endParaRPr>
          </a:p>
        </p:txBody>
      </p:sp>
      <p:pic>
        <p:nvPicPr>
          <p:cNvPr id="5123" name="_x264927936" descr="EMB00000a945e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714" y="2655888"/>
            <a:ext cx="3644174" cy="120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127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i="1" dirty="0" err="1"/>
              <a:t>내비게이션</a:t>
            </a:r>
            <a:r>
              <a:rPr lang="ko-KR" altLang="en-US" b="1" i="1" dirty="0"/>
              <a:t> </a:t>
            </a:r>
            <a:r>
              <a:rPr lang="ko-KR" altLang="en-US" b="1" i="1" dirty="0" smtClean="0"/>
              <a:t>메뉴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4"/>
            <a:ext cx="8212138" cy="2009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nav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ul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&lt;li&gt;&lt;a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index.html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"&gt;Home&lt;/a&gt;&lt;/li&gt;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&lt;li&gt;&lt;a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index.html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"&gt;About Us&lt;/a&gt;&lt;/li&gt;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&lt;li&gt;&lt;a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index.html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"&gt;News&lt;/a&gt;&lt;/li&gt;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&lt;li&gt;&lt;a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index.html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"&gt;My Account&lt;/a&gt;&lt;/li&gt;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&lt;li&gt;&lt;a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index.html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"&gt;Contacts&lt;/a&gt;&lt;/li&gt;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ul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nav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  <a:endParaRPr lang="en-US" altLang="ko-KR" sz="1600" kern="0" dirty="0">
              <a:solidFill>
                <a:srgbClr val="000000"/>
              </a:solidFill>
            </a:endParaRPr>
          </a:p>
        </p:txBody>
      </p:sp>
      <p:pic>
        <p:nvPicPr>
          <p:cNvPr id="6145" name="_x264928816" descr="EMB00000a945f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5" y="3246437"/>
            <a:ext cx="2313692" cy="160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76751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i="1" dirty="0"/>
              <a:t>왼쪽 수직 </a:t>
            </a:r>
            <a:r>
              <a:rPr lang="ko-KR" altLang="en-US" b="1" i="1" dirty="0" smtClean="0"/>
              <a:t>메뉴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4"/>
            <a:ext cx="8212138" cy="27146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&lt;aside id="left"&gt;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h4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  <a:r>
              <a:rPr lang="ko-KR" altLang="en-US" sz="1600" kern="0" dirty="0">
                <a:solidFill>
                  <a:srgbClr val="000000"/>
                </a:solidFill>
              </a:rPr>
              <a:t>카테고리</a:t>
            </a:r>
            <a:r>
              <a:rPr lang="en-US" altLang="ko-KR" sz="1600" kern="0" dirty="0">
                <a:solidFill>
                  <a:srgbClr val="000000"/>
                </a:solidFill>
              </a:rPr>
              <a:t>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h4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ul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&lt;li&gt;&lt;a target="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iframe1</a:t>
            </a:r>
            <a:r>
              <a:rPr lang="en-US" altLang="ko-KR" sz="1600" kern="0" dirty="0">
                <a:solidFill>
                  <a:srgbClr val="000000"/>
                </a:solidFill>
              </a:rPr>
              <a:t>"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computer.html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  <a:r>
              <a:rPr lang="ko-KR" altLang="en-US" sz="1600" kern="0" dirty="0">
                <a:solidFill>
                  <a:srgbClr val="000000"/>
                </a:solidFill>
              </a:rPr>
              <a:t>컴퓨터</a:t>
            </a:r>
            <a:r>
              <a:rPr lang="en-US" altLang="ko-KR" sz="1600" kern="0" dirty="0">
                <a:solidFill>
                  <a:srgbClr val="000000"/>
                </a:solidFill>
              </a:rPr>
              <a:t>&lt;/a&gt;&lt;/li&gt;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&lt;li&gt;&lt;a target="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iframe1</a:t>
            </a:r>
            <a:r>
              <a:rPr lang="en-US" altLang="ko-KR" sz="1600" kern="0" dirty="0">
                <a:solidFill>
                  <a:srgbClr val="000000"/>
                </a:solidFill>
              </a:rPr>
              <a:t>"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clothing.html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  <a:r>
              <a:rPr lang="ko-KR" altLang="en-US" sz="1600" kern="0" dirty="0">
                <a:solidFill>
                  <a:srgbClr val="000000"/>
                </a:solidFill>
              </a:rPr>
              <a:t>의류</a:t>
            </a:r>
            <a:r>
              <a:rPr lang="en-US" altLang="ko-KR" sz="1600" kern="0" dirty="0">
                <a:solidFill>
                  <a:srgbClr val="000000"/>
                </a:solidFill>
              </a:rPr>
              <a:t>&lt;/a&gt;&lt;/li&gt;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&lt;li&gt;&lt;a target="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iframe1</a:t>
            </a:r>
            <a:r>
              <a:rPr lang="en-US" altLang="ko-KR" sz="1600" kern="0" dirty="0">
                <a:solidFill>
                  <a:srgbClr val="000000"/>
                </a:solidFill>
              </a:rPr>
              <a:t>"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music.html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  <a:r>
              <a:rPr lang="ko-KR" altLang="en-US" sz="1600" kern="0" dirty="0">
                <a:solidFill>
                  <a:srgbClr val="000000"/>
                </a:solidFill>
              </a:rPr>
              <a:t>음악</a:t>
            </a:r>
            <a:r>
              <a:rPr lang="en-US" altLang="ko-KR" sz="1600" kern="0" dirty="0">
                <a:solidFill>
                  <a:srgbClr val="000000"/>
                </a:solidFill>
              </a:rPr>
              <a:t>&lt;/a&gt;&lt;/li&gt;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&lt;li&gt;&lt;a target="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iframe1</a:t>
            </a:r>
            <a:r>
              <a:rPr lang="en-US" altLang="ko-KR" sz="1600" kern="0" dirty="0">
                <a:solidFill>
                  <a:srgbClr val="000000"/>
                </a:solidFill>
              </a:rPr>
              <a:t>"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movie.html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  <a:r>
              <a:rPr lang="ko-KR" altLang="en-US" sz="1600" kern="0" dirty="0">
                <a:solidFill>
                  <a:srgbClr val="000000"/>
                </a:solidFill>
              </a:rPr>
              <a:t>영화</a:t>
            </a:r>
            <a:r>
              <a:rPr lang="en-US" altLang="ko-KR" sz="1600" kern="0" dirty="0">
                <a:solidFill>
                  <a:srgbClr val="000000"/>
                </a:solidFill>
              </a:rPr>
              <a:t>&lt;/a&gt;&lt;/li&gt;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&lt;li&gt;&lt;a target="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iframe1</a:t>
            </a:r>
            <a:r>
              <a:rPr lang="en-US" altLang="ko-KR" sz="1600" kern="0" dirty="0">
                <a:solidFill>
                  <a:srgbClr val="000000"/>
                </a:solidFill>
              </a:rPr>
              <a:t>"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computer.html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  <a:r>
              <a:rPr lang="ko-KR" altLang="en-US" sz="1600" kern="0" dirty="0">
                <a:solidFill>
                  <a:srgbClr val="000000"/>
                </a:solidFill>
              </a:rPr>
              <a:t>스포츠</a:t>
            </a:r>
            <a:r>
              <a:rPr lang="en-US" altLang="ko-KR" sz="1600" kern="0" dirty="0">
                <a:solidFill>
                  <a:srgbClr val="000000"/>
                </a:solidFill>
              </a:rPr>
              <a:t>/</a:t>
            </a:r>
            <a:r>
              <a:rPr lang="ko-KR" altLang="en-US" sz="1600" kern="0" dirty="0">
                <a:solidFill>
                  <a:srgbClr val="000000"/>
                </a:solidFill>
              </a:rPr>
              <a:t>레저</a:t>
            </a:r>
            <a:r>
              <a:rPr lang="en-US" altLang="ko-KR" sz="1600" kern="0" dirty="0">
                <a:solidFill>
                  <a:srgbClr val="000000"/>
                </a:solidFill>
              </a:rPr>
              <a:t>&lt;/a&gt;&lt;/li&gt;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&lt;li&gt;&lt;a target="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iframe1</a:t>
            </a:r>
            <a:r>
              <a:rPr lang="en-US" altLang="ko-KR" sz="1600" kern="0" dirty="0">
                <a:solidFill>
                  <a:srgbClr val="000000"/>
                </a:solidFill>
              </a:rPr>
              <a:t>"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computer.html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  <a:r>
              <a:rPr lang="ko-KR" altLang="en-US" sz="1600" kern="0" dirty="0">
                <a:solidFill>
                  <a:srgbClr val="000000"/>
                </a:solidFill>
              </a:rPr>
              <a:t>가구</a:t>
            </a:r>
            <a:r>
              <a:rPr lang="en-US" altLang="ko-KR" sz="1600" kern="0" dirty="0">
                <a:solidFill>
                  <a:srgbClr val="000000"/>
                </a:solidFill>
              </a:rPr>
              <a:t>/</a:t>
            </a:r>
            <a:r>
              <a:rPr lang="ko-KR" altLang="en-US" sz="1600" kern="0" dirty="0">
                <a:solidFill>
                  <a:srgbClr val="000000"/>
                </a:solidFill>
              </a:rPr>
              <a:t>인테리어</a:t>
            </a:r>
            <a:r>
              <a:rPr lang="en-US" altLang="ko-KR" sz="1600" kern="0" dirty="0">
                <a:solidFill>
                  <a:srgbClr val="000000"/>
                </a:solidFill>
              </a:rPr>
              <a:t>&lt;/a&gt;&lt;/li&gt;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&lt;li&gt;&lt;a target="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iframe1</a:t>
            </a:r>
            <a:r>
              <a:rPr lang="en-US" altLang="ko-KR" sz="1600" kern="0" dirty="0">
                <a:solidFill>
                  <a:srgbClr val="000000"/>
                </a:solidFill>
              </a:rPr>
              <a:t>"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href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computer.html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  <a:r>
              <a:rPr lang="ko-KR" altLang="en-US" sz="1600" kern="0" dirty="0">
                <a:solidFill>
                  <a:srgbClr val="000000"/>
                </a:solidFill>
              </a:rPr>
              <a:t>식품</a:t>
            </a:r>
            <a:r>
              <a:rPr lang="en-US" altLang="ko-KR" sz="1600" kern="0" dirty="0">
                <a:solidFill>
                  <a:srgbClr val="000000"/>
                </a:solidFill>
              </a:rPr>
              <a:t>&lt;/a&gt;&lt;/li&gt;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ul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&lt;/aside&gt;</a:t>
            </a:r>
            <a:endParaRPr lang="en-US" altLang="ko-KR" sz="1600" kern="0" dirty="0">
              <a:solidFill>
                <a:srgbClr val="000000"/>
              </a:solidFill>
            </a:endParaRPr>
          </a:p>
        </p:txBody>
      </p:sp>
      <p:pic>
        <p:nvPicPr>
          <p:cNvPr id="7169" name="_x264928896" descr="EMB00000a945f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906838"/>
            <a:ext cx="2209799" cy="240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31467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섹션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66750" y="1000124"/>
            <a:ext cx="8212138" cy="1524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ymbol" pitchFamily="18" charset="2"/>
              <a:buChar char="·"/>
              <a:defRPr kumimoji="1" sz="20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6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&lt;section id="main"&gt;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&lt;article id="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article1</a:t>
            </a:r>
            <a:r>
              <a:rPr lang="en-US" altLang="ko-KR" sz="1600" kern="0" dirty="0">
                <a:solidFill>
                  <a:srgbClr val="000000"/>
                </a:solidFill>
              </a:rPr>
              <a:t>"&gt;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    &lt;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iframe</a:t>
            </a:r>
            <a:r>
              <a:rPr lang="en-US" altLang="ko-KR" sz="1600" kern="0" dirty="0">
                <a:solidFill>
                  <a:srgbClr val="000000"/>
                </a:solidFill>
              </a:rPr>
              <a:t> name="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iframe1</a:t>
            </a:r>
            <a:r>
              <a:rPr lang="en-US" altLang="ko-KR" sz="1600" kern="0" dirty="0">
                <a:solidFill>
                  <a:srgbClr val="000000"/>
                </a:solidFill>
              </a:rPr>
              <a:t>" </a:t>
            </a:r>
            <a:r>
              <a:rPr lang="en-US" altLang="ko-KR" sz="1600" kern="0" dirty="0" err="1">
                <a:solidFill>
                  <a:srgbClr val="000000"/>
                </a:solidFill>
              </a:rPr>
              <a:t>src</a:t>
            </a:r>
            <a:r>
              <a:rPr lang="en-US" altLang="ko-KR" sz="1600" kern="0" dirty="0">
                <a:solidFill>
                  <a:srgbClr val="000000"/>
                </a:solidFill>
              </a:rPr>
              <a:t>="</a:t>
            </a:r>
            <a:r>
              <a:rPr lang="en-US" altLang="ko-KR" sz="1600" kern="0" dirty="0" err="1">
                <a:solidFill>
                  <a:srgbClr val="000000"/>
                </a:solidFill>
              </a:rPr>
              <a:t>computer.html</a:t>
            </a:r>
            <a:r>
              <a:rPr lang="en-US" altLang="ko-KR" sz="1600" kern="0" dirty="0">
                <a:solidFill>
                  <a:srgbClr val="000000"/>
                </a:solidFill>
              </a:rPr>
              <a:t>" width="440" height="300" seamless&gt;&lt;/</a:t>
            </a:r>
            <a:r>
              <a:rPr lang="en-US" altLang="ko-KR" sz="1600" kern="0" dirty="0" err="1">
                <a:solidFill>
                  <a:srgbClr val="000000"/>
                </a:solidFill>
              </a:rPr>
              <a:t>iframe</a:t>
            </a:r>
            <a:r>
              <a:rPr lang="en-US" altLang="ko-KR" sz="1600" kern="0" dirty="0">
                <a:solidFill>
                  <a:srgbClr val="000000"/>
                </a:solidFill>
              </a:rPr>
              <a:t>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    &lt;/article&gt;</a:t>
            </a:r>
          </a:p>
          <a:p>
            <a: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4000" algn="l"/>
                <a:tab pos="254000" algn="l"/>
              </a:tabLst>
            </a:pPr>
            <a:r>
              <a:rPr lang="en-US" altLang="ko-KR" sz="1600" kern="0" dirty="0">
                <a:solidFill>
                  <a:srgbClr val="000000"/>
                </a:solidFill>
              </a:rPr>
              <a:t>    &lt;/section&gt;</a:t>
            </a:r>
            <a:endParaRPr lang="en-US" altLang="ko-KR" sz="1600" kern="0" dirty="0">
              <a:solidFill>
                <a:srgbClr val="000000"/>
              </a:solidFill>
            </a:endParaRPr>
          </a:p>
        </p:txBody>
      </p:sp>
      <p:pic>
        <p:nvPicPr>
          <p:cNvPr id="8193" name="_x264928816" descr="EMB00000a945f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7" y="3128963"/>
            <a:ext cx="3541911" cy="223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4760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Crayons">
  <a:themeElements>
    <a:clrScheme name="1_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1_Crayons">
      <a:majorFont>
        <a:latin typeface="Comic Sans MS"/>
        <a:ea typeface="굴림"/>
        <a:cs typeface=""/>
      </a:majorFont>
      <a:minorFont>
        <a:latin typeface="Comic Sans MS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2539</TotalTime>
  <Words>2104</Words>
  <Application>Microsoft Office PowerPoint</Application>
  <PresentationFormat>화면 슬라이드 쇼(4:3)</PresentationFormat>
  <Paragraphs>353</Paragraphs>
  <Slides>26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1_Crayons</vt:lpstr>
      <vt:lpstr>PowerPoint 프레젠테이션</vt:lpstr>
      <vt:lpstr>웹사이트 작성</vt:lpstr>
      <vt:lpstr>웹사이트 구축 과정</vt:lpstr>
      <vt:lpstr>내비게이션 구조도</vt:lpstr>
      <vt:lpstr>홈페이지 레이아웃</vt:lpstr>
      <vt:lpstr>헤더</vt:lpstr>
      <vt:lpstr>내비게이션 메뉴</vt:lpstr>
      <vt:lpstr>왼쪽 수직 메뉴</vt:lpstr>
      <vt:lpstr>섹션</vt:lpstr>
      <vt:lpstr>오른쪽 수직 메뉴</vt:lpstr>
      <vt:lpstr>바닥글</vt:lpstr>
      <vt:lpstr>회원 가입 페이지</vt:lpstr>
      <vt:lpstr>회원 가입 페이지</vt:lpstr>
      <vt:lpstr>회원 가입 페이지</vt:lpstr>
      <vt:lpstr>상품 정보 페이지</vt:lpstr>
      <vt:lpstr>상품 정보 페이지</vt:lpstr>
      <vt:lpstr>쇼핑카트 페이지</vt:lpstr>
      <vt:lpstr>쇼핑카트 페이지</vt:lpstr>
      <vt:lpstr>쇼핑카트 페이지</vt:lpstr>
      <vt:lpstr>외부 CSS 파일</vt:lpstr>
      <vt:lpstr>CSS 파일</vt:lpstr>
      <vt:lpstr>CSS 파일</vt:lpstr>
      <vt:lpstr>CSS 파일</vt:lpstr>
      <vt:lpstr>CSS 파일</vt:lpstr>
      <vt:lpstr>CSS 파일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쉽게 풀어쓴 C 프로그래밍</dc:title>
  <dc:creator>천인국</dc:creator>
  <cp:lastModifiedBy>sec</cp:lastModifiedBy>
  <cp:revision>398</cp:revision>
  <dcterms:created xsi:type="dcterms:W3CDTF">2007-06-29T06:43:39Z</dcterms:created>
  <dcterms:modified xsi:type="dcterms:W3CDTF">2014-01-19T12:42:58Z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TC010187211033</vt:lpwstr>
  </property>
</Properties>
</file>