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53"/>
  </p:notesMasterIdLst>
  <p:handoutMasterIdLst>
    <p:handoutMasterId r:id="rId54"/>
  </p:handoutMasterIdLst>
  <p:sldIdLst>
    <p:sldId id="32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75" r:id="rId11"/>
    <p:sldId id="335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  <p:sldId id="345" r:id="rId22"/>
    <p:sldId id="346" r:id="rId23"/>
    <p:sldId id="347" r:id="rId24"/>
    <p:sldId id="348" r:id="rId25"/>
    <p:sldId id="349" r:id="rId26"/>
    <p:sldId id="350" r:id="rId27"/>
    <p:sldId id="351" r:id="rId28"/>
    <p:sldId id="352" r:id="rId29"/>
    <p:sldId id="353" r:id="rId30"/>
    <p:sldId id="354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1" r:id="rId47"/>
    <p:sldId id="372" r:id="rId48"/>
    <p:sldId id="370" r:id="rId49"/>
    <p:sldId id="373" r:id="rId50"/>
    <p:sldId id="374" r:id="rId51"/>
    <p:sldId id="325" r:id="rId52"/>
  </p:sldIdLst>
  <p:sldSz cx="9144000" cy="6858000" type="screen4x3"/>
  <p:notesSz cx="6934200" cy="9220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1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CFFCC"/>
    <a:srgbClr val="6699FF"/>
    <a:srgbClr val="FF9999"/>
    <a:srgbClr val="0000FF"/>
    <a:srgbClr val="FFFFFF"/>
    <a:srgbClr val="CCCCFF"/>
    <a:srgbClr val="009E00"/>
    <a:srgbClr val="FF9933"/>
    <a:srgbClr val="333399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05" autoAdjust="0"/>
    <p:restoredTop sz="93514" autoAdjust="0"/>
  </p:normalViewPr>
  <p:slideViewPr>
    <p:cSldViewPr snapToGrid="0"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-3780" y="-108"/>
      </p:cViewPr>
      <p:guideLst>
        <p:guide orient="horz" pos="2904"/>
        <p:guide pos="21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a typeface="굴림" pitchFamily="50" charset="-127"/>
              </a:defRPr>
            </a:lvl1pPr>
          </a:lstStyle>
          <a:p>
            <a:fld id="{176FFADF-79CB-4D72-852F-AAC670A3D03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18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2050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79913"/>
            <a:ext cx="5546725" cy="414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>
                <a:ea typeface="굴림" pitchFamily="50" charset="-127"/>
              </a:defRPr>
            </a:lvl1pPr>
          </a:lstStyle>
          <a:p>
            <a:endParaRPr lang="en-US" altLang="ko-K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58238"/>
            <a:ext cx="3005138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>
                <a:ea typeface="굴림" pitchFamily="50" charset="-127"/>
              </a:defRPr>
            </a:lvl1pPr>
          </a:lstStyle>
          <a:p>
            <a:fld id="{949F3908-8432-46C2-9A97-2AAB410800A8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862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A4F29E8-5A29-4A5A-BA64-C916EB160DD5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45188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Schoolbook" panose="02040604050505020304" pitchFamily="18" charset="0"/>
                <a:ea typeface="+mj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0CEC61B-8E5B-428C-BF4B-91CC7F06BD36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921129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DEB8132-3E69-42D4-86FC-16113E9DD667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88753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71E074-CA2B-4440-94E7-E49724C4F161}" type="slidenum">
              <a:rPr lang="ko-KR" altLang="en-US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331492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w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25538" y="381000"/>
            <a:ext cx="7789862" cy="571500"/>
          </a:xfrm>
          <a:prstGeom prst="rect">
            <a:avLst/>
          </a:prstGeom>
          <a:solidFill>
            <a:srgbClr val="FF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33500"/>
            <a:ext cx="8212138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60804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884863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ea typeface="+mn-ea"/>
              </a:defRPr>
            </a:lvl1pPr>
          </a:lstStyle>
          <a:p>
            <a:fld id="{056D23D7-10E6-485D-80C1-8CCF7E24002C}" type="slidenum">
              <a:rPr lang="ko-KR" altLang="en-US"/>
              <a:pPr/>
              <a:t>‹#›</a:t>
            </a:fld>
            <a:endParaRPr lang="en-US" altLang="ko-KR"/>
          </a:p>
        </p:txBody>
      </p:sp>
      <p:pic>
        <p:nvPicPr>
          <p:cNvPr id="460805" name="Picture 5" descr="MCj03788450000[1]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9338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06" name="Rectangle 6"/>
          <p:cNvSpPr>
            <a:spLocks noChangeArrowheads="1"/>
          </p:cNvSpPr>
          <p:nvPr/>
        </p:nvSpPr>
        <p:spPr bwMode="auto">
          <a:xfrm>
            <a:off x="990600" y="6324600"/>
            <a:ext cx="350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© </a:t>
            </a:r>
            <a:r>
              <a:rPr lang="en-US" altLang="ko-KR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2013 </a:t>
            </a:r>
            <a:r>
              <a:rPr lang="ko-KR" altLang="en-US" sz="1000" dirty="0" err="1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인피니티북스</a:t>
            </a:r>
            <a:r>
              <a:rPr lang="ko-KR" altLang="en-US" sz="1000" dirty="0" smtClean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 </a:t>
            </a:r>
            <a:r>
              <a:rPr lang="en-US" altLang="ko-KR" sz="1000" dirty="0">
                <a:solidFill>
                  <a:srgbClr val="FF4C00"/>
                </a:solidFill>
                <a:ea typeface="굴림" pitchFamily="50" charset="-127"/>
                <a:cs typeface="Arial" charset="0"/>
              </a:rPr>
              <a:t>All rights reserved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4" r:id="rId3"/>
    <p:sldLayoutId id="2147483675" r:id="rId4"/>
  </p:sldLayoutIdLst>
  <p:transition spd="med"/>
  <p:timing>
    <p:tnLst>
      <p:par>
        <p:cTn id="1" dur="indefinite" restart="never" nodeType="tmRoot"/>
      </p:par>
    </p:tn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000">
          <a:solidFill>
            <a:schemeClr val="tx1"/>
          </a:solidFill>
          <a:latin typeface="Comic Sans MS" pitchFamily="66" charset="0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folHlink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lr>
          <a:schemeClr val="bg2"/>
        </a:buClr>
        <a:buFont typeface="Symbol" pitchFamily="18" charset="2"/>
        <a:buChar char="·"/>
        <a:defRPr kumimoji="1" sz="2000">
          <a:solidFill>
            <a:schemeClr val="tx1"/>
          </a:solidFill>
          <a:latin typeface="Century Schoolbook" panose="02040604050505020304" pitchFamily="18" charset="0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>
          <a:solidFill>
            <a:schemeClr val="tx1"/>
          </a:solidFill>
          <a:latin typeface="Century Schoolbook" panose="02040604050505020304" pitchFamily="18" charset="0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600">
          <a:solidFill>
            <a:schemeClr val="tx1"/>
          </a:solidFill>
          <a:latin typeface="Century Schoolbook" panose="02040604050505020304" pitchFamily="18" charset="0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Century Schoolbook" panose="02040604050505020304" pitchFamily="18" charset="0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Symbol" pitchFamily="18" charset="2"/>
        <a:buChar char="·"/>
        <a:defRPr kumimoji="1"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81" name="Text Box 5"/>
          <p:cNvSpPr txBox="1">
            <a:spLocks noChangeArrowheads="1"/>
          </p:cNvSpPr>
          <p:nvPr/>
        </p:nvSpPr>
        <p:spPr bwMode="auto">
          <a:xfrm>
            <a:off x="1495425" y="1622425"/>
            <a:ext cx="7124564" cy="1323439"/>
          </a:xfrm>
          <a:prstGeom prst="rect">
            <a:avLst/>
          </a:prstGeom>
          <a:solidFill>
            <a:srgbClr val="66CCFF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ko-KR" sz="4000" dirty="0">
                <a:latin typeface="Century Schoolbook" panose="02040604050505020304" pitchFamily="18" charset="0"/>
              </a:rPr>
              <a:t>CHAPTER 2. HTML </a:t>
            </a:r>
            <a:r>
              <a:rPr lang="ko-KR" altLang="en-US" sz="4000" dirty="0">
                <a:latin typeface="Century Schoolbook" panose="02040604050505020304" pitchFamily="18" charset="0"/>
              </a:rPr>
              <a:t>기본 요소</a:t>
            </a:r>
          </a:p>
        </p:txBody>
      </p:sp>
      <p:pic>
        <p:nvPicPr>
          <p:cNvPr id="4044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3605213"/>
            <a:ext cx="424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서식</a:t>
            </a:r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8813" y="1824038"/>
            <a:ext cx="5014912" cy="30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696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서식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14375" y="1362075"/>
            <a:ext cx="8143875" cy="37242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 텍스트는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bold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strong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 텍스트는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strong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strong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 텍스트는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italic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em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 텍스트는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emphasized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em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code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 텍스트는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code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code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sub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subscript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sub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이고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sup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superscript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sup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8193" name="_x258602528" descr="EMB00000700b1c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4385467"/>
            <a:ext cx="4126216" cy="209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371865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수평선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>
                <a:latin typeface="Century Schoolbook" panose="02040604050505020304" pitchFamily="18" charset="0"/>
              </a:rPr>
              <a:t>&lt;</a:t>
            </a:r>
            <a:r>
              <a:rPr lang="en-US" altLang="ko-KR" dirty="0" err="1">
                <a:latin typeface="Century Schoolbook" panose="02040604050505020304" pitchFamily="18" charset="0"/>
              </a:rPr>
              <a:t>hr</a:t>
            </a:r>
            <a:r>
              <a:rPr lang="en-US" altLang="ko-KR" dirty="0">
                <a:latin typeface="Century Schoolbook" panose="02040604050505020304" pitchFamily="18" charset="0"/>
              </a:rPr>
              <a:t>&gt; </a:t>
            </a:r>
            <a:r>
              <a:rPr lang="ko-KR" altLang="en-US" dirty="0">
                <a:latin typeface="Century Schoolbook" panose="02040604050505020304" pitchFamily="18" charset="0"/>
              </a:rPr>
              <a:t>태그를 사용하면 </a:t>
            </a:r>
            <a:r>
              <a:rPr lang="ko-KR" altLang="en-US" dirty="0" smtClean="0">
                <a:latin typeface="Century Schoolbook" panose="02040604050505020304" pitchFamily="18" charset="0"/>
              </a:rPr>
              <a:t>수평선을 </a:t>
            </a:r>
            <a:r>
              <a:rPr lang="ko-KR" altLang="en-US" dirty="0">
                <a:latin typeface="Century Schoolbook" panose="02040604050505020304" pitchFamily="18" charset="0"/>
              </a:rPr>
              <a:t>그릴 수 있다</a:t>
            </a:r>
            <a:r>
              <a:rPr lang="en-US" altLang="ko-KR" dirty="0">
                <a:latin typeface="Century Schoolbook" panose="02040604050505020304" pitchFamily="18" charset="0"/>
              </a:rPr>
              <a:t>. 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 bwMode="auto">
          <a:xfrm>
            <a:off x="714374" y="2200276"/>
            <a:ext cx="8143875" cy="23050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이것이 수평선입니다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수평선이었습니다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9217" name="_x258603888" descr="EMB00000700b1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700" y="4210050"/>
            <a:ext cx="4587137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679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특수문자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‘</a:t>
            </a:r>
            <a:r>
              <a:rPr lang="en-US" altLang="ko-KR" dirty="0"/>
              <a:t>&lt;’</a:t>
            </a:r>
            <a:r>
              <a:rPr lang="ko-KR" altLang="en-US" dirty="0"/>
              <a:t>와 ‘</a:t>
            </a:r>
            <a:r>
              <a:rPr lang="en-US" altLang="ko-KR" dirty="0"/>
              <a:t>&gt;’ </a:t>
            </a:r>
            <a:r>
              <a:rPr lang="ko-KR" altLang="en-US" dirty="0"/>
              <a:t>같은 문자를 화면에 </a:t>
            </a:r>
            <a:r>
              <a:rPr lang="ko-KR" altLang="en-US" dirty="0" smtClean="0"/>
              <a:t>표시하기 위하여 필요하다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319337"/>
            <a:ext cx="438150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618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커피 전문점 웹 페이지</a:t>
            </a:r>
            <a:endParaRPr lang="ko-KR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9" y="1809750"/>
            <a:ext cx="5643562" cy="336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434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14374" y="1219200"/>
            <a:ext cx="8143875" cy="4895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Web Coffee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Web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커피 메뉴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아메리카노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5000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에스프레소에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물을 추가한 것입니다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카페오레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6000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에스프레소에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우유를 넣은 커피입니다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카푸치노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6000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커피 위에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우유거품을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얹은 커피입니다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18041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리스트</a:t>
            </a:r>
            <a:r>
              <a:rPr lang="en-US" altLang="ko-KR" dirty="0" smtClean="0"/>
              <a:t>: </a:t>
            </a:r>
            <a:r>
              <a:rPr lang="ko-KR" altLang="en-US" dirty="0" smtClean="0"/>
              <a:t>항목들을 </a:t>
            </a:r>
            <a:r>
              <a:rPr lang="ko-KR" altLang="en-US" dirty="0"/>
              <a:t>나열하는데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err="1"/>
              <a:t>번호있는</a:t>
            </a:r>
            <a:r>
              <a:rPr lang="ko-KR" altLang="en-US" dirty="0"/>
              <a:t> </a:t>
            </a:r>
            <a:r>
              <a:rPr lang="ko-KR" altLang="en-US" dirty="0" smtClean="0"/>
              <a:t>리스트</a:t>
            </a:r>
            <a:r>
              <a:rPr lang="en-US" altLang="ko-KR" dirty="0" smtClean="0"/>
              <a:t>: &lt;</a:t>
            </a:r>
            <a:r>
              <a:rPr lang="en-US" altLang="ko-KR" dirty="0" err="1" smtClean="0"/>
              <a:t>ol</a:t>
            </a:r>
            <a:r>
              <a:rPr lang="en-US" altLang="ko-KR" dirty="0" smtClean="0"/>
              <a:t>&gt;</a:t>
            </a:r>
          </a:p>
          <a:p>
            <a:pPr lvl="1"/>
            <a:r>
              <a:rPr lang="ko-KR" altLang="en-US" dirty="0" err="1" smtClean="0"/>
              <a:t>번호없는</a:t>
            </a:r>
            <a:r>
              <a:rPr lang="ko-KR" altLang="en-US" dirty="0" smtClean="0"/>
              <a:t> 리스트</a:t>
            </a:r>
            <a:r>
              <a:rPr lang="en-US" altLang="ko-KR" dirty="0" smtClean="0"/>
              <a:t>: &lt;</a:t>
            </a:r>
            <a:r>
              <a:rPr lang="en-US" altLang="ko-KR" dirty="0" err="1" smtClean="0"/>
              <a:t>ul</a:t>
            </a:r>
            <a:r>
              <a:rPr lang="en-US" altLang="ko-KR" dirty="0" smtClean="0"/>
              <a:t>&gt;</a:t>
            </a:r>
            <a:endParaRPr lang="ko-KR" altLang="en-US" dirty="0"/>
          </a:p>
          <a:p>
            <a:pPr lvl="1"/>
            <a:endParaRPr lang="ko-KR" altLang="en-US" dirty="0"/>
          </a:p>
          <a:p>
            <a:endParaRPr lang="ko-KR" alt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3252788"/>
            <a:ext cx="88106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20748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번호없는</a:t>
            </a:r>
            <a:r>
              <a:rPr lang="ko-KR" altLang="en-US" dirty="0" smtClean="0"/>
              <a:t> 리스트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38175" y="2495551"/>
            <a:ext cx="8143875" cy="1466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ul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에스프레소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아메리카노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카페라떼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ul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1265" name="_x257684656" descr="EMB00000700b1d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711" y="3054748"/>
            <a:ext cx="3970291" cy="1815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944512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번호있는</a:t>
            </a:r>
            <a:r>
              <a:rPr lang="ko-KR" altLang="en-US" dirty="0" smtClean="0"/>
              <a:t> 리스트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38175" y="2495551"/>
            <a:ext cx="8143875" cy="1466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에스프레소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아메리카노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카페라떼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ol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3313" name="_x257685616" descr="EMB00000700b1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565" y="3476626"/>
            <a:ext cx="3666485" cy="1676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767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정의 리스트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정의 리스트</a:t>
            </a:r>
            <a:r>
              <a:rPr lang="en-US" altLang="ko-KR" b="1" dirty="0"/>
              <a:t>(definition list</a:t>
            </a:r>
            <a:r>
              <a:rPr lang="en-US" altLang="ko-KR" b="1" dirty="0" smtClean="0"/>
              <a:t>):</a:t>
            </a:r>
            <a:r>
              <a:rPr lang="ko-KR" altLang="en-US" dirty="0" smtClean="0"/>
              <a:t> </a:t>
            </a:r>
            <a:r>
              <a:rPr lang="ko-KR" altLang="en-US" dirty="0"/>
              <a:t>항목들과 함께 항목들의 정의</a:t>
            </a:r>
            <a:r>
              <a:rPr lang="en-US" altLang="ko-KR" dirty="0"/>
              <a:t>(</a:t>
            </a:r>
            <a:r>
              <a:rPr lang="ko-KR" altLang="en-US" dirty="0"/>
              <a:t>설명</a:t>
            </a:r>
            <a:r>
              <a:rPr lang="en-US" altLang="ko-KR" dirty="0"/>
              <a:t>)</a:t>
            </a:r>
            <a:r>
              <a:rPr lang="ko-KR" altLang="en-US" dirty="0"/>
              <a:t>가 표시되는 리스트</a:t>
            </a:r>
          </a:p>
          <a:p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2495551"/>
            <a:ext cx="8143875" cy="20859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에스프레소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-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커피의 기본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커피의 원액이다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아메리카노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-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에스프레소에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물을 넣은 것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카페라떼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-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커피에 우유를 섞은 것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4337" name="_x257685776" descr="EMB00000700b1e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525" y="3928268"/>
            <a:ext cx="4032790" cy="184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6557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이번 장의 목표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528763"/>
            <a:ext cx="88201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3936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링크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b="1" dirty="0"/>
              <a:t>하이퍼링크</a:t>
            </a:r>
            <a:r>
              <a:rPr lang="en-US" altLang="ko-KR" b="1" dirty="0"/>
              <a:t>(</a:t>
            </a:r>
            <a:r>
              <a:rPr lang="ko-KR" altLang="en-US" b="1" dirty="0"/>
              <a:t>또는 링크</a:t>
            </a:r>
            <a:r>
              <a:rPr lang="en-US" altLang="ko-KR" b="1" dirty="0"/>
              <a:t>)</a:t>
            </a:r>
            <a:r>
              <a:rPr lang="ko-KR" altLang="en-US" dirty="0"/>
              <a:t>는 다른 문서로 점프할 수 있는 단어나 이미지</a:t>
            </a:r>
          </a:p>
          <a:p>
            <a:endParaRPr lang="ko-KR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1" y="2152649"/>
            <a:ext cx="831407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80750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링크 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638175" y="2495551"/>
            <a:ext cx="8143875" cy="29051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href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="http://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www.google.com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target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="_blank"&gt;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google.com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방문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target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속성이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"_blank"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이므로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, 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링크는 새로운 탭에서 열립니다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5362" name="_x257684976" descr="EMB00000700b1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05" y="1689894"/>
            <a:ext cx="3836232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1" name="_x257685296" descr="EMB00000700b1f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763" y="4200525"/>
            <a:ext cx="3833987" cy="213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 bwMode="auto">
          <a:xfrm>
            <a:off x="6219825" y="2105025"/>
            <a:ext cx="866775" cy="2505075"/>
          </a:xfrm>
          <a:custGeom>
            <a:avLst/>
            <a:gdLst>
              <a:gd name="connsiteX0" fmla="*/ 0 w 866775"/>
              <a:gd name="connsiteY0" fmla="*/ 0 h 2505075"/>
              <a:gd name="connsiteX1" fmla="*/ 47625 w 866775"/>
              <a:gd name="connsiteY1" fmla="*/ 104775 h 2505075"/>
              <a:gd name="connsiteX2" fmla="*/ 85725 w 866775"/>
              <a:gd name="connsiteY2" fmla="*/ 161925 h 2505075"/>
              <a:gd name="connsiteX3" fmla="*/ 247650 w 866775"/>
              <a:gd name="connsiteY3" fmla="*/ 438150 h 2505075"/>
              <a:gd name="connsiteX4" fmla="*/ 409575 w 866775"/>
              <a:gd name="connsiteY4" fmla="*/ 695325 h 2505075"/>
              <a:gd name="connsiteX5" fmla="*/ 514350 w 866775"/>
              <a:gd name="connsiteY5" fmla="*/ 876300 h 2505075"/>
              <a:gd name="connsiteX6" fmla="*/ 571500 w 866775"/>
              <a:gd name="connsiteY6" fmla="*/ 971550 h 2505075"/>
              <a:gd name="connsiteX7" fmla="*/ 609600 w 866775"/>
              <a:gd name="connsiteY7" fmla="*/ 1047750 h 2505075"/>
              <a:gd name="connsiteX8" fmla="*/ 676275 w 866775"/>
              <a:gd name="connsiteY8" fmla="*/ 1200150 h 2505075"/>
              <a:gd name="connsiteX9" fmla="*/ 742950 w 866775"/>
              <a:gd name="connsiteY9" fmla="*/ 1323975 h 2505075"/>
              <a:gd name="connsiteX10" fmla="*/ 781050 w 866775"/>
              <a:gd name="connsiteY10" fmla="*/ 1447800 h 2505075"/>
              <a:gd name="connsiteX11" fmla="*/ 800100 w 866775"/>
              <a:gd name="connsiteY11" fmla="*/ 1524000 h 2505075"/>
              <a:gd name="connsiteX12" fmla="*/ 828675 w 866775"/>
              <a:gd name="connsiteY12" fmla="*/ 1581150 h 2505075"/>
              <a:gd name="connsiteX13" fmla="*/ 838200 w 866775"/>
              <a:gd name="connsiteY13" fmla="*/ 1609725 h 2505075"/>
              <a:gd name="connsiteX14" fmla="*/ 847725 w 866775"/>
              <a:gd name="connsiteY14" fmla="*/ 1685925 h 2505075"/>
              <a:gd name="connsiteX15" fmla="*/ 866775 w 866775"/>
              <a:gd name="connsiteY15" fmla="*/ 1847850 h 2505075"/>
              <a:gd name="connsiteX16" fmla="*/ 857250 w 866775"/>
              <a:gd name="connsiteY16" fmla="*/ 2505075 h 250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66775" h="2505075">
                <a:moveTo>
                  <a:pt x="0" y="0"/>
                </a:moveTo>
                <a:cubicBezTo>
                  <a:pt x="16386" y="40966"/>
                  <a:pt x="24575" y="65261"/>
                  <a:pt x="47625" y="104775"/>
                </a:cubicBezTo>
                <a:cubicBezTo>
                  <a:pt x="59161" y="124551"/>
                  <a:pt x="73945" y="142292"/>
                  <a:pt x="85725" y="161925"/>
                </a:cubicBezTo>
                <a:cubicBezTo>
                  <a:pt x="347869" y="598832"/>
                  <a:pt x="80899" y="164202"/>
                  <a:pt x="247650" y="438150"/>
                </a:cubicBezTo>
                <a:cubicBezTo>
                  <a:pt x="414716" y="712615"/>
                  <a:pt x="228765" y="406029"/>
                  <a:pt x="409575" y="695325"/>
                </a:cubicBezTo>
                <a:cubicBezTo>
                  <a:pt x="487262" y="819625"/>
                  <a:pt x="445460" y="757308"/>
                  <a:pt x="514350" y="876300"/>
                </a:cubicBezTo>
                <a:cubicBezTo>
                  <a:pt x="532902" y="908344"/>
                  <a:pt x="554941" y="938432"/>
                  <a:pt x="571500" y="971550"/>
                </a:cubicBezTo>
                <a:cubicBezTo>
                  <a:pt x="584200" y="996950"/>
                  <a:pt x="597768" y="1021934"/>
                  <a:pt x="609600" y="1047750"/>
                </a:cubicBezTo>
                <a:cubicBezTo>
                  <a:pt x="632703" y="1098157"/>
                  <a:pt x="648765" y="1152007"/>
                  <a:pt x="676275" y="1200150"/>
                </a:cubicBezTo>
                <a:cubicBezTo>
                  <a:pt x="724942" y="1285317"/>
                  <a:pt x="702927" y="1243930"/>
                  <a:pt x="742950" y="1323975"/>
                </a:cubicBezTo>
                <a:cubicBezTo>
                  <a:pt x="762872" y="1443509"/>
                  <a:pt x="736827" y="1315130"/>
                  <a:pt x="781050" y="1447800"/>
                </a:cubicBezTo>
                <a:cubicBezTo>
                  <a:pt x="789329" y="1472638"/>
                  <a:pt x="791294" y="1499344"/>
                  <a:pt x="800100" y="1524000"/>
                </a:cubicBezTo>
                <a:cubicBezTo>
                  <a:pt x="807263" y="1544058"/>
                  <a:pt x="820025" y="1561687"/>
                  <a:pt x="828675" y="1581150"/>
                </a:cubicBezTo>
                <a:cubicBezTo>
                  <a:pt x="832753" y="1590325"/>
                  <a:pt x="835025" y="1600200"/>
                  <a:pt x="838200" y="1609725"/>
                </a:cubicBezTo>
                <a:cubicBezTo>
                  <a:pt x="841375" y="1635125"/>
                  <a:pt x="845178" y="1660454"/>
                  <a:pt x="847725" y="1685925"/>
                </a:cubicBezTo>
                <a:cubicBezTo>
                  <a:pt x="862942" y="1838097"/>
                  <a:pt x="847911" y="1753530"/>
                  <a:pt x="866775" y="1847850"/>
                </a:cubicBezTo>
                <a:cubicBezTo>
                  <a:pt x="856834" y="2454272"/>
                  <a:pt x="857250" y="2235174"/>
                  <a:pt x="857250" y="250507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160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target</a:t>
            </a:r>
            <a:r>
              <a:rPr lang="ko-KR" altLang="en-US" dirty="0" smtClean="0"/>
              <a:t> 속성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target </a:t>
            </a:r>
            <a:r>
              <a:rPr lang="ko-KR" altLang="en-US" dirty="0"/>
              <a:t>속성은 각 링크가 클릭되었을 때</a:t>
            </a:r>
            <a:r>
              <a:rPr lang="en-US" altLang="ko-KR" dirty="0"/>
              <a:t>, </a:t>
            </a:r>
            <a:r>
              <a:rPr lang="ko-KR" altLang="en-US" dirty="0"/>
              <a:t>새로운 페이지가 어디에 열리는 지를 </a:t>
            </a:r>
            <a:r>
              <a:rPr lang="ko-KR" altLang="en-US" dirty="0" smtClean="0"/>
              <a:t>지정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425" y="2657475"/>
            <a:ext cx="63436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33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71525" y="1352551"/>
            <a:ext cx="8143875" cy="3267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href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="http://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www.google.com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target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="_self"&gt;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google.com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방문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href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="http://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www.google.com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target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="_blank"&gt;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google.com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방문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6387" name="_x257684496" descr="EMB00000700b2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5306204"/>
            <a:ext cx="3255963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_x257685456" descr="EMB00000700b2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3304366"/>
            <a:ext cx="3238500" cy="134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5" name="_x257684736" descr="EMB00000700b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598" y="4843461"/>
            <a:ext cx="2312989" cy="93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자유형 4"/>
          <p:cNvSpPr/>
          <p:nvPr/>
        </p:nvSpPr>
        <p:spPr bwMode="auto">
          <a:xfrm>
            <a:off x="3857625" y="3810000"/>
            <a:ext cx="4239799" cy="1628775"/>
          </a:xfrm>
          <a:custGeom>
            <a:avLst/>
            <a:gdLst>
              <a:gd name="connsiteX0" fmla="*/ 0 w 4239799"/>
              <a:gd name="connsiteY0" fmla="*/ 1628775 h 1628775"/>
              <a:gd name="connsiteX1" fmla="*/ 76200 w 4239799"/>
              <a:gd name="connsiteY1" fmla="*/ 1600200 h 1628775"/>
              <a:gd name="connsiteX2" fmla="*/ 171450 w 4239799"/>
              <a:gd name="connsiteY2" fmla="*/ 1581150 h 1628775"/>
              <a:gd name="connsiteX3" fmla="*/ 257175 w 4239799"/>
              <a:gd name="connsiteY3" fmla="*/ 1562100 h 1628775"/>
              <a:gd name="connsiteX4" fmla="*/ 542925 w 4239799"/>
              <a:gd name="connsiteY4" fmla="*/ 1514475 h 1628775"/>
              <a:gd name="connsiteX5" fmla="*/ 771525 w 4239799"/>
              <a:gd name="connsiteY5" fmla="*/ 1466850 h 1628775"/>
              <a:gd name="connsiteX6" fmla="*/ 1019175 w 4239799"/>
              <a:gd name="connsiteY6" fmla="*/ 1428750 h 1628775"/>
              <a:gd name="connsiteX7" fmla="*/ 1238250 w 4239799"/>
              <a:gd name="connsiteY7" fmla="*/ 1381125 h 1628775"/>
              <a:gd name="connsiteX8" fmla="*/ 1362075 w 4239799"/>
              <a:gd name="connsiteY8" fmla="*/ 1352550 h 1628775"/>
              <a:gd name="connsiteX9" fmla="*/ 1476375 w 4239799"/>
              <a:gd name="connsiteY9" fmla="*/ 1343025 h 1628775"/>
              <a:gd name="connsiteX10" fmla="*/ 1571625 w 4239799"/>
              <a:gd name="connsiteY10" fmla="*/ 1295400 h 1628775"/>
              <a:gd name="connsiteX11" fmla="*/ 1666875 w 4239799"/>
              <a:gd name="connsiteY11" fmla="*/ 1276350 h 1628775"/>
              <a:gd name="connsiteX12" fmla="*/ 1743075 w 4239799"/>
              <a:gd name="connsiteY12" fmla="*/ 1247775 h 1628775"/>
              <a:gd name="connsiteX13" fmla="*/ 1828800 w 4239799"/>
              <a:gd name="connsiteY13" fmla="*/ 1228725 h 1628775"/>
              <a:gd name="connsiteX14" fmla="*/ 1981200 w 4239799"/>
              <a:gd name="connsiteY14" fmla="*/ 1162050 h 1628775"/>
              <a:gd name="connsiteX15" fmla="*/ 2047875 w 4239799"/>
              <a:gd name="connsiteY15" fmla="*/ 1143000 h 1628775"/>
              <a:gd name="connsiteX16" fmla="*/ 2200275 w 4239799"/>
              <a:gd name="connsiteY16" fmla="*/ 1114425 h 1628775"/>
              <a:gd name="connsiteX17" fmla="*/ 2447925 w 4239799"/>
              <a:gd name="connsiteY17" fmla="*/ 1038225 h 1628775"/>
              <a:gd name="connsiteX18" fmla="*/ 2571750 w 4239799"/>
              <a:gd name="connsiteY18" fmla="*/ 1000125 h 1628775"/>
              <a:gd name="connsiteX19" fmla="*/ 2619375 w 4239799"/>
              <a:gd name="connsiteY19" fmla="*/ 981075 h 1628775"/>
              <a:gd name="connsiteX20" fmla="*/ 2657475 w 4239799"/>
              <a:gd name="connsiteY20" fmla="*/ 962025 h 1628775"/>
              <a:gd name="connsiteX21" fmla="*/ 2695575 w 4239799"/>
              <a:gd name="connsiteY21" fmla="*/ 952500 h 1628775"/>
              <a:gd name="connsiteX22" fmla="*/ 2733675 w 4239799"/>
              <a:gd name="connsiteY22" fmla="*/ 923925 h 1628775"/>
              <a:gd name="connsiteX23" fmla="*/ 2790825 w 4239799"/>
              <a:gd name="connsiteY23" fmla="*/ 904875 h 1628775"/>
              <a:gd name="connsiteX24" fmla="*/ 2838450 w 4239799"/>
              <a:gd name="connsiteY24" fmla="*/ 885825 h 1628775"/>
              <a:gd name="connsiteX25" fmla="*/ 2952750 w 4239799"/>
              <a:gd name="connsiteY25" fmla="*/ 828675 h 1628775"/>
              <a:gd name="connsiteX26" fmla="*/ 3076575 w 4239799"/>
              <a:gd name="connsiteY26" fmla="*/ 781050 h 1628775"/>
              <a:gd name="connsiteX27" fmla="*/ 3143250 w 4239799"/>
              <a:gd name="connsiteY27" fmla="*/ 762000 h 1628775"/>
              <a:gd name="connsiteX28" fmla="*/ 3248025 w 4239799"/>
              <a:gd name="connsiteY28" fmla="*/ 714375 h 1628775"/>
              <a:gd name="connsiteX29" fmla="*/ 3295650 w 4239799"/>
              <a:gd name="connsiteY29" fmla="*/ 695325 h 1628775"/>
              <a:gd name="connsiteX30" fmla="*/ 3381375 w 4239799"/>
              <a:gd name="connsiteY30" fmla="*/ 647700 h 1628775"/>
              <a:gd name="connsiteX31" fmla="*/ 3495675 w 4239799"/>
              <a:gd name="connsiteY31" fmla="*/ 581025 h 1628775"/>
              <a:gd name="connsiteX32" fmla="*/ 3533775 w 4239799"/>
              <a:gd name="connsiteY32" fmla="*/ 561975 h 1628775"/>
              <a:gd name="connsiteX33" fmla="*/ 3590925 w 4239799"/>
              <a:gd name="connsiteY33" fmla="*/ 504825 h 1628775"/>
              <a:gd name="connsiteX34" fmla="*/ 3619500 w 4239799"/>
              <a:gd name="connsiteY34" fmla="*/ 476250 h 1628775"/>
              <a:gd name="connsiteX35" fmla="*/ 3657600 w 4239799"/>
              <a:gd name="connsiteY35" fmla="*/ 466725 h 1628775"/>
              <a:gd name="connsiteX36" fmla="*/ 3724275 w 4239799"/>
              <a:gd name="connsiteY36" fmla="*/ 419100 h 1628775"/>
              <a:gd name="connsiteX37" fmla="*/ 3771900 w 4239799"/>
              <a:gd name="connsiteY37" fmla="*/ 371475 h 1628775"/>
              <a:gd name="connsiteX38" fmla="*/ 3790950 w 4239799"/>
              <a:gd name="connsiteY38" fmla="*/ 333375 h 1628775"/>
              <a:gd name="connsiteX39" fmla="*/ 3857625 w 4239799"/>
              <a:gd name="connsiteY39" fmla="*/ 285750 h 1628775"/>
              <a:gd name="connsiteX40" fmla="*/ 3895725 w 4239799"/>
              <a:gd name="connsiteY40" fmla="*/ 257175 h 1628775"/>
              <a:gd name="connsiteX41" fmla="*/ 3924300 w 4239799"/>
              <a:gd name="connsiteY41" fmla="*/ 238125 h 1628775"/>
              <a:gd name="connsiteX42" fmla="*/ 3962400 w 4239799"/>
              <a:gd name="connsiteY42" fmla="*/ 209550 h 1628775"/>
              <a:gd name="connsiteX43" fmla="*/ 4000500 w 4239799"/>
              <a:gd name="connsiteY43" fmla="*/ 200025 h 1628775"/>
              <a:gd name="connsiteX44" fmla="*/ 4029075 w 4239799"/>
              <a:gd name="connsiteY44" fmla="*/ 171450 h 1628775"/>
              <a:gd name="connsiteX45" fmla="*/ 4038600 w 4239799"/>
              <a:gd name="connsiteY45" fmla="*/ 142875 h 1628775"/>
              <a:gd name="connsiteX46" fmla="*/ 4095750 w 4239799"/>
              <a:gd name="connsiteY46" fmla="*/ 104775 h 1628775"/>
              <a:gd name="connsiteX47" fmla="*/ 4124325 w 4239799"/>
              <a:gd name="connsiteY47" fmla="*/ 85725 h 1628775"/>
              <a:gd name="connsiteX48" fmla="*/ 4152900 w 4239799"/>
              <a:gd name="connsiteY48" fmla="*/ 66675 h 1628775"/>
              <a:gd name="connsiteX49" fmla="*/ 4181475 w 4239799"/>
              <a:gd name="connsiteY49" fmla="*/ 38100 h 1628775"/>
              <a:gd name="connsiteX50" fmla="*/ 4238625 w 4239799"/>
              <a:gd name="connsiteY50" fmla="*/ 9525 h 1628775"/>
              <a:gd name="connsiteX51" fmla="*/ 4238625 w 4239799"/>
              <a:gd name="connsiteY51" fmla="*/ 0 h 1628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4239799" h="1628775">
                <a:moveTo>
                  <a:pt x="0" y="1628775"/>
                </a:moveTo>
                <a:cubicBezTo>
                  <a:pt x="25400" y="1619250"/>
                  <a:pt x="50465" y="1608778"/>
                  <a:pt x="76200" y="1600200"/>
                </a:cubicBezTo>
                <a:cubicBezTo>
                  <a:pt x="109386" y="1589138"/>
                  <a:pt x="136278" y="1588184"/>
                  <a:pt x="171450" y="1581150"/>
                </a:cubicBezTo>
                <a:cubicBezTo>
                  <a:pt x="200154" y="1575409"/>
                  <a:pt x="228348" y="1567187"/>
                  <a:pt x="257175" y="1562100"/>
                </a:cubicBezTo>
                <a:cubicBezTo>
                  <a:pt x="466531" y="1525155"/>
                  <a:pt x="134265" y="1608781"/>
                  <a:pt x="542925" y="1514475"/>
                </a:cubicBezTo>
                <a:cubicBezTo>
                  <a:pt x="651269" y="1489473"/>
                  <a:pt x="667032" y="1483795"/>
                  <a:pt x="771525" y="1466850"/>
                </a:cubicBezTo>
                <a:cubicBezTo>
                  <a:pt x="853969" y="1453481"/>
                  <a:pt x="938148" y="1449007"/>
                  <a:pt x="1019175" y="1428750"/>
                </a:cubicBezTo>
                <a:cubicBezTo>
                  <a:pt x="1268882" y="1366323"/>
                  <a:pt x="1003572" y="1430016"/>
                  <a:pt x="1238250" y="1381125"/>
                </a:cubicBezTo>
                <a:cubicBezTo>
                  <a:pt x="1279719" y="1372486"/>
                  <a:pt x="1320247" y="1359242"/>
                  <a:pt x="1362075" y="1352550"/>
                </a:cubicBezTo>
                <a:cubicBezTo>
                  <a:pt x="1399827" y="1346510"/>
                  <a:pt x="1438275" y="1346200"/>
                  <a:pt x="1476375" y="1343025"/>
                </a:cubicBezTo>
                <a:cubicBezTo>
                  <a:pt x="1508125" y="1327150"/>
                  <a:pt x="1538120" y="1307127"/>
                  <a:pt x="1571625" y="1295400"/>
                </a:cubicBezTo>
                <a:cubicBezTo>
                  <a:pt x="1602186" y="1284704"/>
                  <a:pt x="1635677" y="1285016"/>
                  <a:pt x="1666875" y="1276350"/>
                </a:cubicBezTo>
                <a:cubicBezTo>
                  <a:pt x="1693013" y="1269090"/>
                  <a:pt x="1717050" y="1255429"/>
                  <a:pt x="1743075" y="1247775"/>
                </a:cubicBezTo>
                <a:cubicBezTo>
                  <a:pt x="1771158" y="1239515"/>
                  <a:pt x="1801258" y="1238640"/>
                  <a:pt x="1828800" y="1228725"/>
                </a:cubicBezTo>
                <a:cubicBezTo>
                  <a:pt x="1880971" y="1209943"/>
                  <a:pt x="1927884" y="1177283"/>
                  <a:pt x="1981200" y="1162050"/>
                </a:cubicBezTo>
                <a:cubicBezTo>
                  <a:pt x="2003425" y="1155700"/>
                  <a:pt x="2025274" y="1147843"/>
                  <a:pt x="2047875" y="1143000"/>
                </a:cubicBezTo>
                <a:cubicBezTo>
                  <a:pt x="2221704" y="1105751"/>
                  <a:pt x="1990705" y="1169095"/>
                  <a:pt x="2200275" y="1114425"/>
                </a:cubicBezTo>
                <a:cubicBezTo>
                  <a:pt x="2549207" y="1023399"/>
                  <a:pt x="2136030" y="1127338"/>
                  <a:pt x="2447925" y="1038225"/>
                </a:cubicBezTo>
                <a:cubicBezTo>
                  <a:pt x="2498509" y="1023772"/>
                  <a:pt x="2523424" y="1017698"/>
                  <a:pt x="2571750" y="1000125"/>
                </a:cubicBezTo>
                <a:cubicBezTo>
                  <a:pt x="2587818" y="994282"/>
                  <a:pt x="2603751" y="988019"/>
                  <a:pt x="2619375" y="981075"/>
                </a:cubicBezTo>
                <a:cubicBezTo>
                  <a:pt x="2632350" y="975308"/>
                  <a:pt x="2644180" y="967011"/>
                  <a:pt x="2657475" y="962025"/>
                </a:cubicBezTo>
                <a:cubicBezTo>
                  <a:pt x="2669732" y="957428"/>
                  <a:pt x="2682875" y="955675"/>
                  <a:pt x="2695575" y="952500"/>
                </a:cubicBezTo>
                <a:cubicBezTo>
                  <a:pt x="2708275" y="942975"/>
                  <a:pt x="2719476" y="931025"/>
                  <a:pt x="2733675" y="923925"/>
                </a:cubicBezTo>
                <a:cubicBezTo>
                  <a:pt x="2751636" y="914945"/>
                  <a:pt x="2771954" y="911737"/>
                  <a:pt x="2790825" y="904875"/>
                </a:cubicBezTo>
                <a:cubicBezTo>
                  <a:pt x="2806893" y="899032"/>
                  <a:pt x="2822980" y="893105"/>
                  <a:pt x="2838450" y="885825"/>
                </a:cubicBezTo>
                <a:cubicBezTo>
                  <a:pt x="2876993" y="867687"/>
                  <a:pt x="2911792" y="840377"/>
                  <a:pt x="2952750" y="828675"/>
                </a:cubicBezTo>
                <a:cubicBezTo>
                  <a:pt x="3138440" y="775621"/>
                  <a:pt x="2907956" y="845903"/>
                  <a:pt x="3076575" y="781050"/>
                </a:cubicBezTo>
                <a:cubicBezTo>
                  <a:pt x="3098149" y="772752"/>
                  <a:pt x="3121322" y="769309"/>
                  <a:pt x="3143250" y="762000"/>
                </a:cubicBezTo>
                <a:cubicBezTo>
                  <a:pt x="3195388" y="744621"/>
                  <a:pt x="3194594" y="738662"/>
                  <a:pt x="3248025" y="714375"/>
                </a:cubicBezTo>
                <a:cubicBezTo>
                  <a:pt x="3263590" y="707300"/>
                  <a:pt x="3279775" y="701675"/>
                  <a:pt x="3295650" y="695325"/>
                </a:cubicBezTo>
                <a:cubicBezTo>
                  <a:pt x="3346242" y="644733"/>
                  <a:pt x="3299791" y="682665"/>
                  <a:pt x="3381375" y="647700"/>
                </a:cubicBezTo>
                <a:cubicBezTo>
                  <a:pt x="3508135" y="593374"/>
                  <a:pt x="3414530" y="631741"/>
                  <a:pt x="3495675" y="581025"/>
                </a:cubicBezTo>
                <a:cubicBezTo>
                  <a:pt x="3507716" y="573500"/>
                  <a:pt x="3522687" y="570845"/>
                  <a:pt x="3533775" y="561975"/>
                </a:cubicBezTo>
                <a:cubicBezTo>
                  <a:pt x="3554812" y="545145"/>
                  <a:pt x="3571875" y="523875"/>
                  <a:pt x="3590925" y="504825"/>
                </a:cubicBezTo>
                <a:cubicBezTo>
                  <a:pt x="3600450" y="495300"/>
                  <a:pt x="3606432" y="479517"/>
                  <a:pt x="3619500" y="476250"/>
                </a:cubicBezTo>
                <a:lnTo>
                  <a:pt x="3657600" y="466725"/>
                </a:lnTo>
                <a:cubicBezTo>
                  <a:pt x="3673825" y="455908"/>
                  <a:pt x="3712460" y="430915"/>
                  <a:pt x="3724275" y="419100"/>
                </a:cubicBezTo>
                <a:cubicBezTo>
                  <a:pt x="3787775" y="355600"/>
                  <a:pt x="3695700" y="422275"/>
                  <a:pt x="3771900" y="371475"/>
                </a:cubicBezTo>
                <a:cubicBezTo>
                  <a:pt x="3778250" y="358775"/>
                  <a:pt x="3781709" y="344156"/>
                  <a:pt x="3790950" y="333375"/>
                </a:cubicBezTo>
                <a:cubicBezTo>
                  <a:pt x="3800780" y="321906"/>
                  <a:pt x="3842831" y="296317"/>
                  <a:pt x="3857625" y="285750"/>
                </a:cubicBezTo>
                <a:cubicBezTo>
                  <a:pt x="3870543" y="276523"/>
                  <a:pt x="3882807" y="266402"/>
                  <a:pt x="3895725" y="257175"/>
                </a:cubicBezTo>
                <a:cubicBezTo>
                  <a:pt x="3905040" y="250521"/>
                  <a:pt x="3914985" y="244779"/>
                  <a:pt x="3924300" y="238125"/>
                </a:cubicBezTo>
                <a:cubicBezTo>
                  <a:pt x="3937218" y="228898"/>
                  <a:pt x="3948201" y="216650"/>
                  <a:pt x="3962400" y="209550"/>
                </a:cubicBezTo>
                <a:cubicBezTo>
                  <a:pt x="3974109" y="203696"/>
                  <a:pt x="3987800" y="203200"/>
                  <a:pt x="4000500" y="200025"/>
                </a:cubicBezTo>
                <a:cubicBezTo>
                  <a:pt x="4010025" y="190500"/>
                  <a:pt x="4021603" y="182658"/>
                  <a:pt x="4029075" y="171450"/>
                </a:cubicBezTo>
                <a:cubicBezTo>
                  <a:pt x="4034644" y="163096"/>
                  <a:pt x="4031500" y="149975"/>
                  <a:pt x="4038600" y="142875"/>
                </a:cubicBezTo>
                <a:cubicBezTo>
                  <a:pt x="4054789" y="126686"/>
                  <a:pt x="4076700" y="117475"/>
                  <a:pt x="4095750" y="104775"/>
                </a:cubicBezTo>
                <a:lnTo>
                  <a:pt x="4124325" y="85725"/>
                </a:lnTo>
                <a:cubicBezTo>
                  <a:pt x="4133850" y="79375"/>
                  <a:pt x="4144805" y="74770"/>
                  <a:pt x="4152900" y="66675"/>
                </a:cubicBezTo>
                <a:cubicBezTo>
                  <a:pt x="4162425" y="57150"/>
                  <a:pt x="4171127" y="46724"/>
                  <a:pt x="4181475" y="38100"/>
                </a:cubicBezTo>
                <a:cubicBezTo>
                  <a:pt x="4271401" y="-36838"/>
                  <a:pt x="4152708" y="66803"/>
                  <a:pt x="4238625" y="9525"/>
                </a:cubicBezTo>
                <a:cubicBezTo>
                  <a:pt x="4241267" y="7764"/>
                  <a:pt x="4238625" y="3175"/>
                  <a:pt x="423862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자유형 5"/>
          <p:cNvSpPr/>
          <p:nvPr/>
        </p:nvSpPr>
        <p:spPr bwMode="auto">
          <a:xfrm>
            <a:off x="3857625" y="5581650"/>
            <a:ext cx="1971675" cy="391304"/>
          </a:xfrm>
          <a:custGeom>
            <a:avLst/>
            <a:gdLst>
              <a:gd name="connsiteX0" fmla="*/ 0 w 1971675"/>
              <a:gd name="connsiteY0" fmla="*/ 0 h 391304"/>
              <a:gd name="connsiteX1" fmla="*/ 828675 w 1971675"/>
              <a:gd name="connsiteY1" fmla="*/ 19050 h 391304"/>
              <a:gd name="connsiteX2" fmla="*/ 895350 w 1971675"/>
              <a:gd name="connsiteY2" fmla="*/ 28575 h 391304"/>
              <a:gd name="connsiteX3" fmla="*/ 1000125 w 1971675"/>
              <a:gd name="connsiteY3" fmla="*/ 47625 h 391304"/>
              <a:gd name="connsiteX4" fmla="*/ 1085850 w 1971675"/>
              <a:gd name="connsiteY4" fmla="*/ 66675 h 391304"/>
              <a:gd name="connsiteX5" fmla="*/ 1152525 w 1971675"/>
              <a:gd name="connsiteY5" fmla="*/ 85725 h 391304"/>
              <a:gd name="connsiteX6" fmla="*/ 1209675 w 1971675"/>
              <a:gd name="connsiteY6" fmla="*/ 123825 h 391304"/>
              <a:gd name="connsiteX7" fmla="*/ 1266825 w 1971675"/>
              <a:gd name="connsiteY7" fmla="*/ 152400 h 391304"/>
              <a:gd name="connsiteX8" fmla="*/ 1295400 w 1971675"/>
              <a:gd name="connsiteY8" fmla="*/ 180975 h 391304"/>
              <a:gd name="connsiteX9" fmla="*/ 1352550 w 1971675"/>
              <a:gd name="connsiteY9" fmla="*/ 209550 h 391304"/>
              <a:gd name="connsiteX10" fmla="*/ 1390650 w 1971675"/>
              <a:gd name="connsiteY10" fmla="*/ 238125 h 391304"/>
              <a:gd name="connsiteX11" fmla="*/ 1419225 w 1971675"/>
              <a:gd name="connsiteY11" fmla="*/ 266700 h 391304"/>
              <a:gd name="connsiteX12" fmla="*/ 1457325 w 1971675"/>
              <a:gd name="connsiteY12" fmla="*/ 276225 h 391304"/>
              <a:gd name="connsiteX13" fmla="*/ 1485900 w 1971675"/>
              <a:gd name="connsiteY13" fmla="*/ 295275 h 391304"/>
              <a:gd name="connsiteX14" fmla="*/ 1581150 w 1971675"/>
              <a:gd name="connsiteY14" fmla="*/ 323850 h 391304"/>
              <a:gd name="connsiteX15" fmla="*/ 1609725 w 1971675"/>
              <a:gd name="connsiteY15" fmla="*/ 333375 h 391304"/>
              <a:gd name="connsiteX16" fmla="*/ 1685925 w 1971675"/>
              <a:gd name="connsiteY16" fmla="*/ 342900 h 391304"/>
              <a:gd name="connsiteX17" fmla="*/ 1733550 w 1971675"/>
              <a:gd name="connsiteY17" fmla="*/ 352425 h 391304"/>
              <a:gd name="connsiteX18" fmla="*/ 1828800 w 1971675"/>
              <a:gd name="connsiteY18" fmla="*/ 361950 h 391304"/>
              <a:gd name="connsiteX19" fmla="*/ 1924050 w 1971675"/>
              <a:gd name="connsiteY19" fmla="*/ 390525 h 391304"/>
              <a:gd name="connsiteX20" fmla="*/ 1971675 w 1971675"/>
              <a:gd name="connsiteY20" fmla="*/ 390525 h 3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71675" h="391304">
                <a:moveTo>
                  <a:pt x="0" y="0"/>
                </a:moveTo>
                <a:cubicBezTo>
                  <a:pt x="203885" y="2755"/>
                  <a:pt x="566123" y="-7205"/>
                  <a:pt x="828675" y="19050"/>
                </a:cubicBezTo>
                <a:cubicBezTo>
                  <a:pt x="851014" y="21284"/>
                  <a:pt x="873125" y="25400"/>
                  <a:pt x="895350" y="28575"/>
                </a:cubicBezTo>
                <a:cubicBezTo>
                  <a:pt x="953641" y="48005"/>
                  <a:pt x="900115" y="32239"/>
                  <a:pt x="1000125" y="47625"/>
                </a:cubicBezTo>
                <a:cubicBezTo>
                  <a:pt x="1021403" y="50899"/>
                  <a:pt x="1063728" y="60354"/>
                  <a:pt x="1085850" y="66675"/>
                </a:cubicBezTo>
                <a:cubicBezTo>
                  <a:pt x="1181503" y="94004"/>
                  <a:pt x="1033418" y="55948"/>
                  <a:pt x="1152525" y="85725"/>
                </a:cubicBezTo>
                <a:cubicBezTo>
                  <a:pt x="1171575" y="98425"/>
                  <a:pt x="1187955" y="116585"/>
                  <a:pt x="1209675" y="123825"/>
                </a:cubicBezTo>
                <a:cubicBezTo>
                  <a:pt x="1238314" y="133371"/>
                  <a:pt x="1242206" y="131884"/>
                  <a:pt x="1266825" y="152400"/>
                </a:cubicBezTo>
                <a:cubicBezTo>
                  <a:pt x="1277173" y="161024"/>
                  <a:pt x="1285052" y="172351"/>
                  <a:pt x="1295400" y="180975"/>
                </a:cubicBezTo>
                <a:cubicBezTo>
                  <a:pt x="1320019" y="201491"/>
                  <a:pt x="1323911" y="200004"/>
                  <a:pt x="1352550" y="209550"/>
                </a:cubicBezTo>
                <a:cubicBezTo>
                  <a:pt x="1365250" y="219075"/>
                  <a:pt x="1378597" y="227794"/>
                  <a:pt x="1390650" y="238125"/>
                </a:cubicBezTo>
                <a:cubicBezTo>
                  <a:pt x="1400877" y="246891"/>
                  <a:pt x="1407529" y="260017"/>
                  <a:pt x="1419225" y="266700"/>
                </a:cubicBezTo>
                <a:cubicBezTo>
                  <a:pt x="1430591" y="273195"/>
                  <a:pt x="1444625" y="273050"/>
                  <a:pt x="1457325" y="276225"/>
                </a:cubicBezTo>
                <a:cubicBezTo>
                  <a:pt x="1466850" y="282575"/>
                  <a:pt x="1475439" y="290626"/>
                  <a:pt x="1485900" y="295275"/>
                </a:cubicBezTo>
                <a:cubicBezTo>
                  <a:pt x="1526644" y="313383"/>
                  <a:pt x="1542361" y="312767"/>
                  <a:pt x="1581150" y="323850"/>
                </a:cubicBezTo>
                <a:cubicBezTo>
                  <a:pt x="1590804" y="326608"/>
                  <a:pt x="1599847" y="331579"/>
                  <a:pt x="1609725" y="333375"/>
                </a:cubicBezTo>
                <a:cubicBezTo>
                  <a:pt x="1634910" y="337954"/>
                  <a:pt x="1660625" y="339008"/>
                  <a:pt x="1685925" y="342900"/>
                </a:cubicBezTo>
                <a:cubicBezTo>
                  <a:pt x="1701926" y="345362"/>
                  <a:pt x="1717503" y="350285"/>
                  <a:pt x="1733550" y="352425"/>
                </a:cubicBezTo>
                <a:cubicBezTo>
                  <a:pt x="1765178" y="356642"/>
                  <a:pt x="1797050" y="358775"/>
                  <a:pt x="1828800" y="361950"/>
                </a:cubicBezTo>
                <a:cubicBezTo>
                  <a:pt x="1843166" y="366739"/>
                  <a:pt x="1902457" y="388126"/>
                  <a:pt x="1924050" y="390525"/>
                </a:cubicBezTo>
                <a:cubicBezTo>
                  <a:pt x="1939828" y="392278"/>
                  <a:pt x="1955800" y="390525"/>
                  <a:pt x="1971675" y="39052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214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id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71525" y="1352551"/>
            <a:ext cx="8143875" cy="3267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href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="#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section1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참고 사항으로 가려면 여기를 클릭하세요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Hello World!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Hello World!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Hello World!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id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section1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참고 사항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hr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동일한 페이지 안에서도 점프할 수 있습니다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7410" name="_x257685056" descr="EMB00000700b20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82" y="4863306"/>
            <a:ext cx="3712094" cy="147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_x257685776" descr="EMB00000700b20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180" y="4863306"/>
            <a:ext cx="3712095" cy="147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838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img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태그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endParaRPr lang="ko-KR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462541"/>
            <a:ext cx="7981950" cy="1704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6473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71525" y="1352551"/>
            <a:ext cx="8143875" cy="26574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설악산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img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seolak.jpg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alt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설악산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width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="300"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="230"&gt;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  <p:pic>
        <p:nvPicPr>
          <p:cNvPr id="18433" name="_x257684496" descr="EMB00000700b2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3797300"/>
            <a:ext cx="3806825" cy="24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852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/>
              <a:t>이미지 처리 방법</a:t>
            </a:r>
            <a:endParaRPr lang="ko-KR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857375"/>
            <a:ext cx="77152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258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en-US" altLang="ko-KR" dirty="0"/>
              <a:t>width</a:t>
            </a:r>
            <a:r>
              <a:rPr lang="ko-KR" altLang="en-US" dirty="0"/>
              <a:t>와 </a:t>
            </a:r>
            <a:r>
              <a:rPr lang="en-US" altLang="ko-KR" dirty="0"/>
              <a:t>height </a:t>
            </a:r>
            <a:r>
              <a:rPr lang="ko-KR" altLang="en-US" dirty="0" smtClean="0"/>
              <a:t>속성</a:t>
            </a:r>
            <a:endParaRPr lang="ko-KR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2871788"/>
            <a:ext cx="7810500" cy="1476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1687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alt</a:t>
            </a:r>
            <a:r>
              <a:rPr lang="ko-KR" altLang="en-US" dirty="0" smtClean="0"/>
              <a:t> 속성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브라우저가 어떤 이유로 이미지를 화면에 표시하지 못했을 경우에</a:t>
            </a:r>
            <a:r>
              <a:rPr lang="en-US" altLang="ko-KR" dirty="0"/>
              <a:t>, </a:t>
            </a:r>
            <a:r>
              <a:rPr lang="ko-KR" altLang="en-US" dirty="0"/>
              <a:t>표시되는 대체 텍스트</a:t>
            </a:r>
            <a:r>
              <a:rPr lang="en-US" altLang="ko-KR" dirty="0"/>
              <a:t>(alternate text)</a:t>
            </a:r>
            <a:r>
              <a:rPr lang="ko-KR" altLang="en-US" dirty="0"/>
              <a:t>를 지정</a:t>
            </a:r>
          </a:p>
          <a:p>
            <a:endParaRPr lang="ko-KR" alt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2286000"/>
            <a:ext cx="8129237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542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표시</a:t>
            </a:r>
            <a:endParaRPr lang="ko-KR" altLang="en-US" dirty="0"/>
          </a:p>
        </p:txBody>
      </p:sp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텍스트는 특별한 </a:t>
            </a:r>
            <a:r>
              <a:rPr lang="ko-KR" altLang="en-US" dirty="0" err="1"/>
              <a:t>태그없이도</a:t>
            </a:r>
            <a:r>
              <a:rPr lang="ko-KR" altLang="en-US" dirty="0"/>
              <a:t> </a:t>
            </a:r>
            <a:r>
              <a:rPr lang="en-US" altLang="ko-KR" dirty="0"/>
              <a:t>&lt;body&gt;...&lt;/body&gt; </a:t>
            </a:r>
            <a:r>
              <a:rPr lang="ko-KR" altLang="en-US" dirty="0"/>
              <a:t>안에서 표시할 수 있다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r>
              <a:rPr lang="ko-KR" altLang="en-US" dirty="0" smtClean="0"/>
              <a:t>하지만 단락을 </a:t>
            </a:r>
            <a:r>
              <a:rPr lang="ko-KR" altLang="en-US" dirty="0"/>
              <a:t>생성하지 않으면 모든 텍스트가 연결되어서 하나의 긴 줄로 표시된다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3162301"/>
            <a:ext cx="8143875" cy="2190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안녕하세요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?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텍스트는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태그 안에 특별한 태그 없이 입력할 수 있지만 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단락을 사용하지 않으면 전체가 연결되어서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한줄로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표시됩니다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1025" name="_x258601968" descr="EMB00000700b1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5104661"/>
            <a:ext cx="4467225" cy="127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712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이미지의</a:t>
            </a:r>
            <a:r>
              <a:rPr lang="en-US" altLang="ko-KR" dirty="0" smtClean="0"/>
              <a:t> </a:t>
            </a:r>
            <a:r>
              <a:rPr lang="ko-KR" altLang="en-US" dirty="0" smtClean="0"/>
              <a:t>종류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/>
              <a:t>JPEG </a:t>
            </a:r>
            <a:endParaRPr lang="ko-KR" altLang="en-US" dirty="0"/>
          </a:p>
          <a:p>
            <a:pPr lvl="1"/>
            <a:r>
              <a:rPr lang="ko-KR" altLang="en-US" dirty="0" err="1" smtClean="0"/>
              <a:t>실사사진과</a:t>
            </a:r>
            <a:r>
              <a:rPr lang="ko-KR" altLang="en-US" dirty="0" smtClean="0"/>
              <a:t> </a:t>
            </a:r>
            <a:r>
              <a:rPr lang="ko-KR" altLang="en-US" dirty="0"/>
              <a:t>같이 복잡하고 많은 색상으로 이루어진 이미지에 </a:t>
            </a:r>
            <a:r>
              <a:rPr lang="ko-KR" altLang="en-US" dirty="0" smtClean="0"/>
              <a:t>적합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손실 </a:t>
            </a:r>
            <a:r>
              <a:rPr lang="ko-KR" altLang="en-US" dirty="0"/>
              <a:t>압축 방식을 사용한다</a:t>
            </a:r>
            <a:r>
              <a:rPr lang="en-US" altLang="ko-KR" dirty="0"/>
              <a:t>. </a:t>
            </a:r>
            <a:endParaRPr lang="en-US" altLang="ko-KR" dirty="0" smtClean="0"/>
          </a:p>
          <a:p>
            <a:pPr lvl="0"/>
            <a:r>
              <a:rPr lang="en-US" altLang="ko-KR" dirty="0" err="1" smtClean="0"/>
              <a:t>PNG</a:t>
            </a:r>
            <a:r>
              <a:rPr lang="en-US" altLang="ko-KR" dirty="0" smtClean="0"/>
              <a:t> </a:t>
            </a:r>
            <a:endParaRPr lang="ko-KR" altLang="en-US" dirty="0"/>
          </a:p>
          <a:p>
            <a:pPr lvl="1"/>
            <a:r>
              <a:rPr lang="ko-KR" altLang="en-US" dirty="0" smtClean="0"/>
              <a:t>클립 </a:t>
            </a:r>
            <a:r>
              <a:rPr lang="ko-KR" altLang="en-US" dirty="0"/>
              <a:t>아트와 같이 적은 수의 색상을 가진 이미지에 </a:t>
            </a:r>
            <a:r>
              <a:rPr lang="ko-KR" altLang="en-US" dirty="0" smtClean="0"/>
              <a:t>적합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무손실</a:t>
            </a:r>
            <a:r>
              <a:rPr lang="ko-KR" altLang="en-US" dirty="0" smtClean="0"/>
              <a:t> </a:t>
            </a:r>
            <a:r>
              <a:rPr lang="ko-KR" altLang="en-US" dirty="0"/>
              <a:t>압축 </a:t>
            </a:r>
            <a:r>
              <a:rPr lang="ko-KR" altLang="en-US" dirty="0" smtClean="0"/>
              <a:t>방식</a:t>
            </a:r>
            <a:endParaRPr lang="en-US" altLang="ko-KR" dirty="0" smtClean="0"/>
          </a:p>
          <a:p>
            <a:r>
              <a:rPr lang="en-US" altLang="ko-KR" dirty="0" smtClean="0"/>
              <a:t>GIF</a:t>
            </a:r>
            <a:endParaRPr lang="ko-KR" altLang="en-US" dirty="0"/>
          </a:p>
          <a:p>
            <a:pPr lvl="1"/>
            <a:r>
              <a:rPr lang="ko-KR" altLang="en-US" dirty="0" smtClean="0"/>
              <a:t>로고나 </a:t>
            </a:r>
            <a:r>
              <a:rPr lang="ko-KR" altLang="en-US" dirty="0" err="1"/>
              <a:t>클립아트</a:t>
            </a:r>
            <a:r>
              <a:rPr lang="ko-KR" altLang="en-US" dirty="0"/>
              <a:t> 형태의 이미지에 </a:t>
            </a:r>
            <a:r>
              <a:rPr lang="ko-KR" altLang="en-US" dirty="0" smtClean="0"/>
              <a:t>적합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256 </a:t>
            </a:r>
            <a:r>
              <a:rPr lang="ko-KR" altLang="en-US" dirty="0"/>
              <a:t>색상만을 </a:t>
            </a:r>
            <a:r>
              <a:rPr lang="ko-KR" altLang="en-US" dirty="0" smtClean="0"/>
              <a:t>지원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투명 배경과 애니메이션을 지원한다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429369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커피 전문점 예제</a:t>
            </a:r>
            <a:endParaRPr lang="ko-KR" altLang="en-US" dirty="0"/>
          </a:p>
        </p:txBody>
      </p:sp>
      <p:pic>
        <p:nvPicPr>
          <p:cNvPr id="28673" name="_x437728304" descr="EMB00001a1c115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5" y="1409700"/>
            <a:ext cx="7172325" cy="430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1620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 </a:t>
            </a:r>
            <a:endParaRPr lang="ko-KR" altLang="en-US" dirty="0"/>
          </a:p>
        </p:txBody>
      </p:sp>
      <p:sp>
        <p:nvSpPr>
          <p:cNvPr id="4" name="내용 개체 틀 2"/>
          <p:cNvSpPr txBox="1">
            <a:spLocks/>
          </p:cNvSpPr>
          <p:nvPr/>
        </p:nvSpPr>
        <p:spPr bwMode="auto">
          <a:xfrm>
            <a:off x="771525" y="1143001"/>
            <a:ext cx="8143875" cy="51720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Web Programming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Welcome to Web Coffee!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img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coffee.gif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하우스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로스팅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원두의 신선한 커피를 맛보고 싶다면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em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공인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급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바리스타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em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가 최고급 원두만을 직접 엄선하여 사용합니다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메뉴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아메리카노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,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카페라떼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,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카푸치노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,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카페모카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, ...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</p:spTree>
    <p:extLst>
      <p:ext uri="{BB962C8B-B14F-4D97-AF65-F5344CB8AC3E}">
        <p14:creationId xmlns:p14="http://schemas.microsoft.com/office/powerpoint/2010/main" val="12985109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썸네일</a:t>
            </a:r>
            <a:r>
              <a:rPr lang="en-US" altLang="ko-KR" dirty="0" smtClean="0"/>
              <a:t> </a:t>
            </a:r>
            <a:r>
              <a:rPr lang="ko-KR" altLang="en-US" dirty="0" smtClean="0"/>
              <a:t>예제</a:t>
            </a:r>
            <a:endParaRPr lang="ko-KR" alt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414463"/>
            <a:ext cx="756285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0380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thumnail.html</a:t>
            </a:r>
            <a:endParaRPr lang="ko-KR" altLang="en-US" dirty="0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>
          <a:xfrm>
            <a:off x="752475" y="1181099"/>
            <a:ext cx="8212138" cy="541972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2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NASA </a:t>
            </a:r>
            <a:r>
              <a:rPr lang="ko-KR" altLang="en-US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이미지들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NASA</a:t>
            </a:r>
            <a:r>
              <a:rPr lang="ko-KR" altLang="en-US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가 제공하는 이미지들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미국의 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NASA</a:t>
            </a:r>
            <a:r>
              <a:rPr lang="ko-KR" altLang="en-US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는 우주에 대한 고해상도 이미지들을 제공하고 있다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Hubble Images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허블 망원경으로 촬영한 이미지로서 우주의 초기의 은하 모습을 </a:t>
            </a:r>
            <a:r>
              <a:rPr lang="ko-KR" altLang="en-US" sz="12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보여준다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 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 </a:t>
            </a:r>
            <a:r>
              <a:rPr lang="en-US" altLang="ko-KR" sz="1200" dirty="0" smtClean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     </a:t>
            </a:r>
            <a:r>
              <a:rPr lang="en-US" altLang="ko-KR" sz="1200" dirty="0" smtClean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a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  <a:highlight>
                  <a:srgbClr val="FFFFFF"/>
                </a:highlight>
                <a:latin typeface="돋움체"/>
                <a:ea typeface="돋움체"/>
              </a:rPr>
              <a:t>href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="</a:t>
            </a:r>
            <a:r>
              <a:rPr lang="en-US" altLang="ko-KR" sz="1200" dirty="0" err="1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photo1.html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"&gt;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latin typeface="돋움체"/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       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&lt;</a:t>
            </a:r>
            <a:r>
              <a:rPr lang="en-US" altLang="ko-KR" sz="1200" dirty="0" err="1">
                <a:solidFill>
                  <a:srgbClr val="8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img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  <a:highlight>
                  <a:srgbClr val="FFFFFF"/>
                </a:highlight>
                <a:latin typeface="돋움체"/>
                <a:ea typeface="돋움체"/>
              </a:rPr>
              <a:t>src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="thumbnails/</a:t>
            </a:r>
            <a:r>
              <a:rPr lang="en-US" altLang="ko-KR" sz="1200" dirty="0" err="1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PIA12110_hithumb.jpg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highlight>
                  <a:srgbClr val="FFFFFF"/>
                </a:highlight>
                <a:latin typeface="돋움체"/>
                <a:ea typeface="돋움체"/>
              </a:rPr>
              <a:t>alt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=""&gt;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latin typeface="돋움체"/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   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a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latin typeface="돋움체"/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   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&lt;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a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  <a:highlight>
                  <a:srgbClr val="FFFFFF"/>
                </a:highlight>
                <a:latin typeface="돋움체"/>
                <a:ea typeface="돋움체"/>
              </a:rPr>
              <a:t>href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="</a:t>
            </a:r>
            <a:r>
              <a:rPr lang="en-US" altLang="ko-KR" sz="1200" dirty="0" err="1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photo2.html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"&gt;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latin typeface="돋움체"/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       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&lt;</a:t>
            </a:r>
            <a:r>
              <a:rPr lang="en-US" altLang="ko-KR" sz="1200" dirty="0" err="1">
                <a:solidFill>
                  <a:srgbClr val="8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img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</a:t>
            </a:r>
            <a:r>
              <a:rPr lang="en-US" altLang="ko-KR" sz="1200" dirty="0" err="1">
                <a:solidFill>
                  <a:srgbClr val="FF0000"/>
                </a:solidFill>
                <a:highlight>
                  <a:srgbClr val="FFFFFF"/>
                </a:highlight>
                <a:latin typeface="돋움체"/>
                <a:ea typeface="돋움체"/>
              </a:rPr>
              <a:t>src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="thumbnails/</a:t>
            </a:r>
            <a:r>
              <a:rPr lang="en-US" altLang="ko-KR" sz="1200" dirty="0" err="1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PIA03149_hithumb.jpg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"</a:t>
            </a: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</a:t>
            </a:r>
            <a:r>
              <a:rPr lang="en-US" altLang="ko-KR" sz="1200" dirty="0">
                <a:solidFill>
                  <a:srgbClr val="FF0000"/>
                </a:solidFill>
                <a:highlight>
                  <a:srgbClr val="FFFFFF"/>
                </a:highlight>
                <a:latin typeface="돋움체"/>
                <a:ea typeface="돋움체"/>
              </a:rPr>
              <a:t>alt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=""&gt;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latin typeface="돋움체"/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        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latin typeface="돋움체"/>
                <a:ea typeface="돋움체"/>
              </a:rPr>
              <a:t>a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latin typeface="돋움체"/>
                <a:ea typeface="돋움체"/>
              </a:rPr>
              <a:t>&gt;</a:t>
            </a:r>
            <a:r>
              <a:rPr lang="en-US" altLang="ko-KR" sz="12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2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</a:t>
            </a:r>
            <a:r>
              <a:rPr lang="en-US" altLang="ko-KR" sz="12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2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2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2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51669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photo1.html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Deep Field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Hubble Image #1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img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8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="images/</a:t>
            </a:r>
            <a:r>
              <a:rPr lang="en-US" altLang="ko-KR" sz="18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PIA03542_ip.jpg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alt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="Deep Field"&gt;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7955397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photo2.html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Deep Field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title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head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Hubble Image #2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8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img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8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="images/</a:t>
            </a:r>
            <a:r>
              <a:rPr lang="en-US" altLang="ko-KR" sz="18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PIA03149_ip.jpg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8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alt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="Deep Field"&gt;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8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8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8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742149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 bwMode="auto">
          <a:xfrm>
            <a:off x="1171575" y="1343024"/>
            <a:ext cx="2762250" cy="4619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홍길동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98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김철수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80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</p:txBody>
      </p:sp>
      <p:pic>
        <p:nvPicPr>
          <p:cNvPr id="21505" name="_x470519600" descr="EMB00000700b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24" y="2667000"/>
            <a:ext cx="4733827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1073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헤더</a:t>
            </a:r>
            <a:endParaRPr lang="ko-KR" altLang="en-US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 bwMode="auto">
          <a:xfrm>
            <a:off x="1171575" y="1343024"/>
            <a:ext cx="2762250" cy="4619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영화제목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연도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감독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평가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라이프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오브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파이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2013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이안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8.68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…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7" name="_x470519520" descr="EMB00000700b2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2738436"/>
            <a:ext cx="4350103" cy="150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4735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예제</a:t>
            </a:r>
            <a:endParaRPr lang="ko-KR" altLang="en-US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 bwMode="auto">
          <a:xfrm>
            <a:off x="752475" y="1181099"/>
            <a:ext cx="2762250" cy="4619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300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400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500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600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700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800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900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7" name="_x437727504" descr="EMB00001a1c11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936874"/>
            <a:ext cx="5633046" cy="15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모서리가 둥근 직사각형 5"/>
          <p:cNvSpPr/>
          <p:nvPr/>
        </p:nvSpPr>
        <p:spPr bwMode="auto">
          <a:xfrm>
            <a:off x="876300" y="1476375"/>
            <a:ext cx="1819275" cy="1238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8572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2"/>
            <a:r>
              <a:rPr lang="ko-KR" altLang="en-US" dirty="0" smtClean="0">
                <a:latin typeface="Century Schoolbook" panose="02040604050505020304" pitchFamily="18" charset="0"/>
              </a:rPr>
              <a:t>단락</a:t>
            </a:r>
            <a:endParaRPr lang="ko-KR" altLang="en-US" dirty="0">
              <a:latin typeface="Century Schoolbook" panose="02040604050505020304" pitchFamily="18" charset="0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단락</a:t>
            </a:r>
            <a:r>
              <a:rPr lang="en-US" altLang="ko-KR" dirty="0">
                <a:latin typeface="Century Schoolbook" panose="02040604050505020304" pitchFamily="18" charset="0"/>
              </a:rPr>
              <a:t>(Paragraphs)</a:t>
            </a:r>
            <a:r>
              <a:rPr lang="ko-KR" altLang="en-US" dirty="0" smtClean="0"/>
              <a:t>이란 하나하나의 </a:t>
            </a:r>
            <a:r>
              <a:rPr lang="ko-KR" altLang="en-US" dirty="0"/>
              <a:t>짧은 이야기 </a:t>
            </a:r>
            <a:r>
              <a:rPr lang="ko-KR" altLang="en-US" dirty="0" smtClean="0"/>
              <a:t>토막</a:t>
            </a:r>
            <a:endParaRPr lang="en-US" altLang="ko-KR" dirty="0" smtClean="0"/>
          </a:p>
          <a:p>
            <a:r>
              <a:rPr lang="ko-KR" altLang="en-US" dirty="0" smtClean="0"/>
              <a:t>단락의 </a:t>
            </a:r>
            <a:r>
              <a:rPr lang="ko-KR" altLang="en-US" dirty="0"/>
              <a:t>전후에 빈 </a:t>
            </a:r>
            <a:r>
              <a:rPr lang="ko-KR" altLang="en-US" dirty="0" smtClean="0"/>
              <a:t>줄이 추가된다</a:t>
            </a:r>
            <a:r>
              <a:rPr lang="en-US" altLang="ko-KR" dirty="0" smtClean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3162300"/>
            <a:ext cx="8143875" cy="2143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하나의 단락입니다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하나의 단락입니다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하나의 단락입니다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2049" name="_x258602528" descr="EMB00000700b1a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75" y="4648199"/>
            <a:ext cx="3834339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960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경계</a:t>
            </a:r>
            <a:endParaRPr lang="ko-KR" altLang="en-US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 bwMode="auto">
          <a:xfrm>
            <a:off x="752475" y="1181099"/>
            <a:ext cx="2762250" cy="46196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smtClean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홍길동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98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김철수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80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1" name="_x269965024" descr="EMB00001a1c118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481261"/>
            <a:ext cx="4579919" cy="152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모서리가 둥근 직사각형 6"/>
          <p:cNvSpPr/>
          <p:nvPr/>
        </p:nvSpPr>
        <p:spPr bwMode="auto">
          <a:xfrm>
            <a:off x="876300" y="2000249"/>
            <a:ext cx="2181225" cy="200025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자유형 5"/>
          <p:cNvSpPr/>
          <p:nvPr/>
        </p:nvSpPr>
        <p:spPr bwMode="auto">
          <a:xfrm>
            <a:off x="3048000" y="1976749"/>
            <a:ext cx="1362075" cy="1309376"/>
          </a:xfrm>
          <a:custGeom>
            <a:avLst/>
            <a:gdLst>
              <a:gd name="connsiteX0" fmla="*/ 0 w 1362075"/>
              <a:gd name="connsiteY0" fmla="*/ 128276 h 1309376"/>
              <a:gd name="connsiteX1" fmla="*/ 552450 w 1362075"/>
              <a:gd name="connsiteY1" fmla="*/ 61601 h 1309376"/>
              <a:gd name="connsiteX2" fmla="*/ 266700 w 1362075"/>
              <a:gd name="connsiteY2" fmla="*/ 899801 h 1309376"/>
              <a:gd name="connsiteX3" fmla="*/ 1362075 w 1362075"/>
              <a:gd name="connsiteY3" fmla="*/ 1309376 h 130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2075" h="1309376">
                <a:moveTo>
                  <a:pt x="0" y="128276"/>
                </a:moveTo>
                <a:cubicBezTo>
                  <a:pt x="254000" y="30645"/>
                  <a:pt x="508000" y="-66986"/>
                  <a:pt x="552450" y="61601"/>
                </a:cubicBezTo>
                <a:cubicBezTo>
                  <a:pt x="596900" y="190188"/>
                  <a:pt x="131763" y="691839"/>
                  <a:pt x="266700" y="899801"/>
                </a:cubicBezTo>
                <a:cubicBezTo>
                  <a:pt x="401637" y="1107763"/>
                  <a:pt x="881856" y="1208569"/>
                  <a:pt x="1362075" y="1309376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499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행</a:t>
            </a:r>
            <a:r>
              <a:rPr lang="en-US" altLang="ko-KR" dirty="0" smtClean="0"/>
              <a:t>, </a:t>
            </a:r>
            <a:r>
              <a:rPr lang="ko-KR" altLang="en-US" dirty="0" smtClean="0"/>
              <a:t>열 병합</a:t>
            </a:r>
            <a:endParaRPr lang="ko-KR" altLang="en-US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 bwMode="auto">
          <a:xfrm>
            <a:off x="238124" y="1323974"/>
            <a:ext cx="3305175" cy="4895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3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rowspan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="2"&gt;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행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행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행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3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행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2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행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3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colspan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="3"&gt;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3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행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5" name="_x437726544" descr="EMB00001a1c11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099" y="2774949"/>
            <a:ext cx="5312447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3267075" y="3248025"/>
            <a:ext cx="666750" cy="438150"/>
          </a:xfrm>
          <a:custGeom>
            <a:avLst/>
            <a:gdLst>
              <a:gd name="connsiteX0" fmla="*/ 0 w 666750"/>
              <a:gd name="connsiteY0" fmla="*/ 0 h 438150"/>
              <a:gd name="connsiteX1" fmla="*/ 152400 w 666750"/>
              <a:gd name="connsiteY1" fmla="*/ 19050 h 438150"/>
              <a:gd name="connsiteX2" fmla="*/ 180975 w 666750"/>
              <a:gd name="connsiteY2" fmla="*/ 28575 h 438150"/>
              <a:gd name="connsiteX3" fmla="*/ 247650 w 666750"/>
              <a:gd name="connsiteY3" fmla="*/ 66675 h 438150"/>
              <a:gd name="connsiteX4" fmla="*/ 276225 w 666750"/>
              <a:gd name="connsiteY4" fmla="*/ 76200 h 438150"/>
              <a:gd name="connsiteX5" fmla="*/ 333375 w 666750"/>
              <a:gd name="connsiteY5" fmla="*/ 133350 h 438150"/>
              <a:gd name="connsiteX6" fmla="*/ 390525 w 666750"/>
              <a:gd name="connsiteY6" fmla="*/ 180975 h 438150"/>
              <a:gd name="connsiteX7" fmla="*/ 447675 w 666750"/>
              <a:gd name="connsiteY7" fmla="*/ 238125 h 438150"/>
              <a:gd name="connsiteX8" fmla="*/ 457200 w 666750"/>
              <a:gd name="connsiteY8" fmla="*/ 266700 h 438150"/>
              <a:gd name="connsiteX9" fmla="*/ 485775 w 666750"/>
              <a:gd name="connsiteY9" fmla="*/ 285750 h 438150"/>
              <a:gd name="connsiteX10" fmla="*/ 523875 w 666750"/>
              <a:gd name="connsiteY10" fmla="*/ 314325 h 438150"/>
              <a:gd name="connsiteX11" fmla="*/ 542925 w 666750"/>
              <a:gd name="connsiteY11" fmla="*/ 342900 h 438150"/>
              <a:gd name="connsiteX12" fmla="*/ 571500 w 666750"/>
              <a:gd name="connsiteY12" fmla="*/ 371475 h 438150"/>
              <a:gd name="connsiteX13" fmla="*/ 590550 w 666750"/>
              <a:gd name="connsiteY13" fmla="*/ 400050 h 438150"/>
              <a:gd name="connsiteX14" fmla="*/ 619125 w 666750"/>
              <a:gd name="connsiteY14" fmla="*/ 409575 h 438150"/>
              <a:gd name="connsiteX15" fmla="*/ 647700 w 666750"/>
              <a:gd name="connsiteY15" fmla="*/ 428625 h 438150"/>
              <a:gd name="connsiteX16" fmla="*/ 666750 w 666750"/>
              <a:gd name="connsiteY16" fmla="*/ 438150 h 438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66750" h="438150">
                <a:moveTo>
                  <a:pt x="0" y="0"/>
                </a:moveTo>
                <a:cubicBezTo>
                  <a:pt x="88594" y="7383"/>
                  <a:pt x="90478" y="1358"/>
                  <a:pt x="152400" y="19050"/>
                </a:cubicBezTo>
                <a:cubicBezTo>
                  <a:pt x="162054" y="21808"/>
                  <a:pt x="171747" y="24620"/>
                  <a:pt x="180975" y="28575"/>
                </a:cubicBezTo>
                <a:cubicBezTo>
                  <a:pt x="297867" y="78672"/>
                  <a:pt x="151991" y="18846"/>
                  <a:pt x="247650" y="66675"/>
                </a:cubicBezTo>
                <a:cubicBezTo>
                  <a:pt x="256630" y="71165"/>
                  <a:pt x="266700" y="73025"/>
                  <a:pt x="276225" y="76200"/>
                </a:cubicBezTo>
                <a:cubicBezTo>
                  <a:pt x="330983" y="149211"/>
                  <a:pt x="277663" y="86924"/>
                  <a:pt x="333375" y="133350"/>
                </a:cubicBezTo>
                <a:cubicBezTo>
                  <a:pt x="406714" y="194466"/>
                  <a:pt x="319579" y="133677"/>
                  <a:pt x="390525" y="180975"/>
                </a:cubicBezTo>
                <a:cubicBezTo>
                  <a:pt x="441325" y="282575"/>
                  <a:pt x="371475" y="161925"/>
                  <a:pt x="447675" y="238125"/>
                </a:cubicBezTo>
                <a:cubicBezTo>
                  <a:pt x="454775" y="245225"/>
                  <a:pt x="450928" y="258860"/>
                  <a:pt x="457200" y="266700"/>
                </a:cubicBezTo>
                <a:cubicBezTo>
                  <a:pt x="464351" y="275639"/>
                  <a:pt x="476460" y="279096"/>
                  <a:pt x="485775" y="285750"/>
                </a:cubicBezTo>
                <a:cubicBezTo>
                  <a:pt x="498693" y="294977"/>
                  <a:pt x="512650" y="303100"/>
                  <a:pt x="523875" y="314325"/>
                </a:cubicBezTo>
                <a:cubicBezTo>
                  <a:pt x="531970" y="322420"/>
                  <a:pt x="535596" y="334106"/>
                  <a:pt x="542925" y="342900"/>
                </a:cubicBezTo>
                <a:cubicBezTo>
                  <a:pt x="551549" y="353248"/>
                  <a:pt x="562876" y="361127"/>
                  <a:pt x="571500" y="371475"/>
                </a:cubicBezTo>
                <a:cubicBezTo>
                  <a:pt x="578829" y="380269"/>
                  <a:pt x="581611" y="392899"/>
                  <a:pt x="590550" y="400050"/>
                </a:cubicBezTo>
                <a:cubicBezTo>
                  <a:pt x="598390" y="406322"/>
                  <a:pt x="610145" y="405085"/>
                  <a:pt x="619125" y="409575"/>
                </a:cubicBezTo>
                <a:cubicBezTo>
                  <a:pt x="629364" y="414695"/>
                  <a:pt x="637884" y="422735"/>
                  <a:pt x="647700" y="428625"/>
                </a:cubicBezTo>
                <a:cubicBezTo>
                  <a:pt x="653788" y="432278"/>
                  <a:pt x="660400" y="434975"/>
                  <a:pt x="666750" y="43815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자유형 6"/>
          <p:cNvSpPr/>
          <p:nvPr/>
        </p:nvSpPr>
        <p:spPr bwMode="auto">
          <a:xfrm>
            <a:off x="3095625" y="4295775"/>
            <a:ext cx="904875" cy="1314450"/>
          </a:xfrm>
          <a:custGeom>
            <a:avLst/>
            <a:gdLst>
              <a:gd name="connsiteX0" fmla="*/ 0 w 904875"/>
              <a:gd name="connsiteY0" fmla="*/ 1314450 h 1314450"/>
              <a:gd name="connsiteX1" fmla="*/ 47625 w 904875"/>
              <a:gd name="connsiteY1" fmla="*/ 1304925 h 1314450"/>
              <a:gd name="connsiteX2" fmla="*/ 85725 w 904875"/>
              <a:gd name="connsiteY2" fmla="*/ 1285875 h 1314450"/>
              <a:gd name="connsiteX3" fmla="*/ 171450 w 904875"/>
              <a:gd name="connsiteY3" fmla="*/ 1219200 h 1314450"/>
              <a:gd name="connsiteX4" fmla="*/ 200025 w 904875"/>
              <a:gd name="connsiteY4" fmla="*/ 1171575 h 1314450"/>
              <a:gd name="connsiteX5" fmla="*/ 238125 w 904875"/>
              <a:gd name="connsiteY5" fmla="*/ 1114425 h 1314450"/>
              <a:gd name="connsiteX6" fmla="*/ 276225 w 904875"/>
              <a:gd name="connsiteY6" fmla="*/ 1038225 h 1314450"/>
              <a:gd name="connsiteX7" fmla="*/ 314325 w 904875"/>
              <a:gd name="connsiteY7" fmla="*/ 1009650 h 1314450"/>
              <a:gd name="connsiteX8" fmla="*/ 352425 w 904875"/>
              <a:gd name="connsiteY8" fmla="*/ 952500 h 1314450"/>
              <a:gd name="connsiteX9" fmla="*/ 361950 w 904875"/>
              <a:gd name="connsiteY9" fmla="*/ 923925 h 1314450"/>
              <a:gd name="connsiteX10" fmla="*/ 381000 w 904875"/>
              <a:gd name="connsiteY10" fmla="*/ 895350 h 1314450"/>
              <a:gd name="connsiteX11" fmla="*/ 390525 w 904875"/>
              <a:gd name="connsiteY11" fmla="*/ 857250 h 1314450"/>
              <a:gd name="connsiteX12" fmla="*/ 447675 w 904875"/>
              <a:gd name="connsiteY12" fmla="*/ 800100 h 1314450"/>
              <a:gd name="connsiteX13" fmla="*/ 485775 w 904875"/>
              <a:gd name="connsiteY13" fmla="*/ 742950 h 1314450"/>
              <a:gd name="connsiteX14" fmla="*/ 514350 w 904875"/>
              <a:gd name="connsiteY14" fmla="*/ 695325 h 1314450"/>
              <a:gd name="connsiteX15" fmla="*/ 542925 w 904875"/>
              <a:gd name="connsiteY15" fmla="*/ 628650 h 1314450"/>
              <a:gd name="connsiteX16" fmla="*/ 561975 w 904875"/>
              <a:gd name="connsiteY16" fmla="*/ 581025 h 1314450"/>
              <a:gd name="connsiteX17" fmla="*/ 571500 w 904875"/>
              <a:gd name="connsiteY17" fmla="*/ 542925 h 1314450"/>
              <a:gd name="connsiteX18" fmla="*/ 600075 w 904875"/>
              <a:gd name="connsiteY18" fmla="*/ 523875 h 1314450"/>
              <a:gd name="connsiteX19" fmla="*/ 638175 w 904875"/>
              <a:gd name="connsiteY19" fmla="*/ 457200 h 1314450"/>
              <a:gd name="connsiteX20" fmla="*/ 647700 w 904875"/>
              <a:gd name="connsiteY20" fmla="*/ 428625 h 1314450"/>
              <a:gd name="connsiteX21" fmla="*/ 685800 w 904875"/>
              <a:gd name="connsiteY21" fmla="*/ 371475 h 1314450"/>
              <a:gd name="connsiteX22" fmla="*/ 714375 w 904875"/>
              <a:gd name="connsiteY22" fmla="*/ 314325 h 1314450"/>
              <a:gd name="connsiteX23" fmla="*/ 723900 w 904875"/>
              <a:gd name="connsiteY23" fmla="*/ 285750 h 1314450"/>
              <a:gd name="connsiteX24" fmla="*/ 742950 w 904875"/>
              <a:gd name="connsiteY24" fmla="*/ 238125 h 1314450"/>
              <a:gd name="connsiteX25" fmla="*/ 762000 w 904875"/>
              <a:gd name="connsiteY25" fmla="*/ 209550 h 1314450"/>
              <a:gd name="connsiteX26" fmla="*/ 771525 w 904875"/>
              <a:gd name="connsiteY26" fmla="*/ 180975 h 1314450"/>
              <a:gd name="connsiteX27" fmla="*/ 790575 w 904875"/>
              <a:gd name="connsiteY27" fmla="*/ 152400 h 1314450"/>
              <a:gd name="connsiteX28" fmla="*/ 800100 w 904875"/>
              <a:gd name="connsiteY28" fmla="*/ 123825 h 1314450"/>
              <a:gd name="connsiteX29" fmla="*/ 828675 w 904875"/>
              <a:gd name="connsiteY29" fmla="*/ 95250 h 1314450"/>
              <a:gd name="connsiteX30" fmla="*/ 847725 w 904875"/>
              <a:gd name="connsiteY30" fmla="*/ 66675 h 1314450"/>
              <a:gd name="connsiteX31" fmla="*/ 876300 w 904875"/>
              <a:gd name="connsiteY31" fmla="*/ 38100 h 1314450"/>
              <a:gd name="connsiteX32" fmla="*/ 904875 w 904875"/>
              <a:gd name="connsiteY32" fmla="*/ 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904875" h="1314450">
                <a:moveTo>
                  <a:pt x="0" y="1314450"/>
                </a:moveTo>
                <a:cubicBezTo>
                  <a:pt x="15875" y="1311275"/>
                  <a:pt x="32266" y="1310045"/>
                  <a:pt x="47625" y="1304925"/>
                </a:cubicBezTo>
                <a:cubicBezTo>
                  <a:pt x="61095" y="1300435"/>
                  <a:pt x="73549" y="1293180"/>
                  <a:pt x="85725" y="1285875"/>
                </a:cubicBezTo>
                <a:cubicBezTo>
                  <a:pt x="113285" y="1269339"/>
                  <a:pt x="150689" y="1246881"/>
                  <a:pt x="171450" y="1219200"/>
                </a:cubicBezTo>
                <a:cubicBezTo>
                  <a:pt x="182558" y="1204389"/>
                  <a:pt x="190086" y="1187194"/>
                  <a:pt x="200025" y="1171575"/>
                </a:cubicBezTo>
                <a:cubicBezTo>
                  <a:pt x="212317" y="1152259"/>
                  <a:pt x="227886" y="1134903"/>
                  <a:pt x="238125" y="1114425"/>
                </a:cubicBezTo>
                <a:cubicBezTo>
                  <a:pt x="250825" y="1089025"/>
                  <a:pt x="253507" y="1055264"/>
                  <a:pt x="276225" y="1038225"/>
                </a:cubicBezTo>
                <a:lnTo>
                  <a:pt x="314325" y="1009650"/>
                </a:lnTo>
                <a:cubicBezTo>
                  <a:pt x="336973" y="941706"/>
                  <a:pt x="304859" y="1023849"/>
                  <a:pt x="352425" y="952500"/>
                </a:cubicBezTo>
                <a:cubicBezTo>
                  <a:pt x="357994" y="944146"/>
                  <a:pt x="357460" y="932905"/>
                  <a:pt x="361950" y="923925"/>
                </a:cubicBezTo>
                <a:cubicBezTo>
                  <a:pt x="367070" y="913686"/>
                  <a:pt x="374650" y="904875"/>
                  <a:pt x="381000" y="895350"/>
                </a:cubicBezTo>
                <a:cubicBezTo>
                  <a:pt x="384175" y="882650"/>
                  <a:pt x="383018" y="867974"/>
                  <a:pt x="390525" y="857250"/>
                </a:cubicBezTo>
                <a:cubicBezTo>
                  <a:pt x="405975" y="835179"/>
                  <a:pt x="447675" y="800100"/>
                  <a:pt x="447675" y="800100"/>
                </a:cubicBezTo>
                <a:cubicBezTo>
                  <a:pt x="466778" y="742792"/>
                  <a:pt x="442966" y="800029"/>
                  <a:pt x="485775" y="742950"/>
                </a:cubicBezTo>
                <a:cubicBezTo>
                  <a:pt x="496883" y="728139"/>
                  <a:pt x="505359" y="711509"/>
                  <a:pt x="514350" y="695325"/>
                </a:cubicBezTo>
                <a:cubicBezTo>
                  <a:pt x="540081" y="649009"/>
                  <a:pt x="527361" y="670155"/>
                  <a:pt x="542925" y="628650"/>
                </a:cubicBezTo>
                <a:cubicBezTo>
                  <a:pt x="548928" y="612641"/>
                  <a:pt x="556568" y="597245"/>
                  <a:pt x="561975" y="581025"/>
                </a:cubicBezTo>
                <a:cubicBezTo>
                  <a:pt x="566115" y="568606"/>
                  <a:pt x="564238" y="553817"/>
                  <a:pt x="571500" y="542925"/>
                </a:cubicBezTo>
                <a:cubicBezTo>
                  <a:pt x="577850" y="533400"/>
                  <a:pt x="590550" y="530225"/>
                  <a:pt x="600075" y="523875"/>
                </a:cubicBezTo>
                <a:cubicBezTo>
                  <a:pt x="619207" y="495177"/>
                  <a:pt x="623673" y="491037"/>
                  <a:pt x="638175" y="457200"/>
                </a:cubicBezTo>
                <a:cubicBezTo>
                  <a:pt x="642130" y="447972"/>
                  <a:pt x="642824" y="437402"/>
                  <a:pt x="647700" y="428625"/>
                </a:cubicBezTo>
                <a:cubicBezTo>
                  <a:pt x="658819" y="408611"/>
                  <a:pt x="678560" y="393195"/>
                  <a:pt x="685800" y="371475"/>
                </a:cubicBezTo>
                <a:cubicBezTo>
                  <a:pt x="709741" y="299651"/>
                  <a:pt x="677446" y="388183"/>
                  <a:pt x="714375" y="314325"/>
                </a:cubicBezTo>
                <a:cubicBezTo>
                  <a:pt x="718865" y="305345"/>
                  <a:pt x="720375" y="295151"/>
                  <a:pt x="723900" y="285750"/>
                </a:cubicBezTo>
                <a:cubicBezTo>
                  <a:pt x="729903" y="269741"/>
                  <a:pt x="735304" y="253418"/>
                  <a:pt x="742950" y="238125"/>
                </a:cubicBezTo>
                <a:cubicBezTo>
                  <a:pt x="748070" y="227886"/>
                  <a:pt x="756880" y="219789"/>
                  <a:pt x="762000" y="209550"/>
                </a:cubicBezTo>
                <a:cubicBezTo>
                  <a:pt x="766490" y="200570"/>
                  <a:pt x="767035" y="189955"/>
                  <a:pt x="771525" y="180975"/>
                </a:cubicBezTo>
                <a:cubicBezTo>
                  <a:pt x="776645" y="170736"/>
                  <a:pt x="785455" y="162639"/>
                  <a:pt x="790575" y="152400"/>
                </a:cubicBezTo>
                <a:cubicBezTo>
                  <a:pt x="795065" y="143420"/>
                  <a:pt x="794531" y="132179"/>
                  <a:pt x="800100" y="123825"/>
                </a:cubicBezTo>
                <a:cubicBezTo>
                  <a:pt x="807572" y="112617"/>
                  <a:pt x="820051" y="105598"/>
                  <a:pt x="828675" y="95250"/>
                </a:cubicBezTo>
                <a:cubicBezTo>
                  <a:pt x="836004" y="86456"/>
                  <a:pt x="840396" y="75469"/>
                  <a:pt x="847725" y="66675"/>
                </a:cubicBezTo>
                <a:cubicBezTo>
                  <a:pt x="856349" y="56327"/>
                  <a:pt x="867676" y="48448"/>
                  <a:pt x="876300" y="38100"/>
                </a:cubicBezTo>
                <a:cubicBezTo>
                  <a:pt x="930152" y="-26522"/>
                  <a:pt x="874582" y="30293"/>
                  <a:pt x="904875" y="0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직사각형 7"/>
          <p:cNvSpPr/>
          <p:nvPr/>
        </p:nvSpPr>
        <p:spPr bwMode="auto">
          <a:xfrm>
            <a:off x="3829050" y="3467100"/>
            <a:ext cx="647700" cy="581025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직사각형 9"/>
          <p:cNvSpPr/>
          <p:nvPr/>
        </p:nvSpPr>
        <p:spPr bwMode="auto">
          <a:xfrm>
            <a:off x="3829049" y="4048126"/>
            <a:ext cx="2028825" cy="24765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3198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캡션</a:t>
            </a:r>
            <a:endParaRPr lang="ko-KR" altLang="en-US" dirty="0"/>
          </a:p>
        </p:txBody>
      </p:sp>
      <p:sp>
        <p:nvSpPr>
          <p:cNvPr id="4" name="내용 개체 틀 4"/>
          <p:cNvSpPr txBox="1">
            <a:spLocks/>
          </p:cNvSpPr>
          <p:nvPr/>
        </p:nvSpPr>
        <p:spPr bwMode="auto">
          <a:xfrm>
            <a:off x="238124" y="1323975"/>
            <a:ext cx="3305175" cy="3324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caption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최근에 본 영화들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caption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영화제목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연도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감독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평가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...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89" name="_x437726064" descr="EMB00001a1c11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64" y="2686845"/>
            <a:ext cx="5021262" cy="163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자유형 5"/>
          <p:cNvSpPr/>
          <p:nvPr/>
        </p:nvSpPr>
        <p:spPr bwMode="auto">
          <a:xfrm>
            <a:off x="2438400" y="1962150"/>
            <a:ext cx="2190750" cy="1367429"/>
          </a:xfrm>
          <a:custGeom>
            <a:avLst/>
            <a:gdLst>
              <a:gd name="connsiteX0" fmla="*/ 0 w 2190750"/>
              <a:gd name="connsiteY0" fmla="*/ 0 h 1367429"/>
              <a:gd name="connsiteX1" fmla="*/ 66675 w 2190750"/>
              <a:gd name="connsiteY1" fmla="*/ 47625 h 1367429"/>
              <a:gd name="connsiteX2" fmla="*/ 114300 w 2190750"/>
              <a:gd name="connsiteY2" fmla="*/ 66675 h 1367429"/>
              <a:gd name="connsiteX3" fmla="*/ 161925 w 2190750"/>
              <a:gd name="connsiteY3" fmla="*/ 95250 h 1367429"/>
              <a:gd name="connsiteX4" fmla="*/ 276225 w 2190750"/>
              <a:gd name="connsiteY4" fmla="*/ 152400 h 1367429"/>
              <a:gd name="connsiteX5" fmla="*/ 457200 w 2190750"/>
              <a:gd name="connsiteY5" fmla="*/ 247650 h 1367429"/>
              <a:gd name="connsiteX6" fmla="*/ 581025 w 2190750"/>
              <a:gd name="connsiteY6" fmla="*/ 304800 h 1367429"/>
              <a:gd name="connsiteX7" fmla="*/ 638175 w 2190750"/>
              <a:gd name="connsiteY7" fmla="*/ 333375 h 1367429"/>
              <a:gd name="connsiteX8" fmla="*/ 666750 w 2190750"/>
              <a:gd name="connsiteY8" fmla="*/ 361950 h 1367429"/>
              <a:gd name="connsiteX9" fmla="*/ 742950 w 2190750"/>
              <a:gd name="connsiteY9" fmla="*/ 409575 h 1367429"/>
              <a:gd name="connsiteX10" fmla="*/ 771525 w 2190750"/>
              <a:gd name="connsiteY10" fmla="*/ 438150 h 1367429"/>
              <a:gd name="connsiteX11" fmla="*/ 809625 w 2190750"/>
              <a:gd name="connsiteY11" fmla="*/ 504825 h 1367429"/>
              <a:gd name="connsiteX12" fmla="*/ 819150 w 2190750"/>
              <a:gd name="connsiteY12" fmla="*/ 542925 h 1367429"/>
              <a:gd name="connsiteX13" fmla="*/ 857250 w 2190750"/>
              <a:gd name="connsiteY13" fmla="*/ 609600 h 1367429"/>
              <a:gd name="connsiteX14" fmla="*/ 885825 w 2190750"/>
              <a:gd name="connsiteY14" fmla="*/ 666750 h 1367429"/>
              <a:gd name="connsiteX15" fmla="*/ 914400 w 2190750"/>
              <a:gd name="connsiteY15" fmla="*/ 733425 h 1367429"/>
              <a:gd name="connsiteX16" fmla="*/ 923925 w 2190750"/>
              <a:gd name="connsiteY16" fmla="*/ 762000 h 1367429"/>
              <a:gd name="connsiteX17" fmla="*/ 942975 w 2190750"/>
              <a:gd name="connsiteY17" fmla="*/ 790575 h 1367429"/>
              <a:gd name="connsiteX18" fmla="*/ 952500 w 2190750"/>
              <a:gd name="connsiteY18" fmla="*/ 819150 h 1367429"/>
              <a:gd name="connsiteX19" fmla="*/ 981075 w 2190750"/>
              <a:gd name="connsiteY19" fmla="*/ 876300 h 1367429"/>
              <a:gd name="connsiteX20" fmla="*/ 1000125 w 2190750"/>
              <a:gd name="connsiteY20" fmla="*/ 942975 h 1367429"/>
              <a:gd name="connsiteX21" fmla="*/ 1057275 w 2190750"/>
              <a:gd name="connsiteY21" fmla="*/ 1009650 h 1367429"/>
              <a:gd name="connsiteX22" fmla="*/ 1066800 w 2190750"/>
              <a:gd name="connsiteY22" fmla="*/ 1038225 h 1367429"/>
              <a:gd name="connsiteX23" fmla="*/ 1162050 w 2190750"/>
              <a:gd name="connsiteY23" fmla="*/ 1123950 h 1367429"/>
              <a:gd name="connsiteX24" fmla="*/ 1219200 w 2190750"/>
              <a:gd name="connsiteY24" fmla="*/ 1181100 h 1367429"/>
              <a:gd name="connsiteX25" fmla="*/ 1276350 w 2190750"/>
              <a:gd name="connsiteY25" fmla="*/ 1209675 h 1367429"/>
              <a:gd name="connsiteX26" fmla="*/ 1343025 w 2190750"/>
              <a:gd name="connsiteY26" fmla="*/ 1228725 h 1367429"/>
              <a:gd name="connsiteX27" fmla="*/ 1400175 w 2190750"/>
              <a:gd name="connsiteY27" fmla="*/ 1247775 h 1367429"/>
              <a:gd name="connsiteX28" fmla="*/ 1428750 w 2190750"/>
              <a:gd name="connsiteY28" fmla="*/ 1257300 h 1367429"/>
              <a:gd name="connsiteX29" fmla="*/ 1495425 w 2190750"/>
              <a:gd name="connsiteY29" fmla="*/ 1266825 h 1367429"/>
              <a:gd name="connsiteX30" fmla="*/ 1552575 w 2190750"/>
              <a:gd name="connsiteY30" fmla="*/ 1285875 h 1367429"/>
              <a:gd name="connsiteX31" fmla="*/ 1628775 w 2190750"/>
              <a:gd name="connsiteY31" fmla="*/ 1295400 h 1367429"/>
              <a:gd name="connsiteX32" fmla="*/ 1657350 w 2190750"/>
              <a:gd name="connsiteY32" fmla="*/ 1314450 h 1367429"/>
              <a:gd name="connsiteX33" fmla="*/ 1857375 w 2190750"/>
              <a:gd name="connsiteY33" fmla="*/ 1323975 h 1367429"/>
              <a:gd name="connsiteX34" fmla="*/ 1905000 w 2190750"/>
              <a:gd name="connsiteY34" fmla="*/ 1333500 h 1367429"/>
              <a:gd name="connsiteX35" fmla="*/ 2019300 w 2190750"/>
              <a:gd name="connsiteY35" fmla="*/ 1343025 h 1367429"/>
              <a:gd name="connsiteX36" fmla="*/ 2076450 w 2190750"/>
              <a:gd name="connsiteY36" fmla="*/ 1362075 h 1367429"/>
              <a:gd name="connsiteX37" fmla="*/ 2190750 w 2190750"/>
              <a:gd name="connsiteY37" fmla="*/ 1362075 h 136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190750" h="1367429">
                <a:moveTo>
                  <a:pt x="0" y="0"/>
                </a:moveTo>
                <a:cubicBezTo>
                  <a:pt x="22225" y="15875"/>
                  <a:pt x="43083" y="33863"/>
                  <a:pt x="66675" y="47625"/>
                </a:cubicBezTo>
                <a:cubicBezTo>
                  <a:pt x="81444" y="56240"/>
                  <a:pt x="99007" y="59029"/>
                  <a:pt x="114300" y="66675"/>
                </a:cubicBezTo>
                <a:cubicBezTo>
                  <a:pt x="130859" y="74954"/>
                  <a:pt x="145563" y="86588"/>
                  <a:pt x="161925" y="95250"/>
                </a:cubicBezTo>
                <a:cubicBezTo>
                  <a:pt x="199572" y="115181"/>
                  <a:pt x="239240" y="131266"/>
                  <a:pt x="276225" y="152400"/>
                </a:cubicBezTo>
                <a:cubicBezTo>
                  <a:pt x="327420" y="181654"/>
                  <a:pt x="407311" y="228942"/>
                  <a:pt x="457200" y="247650"/>
                </a:cubicBezTo>
                <a:cubicBezTo>
                  <a:pt x="583973" y="295190"/>
                  <a:pt x="487455" y="253762"/>
                  <a:pt x="581025" y="304800"/>
                </a:cubicBezTo>
                <a:cubicBezTo>
                  <a:pt x="599723" y="314999"/>
                  <a:pt x="620454" y="321561"/>
                  <a:pt x="638175" y="333375"/>
                </a:cubicBezTo>
                <a:cubicBezTo>
                  <a:pt x="649383" y="340847"/>
                  <a:pt x="655974" y="353868"/>
                  <a:pt x="666750" y="361950"/>
                </a:cubicBezTo>
                <a:cubicBezTo>
                  <a:pt x="685339" y="375891"/>
                  <a:pt x="722995" y="392946"/>
                  <a:pt x="742950" y="409575"/>
                </a:cubicBezTo>
                <a:cubicBezTo>
                  <a:pt x="753298" y="418199"/>
                  <a:pt x="762000" y="428625"/>
                  <a:pt x="771525" y="438150"/>
                </a:cubicBezTo>
                <a:cubicBezTo>
                  <a:pt x="800658" y="525550"/>
                  <a:pt x="751960" y="389495"/>
                  <a:pt x="809625" y="504825"/>
                </a:cubicBezTo>
                <a:cubicBezTo>
                  <a:pt x="815479" y="516534"/>
                  <a:pt x="814553" y="530668"/>
                  <a:pt x="819150" y="542925"/>
                </a:cubicBezTo>
                <a:cubicBezTo>
                  <a:pt x="844198" y="609721"/>
                  <a:pt x="829615" y="554330"/>
                  <a:pt x="857250" y="609600"/>
                </a:cubicBezTo>
                <a:cubicBezTo>
                  <a:pt x="896685" y="688470"/>
                  <a:pt x="831230" y="584858"/>
                  <a:pt x="885825" y="666750"/>
                </a:cubicBezTo>
                <a:cubicBezTo>
                  <a:pt x="905649" y="746044"/>
                  <a:pt x="881511" y="667646"/>
                  <a:pt x="914400" y="733425"/>
                </a:cubicBezTo>
                <a:cubicBezTo>
                  <a:pt x="918890" y="742405"/>
                  <a:pt x="919435" y="753020"/>
                  <a:pt x="923925" y="762000"/>
                </a:cubicBezTo>
                <a:cubicBezTo>
                  <a:pt x="929045" y="772239"/>
                  <a:pt x="937855" y="780336"/>
                  <a:pt x="942975" y="790575"/>
                </a:cubicBezTo>
                <a:cubicBezTo>
                  <a:pt x="947465" y="799555"/>
                  <a:pt x="948422" y="809975"/>
                  <a:pt x="952500" y="819150"/>
                </a:cubicBezTo>
                <a:cubicBezTo>
                  <a:pt x="961150" y="838613"/>
                  <a:pt x="973165" y="856525"/>
                  <a:pt x="981075" y="876300"/>
                </a:cubicBezTo>
                <a:cubicBezTo>
                  <a:pt x="987261" y="891765"/>
                  <a:pt x="990889" y="926812"/>
                  <a:pt x="1000125" y="942975"/>
                </a:cubicBezTo>
                <a:cubicBezTo>
                  <a:pt x="1016417" y="971486"/>
                  <a:pt x="1034755" y="987130"/>
                  <a:pt x="1057275" y="1009650"/>
                </a:cubicBezTo>
                <a:cubicBezTo>
                  <a:pt x="1060450" y="1019175"/>
                  <a:pt x="1060528" y="1030385"/>
                  <a:pt x="1066800" y="1038225"/>
                </a:cubicBezTo>
                <a:cubicBezTo>
                  <a:pt x="1182274" y="1182567"/>
                  <a:pt x="1092498" y="1062126"/>
                  <a:pt x="1162050" y="1123950"/>
                </a:cubicBezTo>
                <a:cubicBezTo>
                  <a:pt x="1182186" y="1141848"/>
                  <a:pt x="1193642" y="1172581"/>
                  <a:pt x="1219200" y="1181100"/>
                </a:cubicBezTo>
                <a:cubicBezTo>
                  <a:pt x="1291024" y="1205041"/>
                  <a:pt x="1202492" y="1172746"/>
                  <a:pt x="1276350" y="1209675"/>
                </a:cubicBezTo>
                <a:cubicBezTo>
                  <a:pt x="1292355" y="1217678"/>
                  <a:pt x="1327766" y="1224147"/>
                  <a:pt x="1343025" y="1228725"/>
                </a:cubicBezTo>
                <a:cubicBezTo>
                  <a:pt x="1362259" y="1234495"/>
                  <a:pt x="1381125" y="1241425"/>
                  <a:pt x="1400175" y="1247775"/>
                </a:cubicBezTo>
                <a:cubicBezTo>
                  <a:pt x="1409700" y="1250950"/>
                  <a:pt x="1418811" y="1255880"/>
                  <a:pt x="1428750" y="1257300"/>
                </a:cubicBezTo>
                <a:lnTo>
                  <a:pt x="1495425" y="1266825"/>
                </a:lnTo>
                <a:cubicBezTo>
                  <a:pt x="1514475" y="1273175"/>
                  <a:pt x="1532940" y="1281668"/>
                  <a:pt x="1552575" y="1285875"/>
                </a:cubicBezTo>
                <a:cubicBezTo>
                  <a:pt x="1577604" y="1291238"/>
                  <a:pt x="1604079" y="1288665"/>
                  <a:pt x="1628775" y="1295400"/>
                </a:cubicBezTo>
                <a:cubicBezTo>
                  <a:pt x="1639819" y="1298412"/>
                  <a:pt x="1645991" y="1313030"/>
                  <a:pt x="1657350" y="1314450"/>
                </a:cubicBezTo>
                <a:cubicBezTo>
                  <a:pt x="1723585" y="1322729"/>
                  <a:pt x="1790700" y="1320800"/>
                  <a:pt x="1857375" y="1323975"/>
                </a:cubicBezTo>
                <a:cubicBezTo>
                  <a:pt x="1873250" y="1327150"/>
                  <a:pt x="1888922" y="1331608"/>
                  <a:pt x="1905000" y="1333500"/>
                </a:cubicBezTo>
                <a:cubicBezTo>
                  <a:pt x="1942970" y="1337967"/>
                  <a:pt x="1981588" y="1336740"/>
                  <a:pt x="2019300" y="1343025"/>
                </a:cubicBezTo>
                <a:cubicBezTo>
                  <a:pt x="2039107" y="1346326"/>
                  <a:pt x="2057400" y="1355725"/>
                  <a:pt x="2076450" y="1362075"/>
                </a:cubicBezTo>
                <a:cubicBezTo>
                  <a:pt x="2112595" y="1374123"/>
                  <a:pt x="2152650" y="1362075"/>
                  <a:pt x="2190750" y="1362075"/>
                </a:cubicBezTo>
              </a:path>
            </a:pathLst>
          </a:cu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모서리가 둥근 직사각형 6"/>
          <p:cNvSpPr/>
          <p:nvPr/>
        </p:nvSpPr>
        <p:spPr bwMode="auto">
          <a:xfrm>
            <a:off x="609600" y="1628775"/>
            <a:ext cx="1914525" cy="742950"/>
          </a:xfrm>
          <a:prstGeom prst="round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29919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테이블 예제</a:t>
            </a:r>
            <a:endParaRPr lang="ko-KR" altLang="en-US" dirty="0"/>
          </a:p>
        </p:txBody>
      </p:sp>
      <p:pic>
        <p:nvPicPr>
          <p:cNvPr id="38913" name="_x437725264" descr="EMB00001a1c11a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676398"/>
            <a:ext cx="7248525" cy="3509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73223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3425" y="1200149"/>
            <a:ext cx="8212138" cy="5372101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colspan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="5"&gt;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평생교육원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강좌 소개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-- 2013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년도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2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학기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강좌 이름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강의자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소개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강좌코드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실습비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뎃생과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유화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김철수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모든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미술영역의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뼈대를 이루는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뎃생의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기본실력을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체계적으로 다루며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유화에서는 재료를 다루는 방법에서부터 다양한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표현기법에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이르기까지 전문적인 미술인으로 입문할 수 있도록 각 개인의 수준에 맞추어 개인별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단계별로 지도합니다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H27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100,000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7577356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3425" y="1200150"/>
            <a:ext cx="8212138" cy="469582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바이올린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홍길동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전반적인 현악기의 특성을 파악하며 기초를 다지고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에뛰드와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곡을 접하면서 아름다운 음색의 바이올린을 연주할 수 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H28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200,000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성악 아카데미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김호성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강의를 통해 배우고 익힌 곡을 음악회를 통하여 기량을 향상하고 무대를 경험한다</a:t>
            </a: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H30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300,000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2562315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3425" y="1200150"/>
            <a:ext cx="8212138" cy="469582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바이올린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홍길동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전반적인 현악기의 특성을 파악하며 기초를 다지고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에뛰드와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곡을 접하면서 아름다운 음색의 바이올린을 연주할 수 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H28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200,000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성악 아카데미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김호성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강의를 통해 배우고 익힌 곡을 음악회를 통하여 기량을 향상하고 무대를 경험한다</a:t>
            </a: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H30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300,000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65876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3425" y="1200150"/>
            <a:ext cx="8212138" cy="469582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바이올린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홍길동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전반적인 현악기의 특성을 파악하며 기초를 다지고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에뛰드와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곡을 접하면서 아름다운 음색의 바이올린을 연주할 수 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. 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H28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200,000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성악 아카데미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김호성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강의를 통해 배우고 익힌 곡을 음악회를 통하여 기량을 향상하고 무대를 경험한다</a:t>
            </a: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H30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300,000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원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47282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ko-KR" altLang="en-US" dirty="0" smtClean="0"/>
              <a:t>개인</a:t>
            </a:r>
            <a:r>
              <a:rPr lang="en-US" altLang="ko-KR" dirty="0" smtClean="0"/>
              <a:t> </a:t>
            </a:r>
            <a:r>
              <a:rPr lang="ko-KR" altLang="en-US" dirty="0" smtClean="0"/>
              <a:t>홈페이지</a:t>
            </a:r>
            <a:endParaRPr lang="ko-KR" alt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90675"/>
            <a:ext cx="862965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413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33425" y="1200150"/>
            <a:ext cx="8212138" cy="4695826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My Homepage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title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head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My Homepage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img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programmer.png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width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="100"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height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="100"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alt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</a:t>
            </a:r>
            <a:r>
              <a:rPr lang="ko-KR" altLang="en-US" sz="1400" dirty="0">
                <a:solidFill>
                  <a:srgbClr val="0000FF"/>
                </a:solidFill>
                <a:highlight>
                  <a:srgbClr val="FFFFFF"/>
                </a:highlight>
              </a:rPr>
              <a:t>프로그래머 그림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"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/&gt;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strong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컴퓨터 프로그래머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strong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를 꿈꾸며 열심히 공부하고 있는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인입니다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현재 학습하고 있는 과목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ul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C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언어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JAVA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언어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웹프로그래밍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a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href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="http://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</a:rPr>
              <a:t>www.w3c.org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target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="_blank"&gt;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</a:rPr>
              <a:t>W3C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사이트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a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li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ul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8565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</a:t>
            </a:r>
            <a:r>
              <a:rPr lang="en-US" altLang="ko-KR" dirty="0" err="1" smtClean="0"/>
              <a:t>br</a:t>
            </a:r>
            <a:r>
              <a:rPr lang="en-US" altLang="ko-KR" dirty="0" smtClean="0"/>
              <a:t>&gt; </a:t>
            </a:r>
            <a:r>
              <a:rPr lang="ko-KR" altLang="en-US" dirty="0" smtClean="0"/>
              <a:t>태그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강제 </a:t>
            </a:r>
            <a:r>
              <a:rPr lang="ko-KR" altLang="en-US" dirty="0" err="1" smtClean="0"/>
              <a:t>줄바꿈</a:t>
            </a:r>
            <a:r>
              <a:rPr lang="ko-KR" altLang="en-US" dirty="0" smtClean="0"/>
              <a:t> 태그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3162300"/>
            <a:ext cx="8143875" cy="2143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여기는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en-US" altLang="ko-KR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태그를 사용하여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줄을 바꾸었습니다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3073" name="_x258603648" descr="EMB00000700b1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334" y="4891088"/>
            <a:ext cx="3971716" cy="132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0800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HTML </a:t>
            </a:r>
            <a:r>
              <a:rPr lang="ko-KR" altLang="en-US" dirty="0" smtClean="0"/>
              <a:t>소스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742950" y="1123950"/>
            <a:ext cx="8212138" cy="5419725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이번 학기 시간표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h3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table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border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="1"&gt;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caption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시간표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caption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&amp;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</a:rPr>
              <a:t>nbsp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</a:rPr>
              <a:t>;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월요일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화요일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수요일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1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교시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C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언어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JAVA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언어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JAVA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</a:rPr>
              <a:t>언어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td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</a:rPr>
              <a:t>tr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0000"/>
                </a:solidFill>
                <a:highlight>
                  <a:srgbClr val="FFFFFF"/>
                </a:highlight>
              </a:rPr>
              <a:t>…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table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</a:rPr>
              <a:t>&gt;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17143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0475" y="371475"/>
            <a:ext cx="7623175" cy="571500"/>
          </a:xfrm>
        </p:spPr>
        <p:txBody>
          <a:bodyPr/>
          <a:lstStyle/>
          <a:p>
            <a:r>
              <a:rPr lang="en-US" altLang="ko-KR" sz="3600"/>
              <a:t>Q &amp; A</a:t>
            </a:r>
          </a:p>
        </p:txBody>
      </p:sp>
      <p:pic>
        <p:nvPicPr>
          <p:cNvPr id="457731" name="Picture 3" descr="MCj0240699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1978025"/>
            <a:ext cx="2797175" cy="2024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7732" name="Picture 4" descr="MCj041650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913" y="2103438"/>
            <a:ext cx="1706562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텍스트 </a:t>
            </a:r>
            <a:r>
              <a:rPr lang="ko-KR" altLang="en-US" dirty="0" err="1" smtClean="0"/>
              <a:t>입력시</a:t>
            </a:r>
            <a:r>
              <a:rPr lang="ko-KR" altLang="en-US" dirty="0" smtClean="0"/>
              <a:t> 주의할 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HTML </a:t>
            </a:r>
            <a:r>
              <a:rPr lang="ko-KR" altLang="en-US" dirty="0"/>
              <a:t>코드에서 </a:t>
            </a:r>
            <a:r>
              <a:rPr lang="ko-KR" altLang="en-US" dirty="0" err="1"/>
              <a:t>엔터키를</a:t>
            </a:r>
            <a:r>
              <a:rPr lang="ko-KR" altLang="en-US" dirty="0"/>
              <a:t> 눌러서 줄을 바꾸었다고 해서 웹 브라우저에서 줄이 바뀌는 것은 아니다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2495550"/>
            <a:ext cx="8143875" cy="3362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아주 먼 옛날 바닷가 어느 왕국에</a:t>
            </a: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애나벨리라는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이름을 가진</a:t>
            </a: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한 소녀가 살고 있었지요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그 소녀는 날 사랑했었지요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4097" name="_x258601968" descr="EMB00000700b1b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946329"/>
            <a:ext cx="4575175" cy="1742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2145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&lt;pre&gt; </a:t>
            </a:r>
            <a:r>
              <a:rPr lang="ko-KR" altLang="en-US" dirty="0" smtClean="0"/>
              <a:t>태그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프로그래머가 입력한 그대로 </a:t>
            </a:r>
            <a:r>
              <a:rPr lang="ko-KR" altLang="en-US" dirty="0" smtClean="0"/>
              <a:t>화면에 표시하는 태그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2495550"/>
            <a:ext cx="8143875" cy="3362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pre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아주 먼 옛날 바닷가 어느 왕국에</a:t>
            </a: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 err="1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애나벨리라는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이름을 가진</a:t>
            </a: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한 소녀가 살고 있었지요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그 소녀는 날 사랑했었지요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pre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5121" name="_x258602288" descr="EMB00000700b1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02124"/>
            <a:ext cx="4494997" cy="185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6671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헤딩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헤딩</a:t>
            </a:r>
            <a:r>
              <a:rPr lang="en-US" altLang="ko-KR" dirty="0"/>
              <a:t>(heading</a:t>
            </a:r>
            <a:r>
              <a:rPr lang="en-US" altLang="ko-KR" dirty="0" smtClean="0"/>
              <a:t>): </a:t>
            </a:r>
            <a:r>
              <a:rPr lang="ko-KR" altLang="en-US" dirty="0" smtClean="0"/>
              <a:t>웹 </a:t>
            </a:r>
            <a:r>
              <a:rPr lang="ko-KR" altLang="en-US" dirty="0"/>
              <a:t>페이지의 머리기사</a:t>
            </a:r>
            <a:r>
              <a:rPr lang="en-US" altLang="ko-KR" dirty="0"/>
              <a:t>(headline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2495550"/>
            <a:ext cx="8143875" cy="33623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heading 1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h1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heading 2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h2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heading 3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h3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h4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heading 4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h4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h5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heading 5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h5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h6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이것이 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heading 6 </a:t>
            </a: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입니다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.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h6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  <p:pic>
        <p:nvPicPr>
          <p:cNvPr id="6145" name="_x257685696" descr="EMB00000700b1c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189" y="3599655"/>
            <a:ext cx="3796861" cy="254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91176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주석</a:t>
            </a:r>
            <a:r>
              <a:rPr lang="en-US" altLang="ko-KR" dirty="0"/>
              <a:t>(comment)</a:t>
            </a:r>
            <a:r>
              <a:rPr lang="ko-KR" altLang="en-US" dirty="0"/>
              <a:t>은 코드를 설명하는 글</a:t>
            </a:r>
          </a:p>
        </p:txBody>
      </p:sp>
      <p:sp>
        <p:nvSpPr>
          <p:cNvPr id="5" name="내용 개체 틀 2"/>
          <p:cNvSpPr txBox="1">
            <a:spLocks/>
          </p:cNvSpPr>
          <p:nvPr/>
        </p:nvSpPr>
        <p:spPr bwMode="auto">
          <a:xfrm>
            <a:off x="638175" y="2495550"/>
            <a:ext cx="8143875" cy="27527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  <a:cs typeface="+mn-cs"/>
              </a:defRPr>
            </a:lvl1pPr>
            <a:lvl2pPr marL="742950" indent="-28575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Symbol" pitchFamily="18" charset="2"/>
              <a:buChar char="·"/>
              <a:defRPr kumimoji="1" sz="20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2pPr>
            <a:lvl3pPr marL="1143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3pPr>
            <a:lvl4pPr marL="1600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6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4pPr>
            <a:lvl5pPr marL="20574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Century Schoolbook" panose="02040604050505020304" pitchFamily="18" charset="0"/>
                <a:ea typeface="+mn-ea"/>
              </a:defRPr>
            </a:lvl5pPr>
            <a:lvl6pPr marL="25146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 latinLnBrk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Symbol" pitchFamily="18" charset="2"/>
              <a:buChar char="·"/>
              <a:defRPr kumimoji="1"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&lt;!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DOCTYPE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ko-KR" altLang="en-US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6400"/>
                </a:solidFill>
                <a:highlight>
                  <a:srgbClr val="FFFFFF"/>
                </a:highlight>
                <a:ea typeface="돋움체"/>
              </a:rPr>
              <a:t>&lt;!--</a:t>
            </a:r>
            <a:r>
              <a:rPr lang="ko-KR" altLang="en-US" sz="1400" dirty="0">
                <a:solidFill>
                  <a:srgbClr val="006400"/>
                </a:solidFill>
                <a:highlight>
                  <a:srgbClr val="FFFFFF"/>
                </a:highlight>
                <a:ea typeface="돋움체"/>
              </a:rPr>
              <a:t>참고</a:t>
            </a:r>
            <a:r>
              <a:rPr lang="en-US" altLang="ko-KR" sz="1400" dirty="0">
                <a:solidFill>
                  <a:srgbClr val="006400"/>
                </a:solidFill>
                <a:highlight>
                  <a:srgbClr val="FFFFFF"/>
                </a:highlight>
                <a:ea typeface="돋움체"/>
              </a:rPr>
              <a:t>: </a:t>
            </a:r>
            <a:r>
              <a:rPr lang="ko-KR" altLang="en-US" sz="1400" dirty="0">
                <a:solidFill>
                  <a:srgbClr val="006400"/>
                </a:solidFill>
                <a:highlight>
                  <a:srgbClr val="FFFFFF"/>
                </a:highlight>
                <a:ea typeface="돋움체"/>
              </a:rPr>
              <a:t>아래 링크는 나의 배너임 </a:t>
            </a:r>
            <a:r>
              <a:rPr lang="en-US" altLang="ko-KR" sz="1400" dirty="0">
                <a:solidFill>
                  <a:srgbClr val="006400"/>
                </a:solidFill>
                <a:highlight>
                  <a:srgbClr val="FFFFFF"/>
                </a:highlight>
                <a:ea typeface="돋움체"/>
              </a:rPr>
              <a:t>--&gt;</a:t>
            </a:r>
            <a:endParaRPr lang="ko-KR" altLang="en-US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  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</a:t>
            </a:r>
            <a:r>
              <a:rPr lang="en-US" altLang="ko-KR" sz="1400" dirty="0" err="1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img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 err="1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src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="http://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www.company.com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/pics/</a:t>
            </a:r>
            <a:r>
              <a:rPr lang="en-US" altLang="ko-KR" sz="1400" dirty="0" err="1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f.jpg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height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="100"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highlight>
                  <a:srgbClr val="FFFFFF"/>
                </a:highlight>
                <a:ea typeface="돋움체"/>
              </a:rPr>
              <a:t>width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="400"</a:t>
            </a:r>
            <a:r>
              <a:rPr lang="en-US" altLang="ko-KR" sz="1400" dirty="0">
                <a:solidFill>
                  <a:srgbClr val="000000"/>
                </a:solidFill>
                <a:highlight>
                  <a:srgbClr val="FFFFFF"/>
                </a:highlight>
                <a:ea typeface="돋움체"/>
              </a:rPr>
              <a:t> 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/&gt;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 smtClean="0">
                <a:solidFill>
                  <a:srgbClr val="006400"/>
                </a:solidFill>
                <a:highlight>
                  <a:srgbClr val="FFFFFF"/>
                </a:highlight>
                <a:ea typeface="돋움체"/>
              </a:rPr>
              <a:t>    &lt;!-- </a:t>
            </a:r>
            <a:r>
              <a:rPr lang="en-US" altLang="ko-KR" sz="1400" dirty="0">
                <a:solidFill>
                  <a:srgbClr val="006400"/>
                </a:solidFill>
                <a:highlight>
                  <a:srgbClr val="FFFFFF"/>
                </a:highlight>
                <a:ea typeface="돋움체"/>
              </a:rPr>
              <a:t>&lt;input type="text" size="12" /&gt; --&gt;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body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en-US" altLang="ko-KR" sz="1400" dirty="0">
              <a:solidFill>
                <a:srgbClr val="000000"/>
              </a:solidFill>
              <a:highlight>
                <a:srgbClr val="FFFFFF"/>
              </a:highlight>
              <a:ea typeface="돋움체"/>
            </a:endParaRPr>
          </a:p>
          <a:p>
            <a:pPr marL="0" indent="0">
              <a:buNone/>
            </a:pP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&lt;/</a:t>
            </a:r>
            <a:r>
              <a:rPr lang="en-US" altLang="ko-KR" sz="1400" dirty="0">
                <a:solidFill>
                  <a:srgbClr val="800000"/>
                </a:solidFill>
                <a:highlight>
                  <a:srgbClr val="FFFFFF"/>
                </a:highlight>
                <a:ea typeface="돋움체"/>
              </a:rPr>
              <a:t>html</a:t>
            </a:r>
            <a:r>
              <a:rPr lang="en-US" altLang="ko-KR" sz="1400" dirty="0">
                <a:solidFill>
                  <a:srgbClr val="0000FF"/>
                </a:solidFill>
                <a:highlight>
                  <a:srgbClr val="FFFFFF"/>
                </a:highlight>
                <a:ea typeface="돋움체"/>
              </a:rPr>
              <a:t>&gt;</a:t>
            </a:r>
            <a:endParaRPr lang="ko-KR" altLang="en-US" sz="1400" kern="0" dirty="0"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81171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rayons">
  <a:themeElements>
    <a:clrScheme name="1_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1_Crayons">
      <a:majorFont>
        <a:latin typeface="Comic Sans MS"/>
        <a:ea typeface="굴림"/>
        <a:cs typeface=""/>
      </a:majorFont>
      <a:minorFont>
        <a:latin typeface="Comic Sans MS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1672</TotalTime>
  <Words>2900</Words>
  <Application>Microsoft Office PowerPoint</Application>
  <PresentationFormat>화면 슬라이드 쇼(4:3)</PresentationFormat>
  <Paragraphs>523</Paragraphs>
  <Slides>51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52" baseType="lpstr">
      <vt:lpstr>1_Crayons</vt:lpstr>
      <vt:lpstr>PowerPoint 프레젠테이션</vt:lpstr>
      <vt:lpstr>이번 장의 목표</vt:lpstr>
      <vt:lpstr>텍스트 표시</vt:lpstr>
      <vt:lpstr>단락</vt:lpstr>
      <vt:lpstr>&lt;br&gt; 태그 </vt:lpstr>
      <vt:lpstr>텍스트 입력시 주의할 점</vt:lpstr>
      <vt:lpstr>&lt;pre&gt; 태그 </vt:lpstr>
      <vt:lpstr>헤딩</vt:lpstr>
      <vt:lpstr>주석</vt:lpstr>
      <vt:lpstr>텍스트 서식</vt:lpstr>
      <vt:lpstr>텍스트 서식</vt:lpstr>
      <vt:lpstr>수평선</vt:lpstr>
      <vt:lpstr>특수문자</vt:lpstr>
      <vt:lpstr>커피 전문점 웹 페이지</vt:lpstr>
      <vt:lpstr>HTML 소스 </vt:lpstr>
      <vt:lpstr>리스트</vt:lpstr>
      <vt:lpstr>번호없는 리스트</vt:lpstr>
      <vt:lpstr>번호있는 리스트</vt:lpstr>
      <vt:lpstr>정의 리스트</vt:lpstr>
      <vt:lpstr>링크</vt:lpstr>
      <vt:lpstr>링크 예제</vt:lpstr>
      <vt:lpstr>target 속성 </vt:lpstr>
      <vt:lpstr>예제</vt:lpstr>
      <vt:lpstr>id 속성</vt:lpstr>
      <vt:lpstr>이미지 </vt:lpstr>
      <vt:lpstr>예제</vt:lpstr>
      <vt:lpstr>이미지 처리 방법</vt:lpstr>
      <vt:lpstr>width와 height 속성</vt:lpstr>
      <vt:lpstr>alt 속성 </vt:lpstr>
      <vt:lpstr>이미지의 종류</vt:lpstr>
      <vt:lpstr>커피 전문점 예제</vt:lpstr>
      <vt:lpstr>HTML 소스 </vt:lpstr>
      <vt:lpstr>썸네일 예제</vt:lpstr>
      <vt:lpstr>thumnail.html</vt:lpstr>
      <vt:lpstr>photo1.html</vt:lpstr>
      <vt:lpstr>photo2.html</vt:lpstr>
      <vt:lpstr>테이블 </vt:lpstr>
      <vt:lpstr>테이블 헤더</vt:lpstr>
      <vt:lpstr>테이블 예제</vt:lpstr>
      <vt:lpstr>테이블 경계</vt:lpstr>
      <vt:lpstr>테이블 행, 열 병합</vt:lpstr>
      <vt:lpstr>테이블 캡션</vt:lpstr>
      <vt:lpstr>테이블 예제</vt:lpstr>
      <vt:lpstr>HTML 소스 </vt:lpstr>
      <vt:lpstr>HTML 소스 </vt:lpstr>
      <vt:lpstr>HTML 소스 </vt:lpstr>
      <vt:lpstr>HTML 소스 </vt:lpstr>
      <vt:lpstr>예제: 개인 홈페이지</vt:lpstr>
      <vt:lpstr>HTML 소스 </vt:lpstr>
      <vt:lpstr>HTML 소스 </vt:lpstr>
      <vt:lpstr>Q &amp;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쉽게 풀어쓴 C 프로그래밍</dc:title>
  <dc:creator>천인국</dc:creator>
  <cp:lastModifiedBy>sec</cp:lastModifiedBy>
  <cp:revision>194</cp:revision>
  <dcterms:created xsi:type="dcterms:W3CDTF">2007-06-29T06:43:39Z</dcterms:created>
  <dcterms:modified xsi:type="dcterms:W3CDTF">2013-12-17T22:42:24Z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TC010187211033</vt:lpwstr>
  </property>
</Properties>
</file>