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24"/>
  </p:notesMasterIdLst>
  <p:handoutMasterIdLst>
    <p:handoutMasterId r:id="rId25"/>
  </p:handoutMasterIdLst>
  <p:sldIdLst>
    <p:sldId id="326" r:id="rId2"/>
    <p:sldId id="702" r:id="rId3"/>
    <p:sldId id="703" r:id="rId4"/>
    <p:sldId id="701" r:id="rId5"/>
    <p:sldId id="704" r:id="rId6"/>
    <p:sldId id="705" r:id="rId7"/>
    <p:sldId id="706" r:id="rId8"/>
    <p:sldId id="707" r:id="rId9"/>
    <p:sldId id="708" r:id="rId10"/>
    <p:sldId id="709" r:id="rId11"/>
    <p:sldId id="710" r:id="rId12"/>
    <p:sldId id="711" r:id="rId13"/>
    <p:sldId id="712" r:id="rId14"/>
    <p:sldId id="713" r:id="rId15"/>
    <p:sldId id="714" r:id="rId16"/>
    <p:sldId id="715" r:id="rId17"/>
    <p:sldId id="716" r:id="rId18"/>
    <p:sldId id="717" r:id="rId19"/>
    <p:sldId id="718" r:id="rId20"/>
    <p:sldId id="719" r:id="rId21"/>
    <p:sldId id="720" r:id="rId22"/>
    <p:sldId id="325" r:id="rId23"/>
  </p:sldIdLst>
  <p:sldSz cx="9144000" cy="6858000" type="screen4x3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CCFFCC"/>
    <a:srgbClr val="6699FF"/>
    <a:srgbClr val="FF9999"/>
    <a:srgbClr val="FFFFFF"/>
    <a:srgbClr val="CCCCFF"/>
    <a:srgbClr val="009E00"/>
    <a:srgbClr val="FF9933"/>
    <a:srgbClr val="3333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05" autoAdjust="0"/>
    <p:restoredTop sz="93514" autoAdjust="0"/>
  </p:normalViewPr>
  <p:slideViewPr>
    <p:cSldViewPr snapToGrid="0">
      <p:cViewPr>
        <p:scale>
          <a:sx n="100" d="100"/>
          <a:sy n="100" d="100"/>
        </p:scale>
        <p:origin x="-1146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-3780" y="-108"/>
      </p:cViewPr>
      <p:guideLst>
        <p:guide orient="horz" pos="2904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itchFamily="50" charset="-127"/>
              </a:defRPr>
            </a:lvl1pPr>
          </a:lstStyle>
          <a:p>
            <a:fld id="{176FFADF-79CB-4D72-852F-AAC670A3D037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81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ea typeface="굴림" pitchFamily="50" charset="-127"/>
              </a:defRPr>
            </a:lvl1pPr>
          </a:lstStyle>
          <a:p>
            <a:fld id="{949F3908-8432-46C2-9A97-2AAB410800A8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43386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4F29E8-5A29-4A5A-BA64-C916EB160DD5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545188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Schoolbook" panose="02040604050505020304" pitchFamily="18" charset="0"/>
                <a:ea typeface="+mj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CEC61B-8E5B-428C-BF4B-91CC7F06BD36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921129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EB8132-3E69-42D4-86FC-16113E9DD667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888753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71E074-CA2B-4440-94E7-E49724C4F161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331492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25538" y="381000"/>
            <a:ext cx="7789862" cy="571500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33500"/>
            <a:ext cx="8212138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608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84863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ea typeface="+mn-ea"/>
              </a:defRPr>
            </a:lvl1pPr>
          </a:lstStyle>
          <a:p>
            <a:fld id="{056D23D7-10E6-485D-80C1-8CCF7E24002C}" type="slidenum">
              <a:rPr lang="ko-KR" altLang="en-US"/>
              <a:pPr/>
              <a:t>‹#›</a:t>
            </a:fld>
            <a:endParaRPr lang="en-US" altLang="ko-KR"/>
          </a:p>
        </p:txBody>
      </p:sp>
      <p:pic>
        <p:nvPicPr>
          <p:cNvPr id="460805" name="Picture 5" descr="MCj03788450000[1]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9338" cy="98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06" name="Rectangle 6"/>
          <p:cNvSpPr>
            <a:spLocks noChangeArrowheads="1"/>
          </p:cNvSpPr>
          <p:nvPr/>
        </p:nvSpPr>
        <p:spPr bwMode="auto">
          <a:xfrm>
            <a:off x="990600" y="6324600"/>
            <a:ext cx="3505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altLang="ko-KR" sz="1000" dirty="0">
                <a:solidFill>
                  <a:srgbClr val="FF4C00"/>
                </a:solidFill>
                <a:ea typeface="굴림" pitchFamily="50" charset="-127"/>
                <a:cs typeface="Arial" charset="0"/>
              </a:rPr>
              <a:t>© </a:t>
            </a:r>
            <a:r>
              <a:rPr lang="en-US" altLang="ko-KR" sz="1000" dirty="0" smtClean="0">
                <a:solidFill>
                  <a:srgbClr val="FF4C00"/>
                </a:solidFill>
                <a:ea typeface="굴림" pitchFamily="50" charset="-127"/>
                <a:cs typeface="Arial" charset="0"/>
              </a:rPr>
              <a:t>2013 </a:t>
            </a:r>
            <a:r>
              <a:rPr lang="ko-KR" altLang="en-US" sz="1000" dirty="0" err="1" smtClean="0">
                <a:solidFill>
                  <a:srgbClr val="FF4C00"/>
                </a:solidFill>
                <a:ea typeface="굴림" pitchFamily="50" charset="-127"/>
                <a:cs typeface="Arial" charset="0"/>
              </a:rPr>
              <a:t>인피니티북스</a:t>
            </a:r>
            <a:r>
              <a:rPr lang="ko-KR" altLang="en-US" sz="1000" dirty="0" smtClean="0">
                <a:solidFill>
                  <a:srgbClr val="FF4C00"/>
                </a:solidFill>
                <a:ea typeface="굴림" pitchFamily="50" charset="-127"/>
                <a:cs typeface="Arial" charset="0"/>
              </a:rPr>
              <a:t> </a:t>
            </a:r>
            <a:r>
              <a:rPr lang="en-US" altLang="ko-KR" sz="1000" dirty="0">
                <a:solidFill>
                  <a:srgbClr val="FF4C00"/>
                </a:solidFill>
                <a:ea typeface="굴림" pitchFamily="50" charset="-127"/>
                <a:cs typeface="Arial" charset="0"/>
              </a:rPr>
              <a:t>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4" r:id="rId3"/>
    <p:sldLayoutId id="2147483675" r:id="rId4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omic Sans MS" pitchFamily="66" charset="0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omic Sans MS" pitchFamily="66" charset="0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omic Sans MS" pitchFamily="66" charset="0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omic Sans MS" pitchFamily="66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omic Sans MS" pitchFamily="66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omic Sans MS" pitchFamily="66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omic Sans MS" pitchFamily="66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Comic Sans MS" pitchFamily="66" charset="0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lr>
          <a:schemeClr val="folHlink"/>
        </a:buClr>
        <a:buFont typeface="Symbol" pitchFamily="18" charset="2"/>
        <a:buChar char="·"/>
        <a:defRPr kumimoji="1" sz="2000">
          <a:solidFill>
            <a:schemeClr val="tx1"/>
          </a:solidFill>
          <a:latin typeface="Century Schoolbook" panose="02040604050505020304" pitchFamily="18" charset="0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lr>
          <a:schemeClr val="bg2"/>
        </a:buClr>
        <a:buFont typeface="Symbol" pitchFamily="18" charset="2"/>
        <a:buChar char="·"/>
        <a:defRPr kumimoji="1" sz="2000">
          <a:solidFill>
            <a:schemeClr val="tx1"/>
          </a:solidFill>
          <a:latin typeface="Century Schoolbook" panose="02040604050505020304" pitchFamily="18" charset="0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kumimoji="1">
          <a:solidFill>
            <a:schemeClr val="tx1"/>
          </a:solidFill>
          <a:latin typeface="Century Schoolbook" panose="02040604050505020304" pitchFamily="18" charset="0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kumimoji="1" sz="1600">
          <a:solidFill>
            <a:schemeClr val="tx1"/>
          </a:solidFill>
          <a:latin typeface="Century Schoolbook" panose="02040604050505020304" pitchFamily="18" charset="0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kumimoji="1" sz="1400">
          <a:solidFill>
            <a:schemeClr val="tx1"/>
          </a:solidFill>
          <a:latin typeface="Century Schoolbook" panose="02040604050505020304" pitchFamily="18" charset="0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chap14/file_api1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chap14/clock.htm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81" name="Text Box 5"/>
          <p:cNvSpPr txBox="1">
            <a:spLocks noChangeArrowheads="1"/>
          </p:cNvSpPr>
          <p:nvPr/>
        </p:nvSpPr>
        <p:spPr bwMode="auto">
          <a:xfrm>
            <a:off x="1495425" y="1622425"/>
            <a:ext cx="7124564" cy="1938992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ko-KR" sz="4000" dirty="0">
                <a:latin typeface="Century Schoolbook" panose="02040604050505020304" pitchFamily="18" charset="0"/>
              </a:rPr>
              <a:t>CHAPTER </a:t>
            </a:r>
            <a:r>
              <a:rPr lang="en-US" altLang="ko-KR" sz="4000" dirty="0" smtClean="0">
                <a:latin typeface="Century Schoolbook" panose="02040604050505020304" pitchFamily="18" charset="0"/>
              </a:rPr>
              <a:t>14. </a:t>
            </a:r>
            <a:endParaRPr lang="en-US" altLang="ko-KR" sz="4000" dirty="0" smtClean="0">
              <a:latin typeface="Century Schoolbook" panose="02040604050505020304" pitchFamily="18" charset="0"/>
            </a:endParaRPr>
          </a:p>
          <a:p>
            <a:pPr latinLnBrk="1"/>
            <a:r>
              <a:rPr lang="en-US" altLang="ko-KR" sz="4000" dirty="0" err="1" smtClean="0"/>
              <a:t>HTML5</a:t>
            </a:r>
            <a:r>
              <a:rPr lang="en-US" altLang="ko-KR" sz="4000" dirty="0" smtClean="0"/>
              <a:t> </a:t>
            </a:r>
            <a:r>
              <a:rPr lang="ko-KR" altLang="en-US" sz="4000" dirty="0" err="1"/>
              <a:t>웹스토리지</a:t>
            </a:r>
            <a:r>
              <a:rPr lang="en-US" altLang="ko-KR" sz="4000" dirty="0"/>
              <a:t>, </a:t>
            </a:r>
            <a:r>
              <a:rPr lang="ko-KR" altLang="en-US" sz="4000" dirty="0"/>
              <a:t>파일</a:t>
            </a:r>
            <a:r>
              <a:rPr lang="en-US" altLang="ko-KR" sz="4000" dirty="0"/>
              <a:t>API, </a:t>
            </a:r>
            <a:r>
              <a:rPr lang="ko-KR" altLang="en-US" sz="4000" dirty="0" err="1" smtClean="0"/>
              <a:t>웹소켓</a:t>
            </a:r>
            <a:endParaRPr lang="ko-KR" altLang="en-US" sz="4000" dirty="0"/>
          </a:p>
        </p:txBody>
      </p:sp>
      <p:pic>
        <p:nvPicPr>
          <p:cNvPr id="4044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925" y="3605213"/>
            <a:ext cx="424815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ko-KR" altLang="en-US" dirty="0" smtClean="0"/>
              <a:t>파</a:t>
            </a:r>
            <a:r>
              <a:rPr lang="ko-KR" altLang="en-US" dirty="0"/>
              <a:t>일 </a:t>
            </a:r>
            <a:r>
              <a:rPr lang="en-US" altLang="ko-KR" dirty="0" smtClean="0"/>
              <a:t>API </a:t>
            </a:r>
            <a:r>
              <a:rPr lang="ko-KR" altLang="en-US" dirty="0" smtClean="0"/>
              <a:t>예제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85800" y="1181098"/>
            <a:ext cx="8212138" cy="52006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Symbol" pitchFamily="18" charset="2"/>
              <a:buNone/>
              <a:tabLst>
                <a:tab pos="254000" algn="l"/>
                <a:tab pos="254000" algn="l"/>
              </a:tabLst>
              <a:defRPr kumimoji="1" sz="1600">
                <a:solidFill>
                  <a:srgbClr val="000000"/>
                </a:solidFill>
                <a:latin typeface="Century Schoolbook" panose="020406040505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bg2"/>
              </a:buClr>
              <a:buFont typeface="Symbol" pitchFamily="18" charset="2"/>
              <a:buChar char="·"/>
              <a:defRPr kumimoji="1" sz="2000">
                <a:latin typeface="Century Schoolbook" panose="020406040505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>
                <a:latin typeface="Century Schoolbook" panose="020406040505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600">
                <a:latin typeface="Century Schoolbook" panose="020406040505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9pPr>
          </a:lstStyle>
          <a:p>
            <a:pPr>
              <a:lnSpc>
                <a:spcPts val="1700"/>
              </a:lnSpc>
            </a:pPr>
            <a:r>
              <a:rPr lang="en-US" altLang="ko-KR" dirty="0"/>
              <a:t>&lt;!</a:t>
            </a:r>
            <a:r>
              <a:rPr lang="en-US" altLang="ko-KR" dirty="0" err="1"/>
              <a:t>DOCTYPE</a:t>
            </a:r>
            <a:r>
              <a:rPr lang="en-US" altLang="ko-KR" dirty="0"/>
              <a:t> html&gt;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&lt;html&gt;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&lt;head&gt;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&lt;title&gt;HTML File API &lt;/title&gt;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&lt;script&gt;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function </a:t>
            </a:r>
            <a:r>
              <a:rPr lang="en-US" altLang="ko-KR" dirty="0" err="1"/>
              <a:t>readFile</a:t>
            </a:r>
            <a:r>
              <a:rPr lang="en-US" altLang="ko-KR" dirty="0"/>
              <a:t>() {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if (!</a:t>
            </a:r>
            <a:r>
              <a:rPr lang="en-US" altLang="ko-KR" dirty="0" err="1"/>
              <a:t>window.File</a:t>
            </a:r>
            <a:r>
              <a:rPr lang="en-US" altLang="ko-KR" dirty="0"/>
              <a:t> || !</a:t>
            </a:r>
            <a:r>
              <a:rPr lang="en-US" altLang="ko-KR" dirty="0" err="1"/>
              <a:t>window.FileReader</a:t>
            </a:r>
            <a:r>
              <a:rPr lang="en-US" altLang="ko-KR" dirty="0"/>
              <a:t>) {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    alert('File API</a:t>
            </a:r>
            <a:r>
              <a:rPr lang="ko-KR" altLang="en-US" dirty="0"/>
              <a:t>가 지원되지 않습니다</a:t>
            </a:r>
            <a:r>
              <a:rPr lang="en-US" altLang="ko-KR" dirty="0"/>
              <a:t>.');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    return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}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</a:t>
            </a:r>
            <a:r>
              <a:rPr lang="en-US" altLang="ko-KR" dirty="0" err="1"/>
              <a:t>var</a:t>
            </a:r>
            <a:r>
              <a:rPr lang="en-US" altLang="ko-KR" dirty="0"/>
              <a:t> files = </a:t>
            </a:r>
            <a:r>
              <a:rPr lang="en-US" altLang="ko-KR" dirty="0" err="1"/>
              <a:t>document.getElementById</a:t>
            </a:r>
            <a:r>
              <a:rPr lang="en-US" altLang="ko-KR" dirty="0"/>
              <a:t>('input').files;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if (!</a:t>
            </a:r>
            <a:r>
              <a:rPr lang="en-US" altLang="ko-KR" dirty="0" err="1"/>
              <a:t>files.length</a:t>
            </a:r>
            <a:r>
              <a:rPr lang="en-US" altLang="ko-KR" dirty="0"/>
              <a:t>) {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    alert('</a:t>
            </a:r>
            <a:r>
              <a:rPr lang="ko-KR" altLang="en-US" dirty="0"/>
              <a:t>파일을 선택하시오</a:t>
            </a:r>
            <a:r>
              <a:rPr lang="en-US" altLang="ko-KR" dirty="0"/>
              <a:t>!');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    return;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}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</a:t>
            </a:r>
            <a:r>
              <a:rPr lang="en-US" altLang="ko-KR" dirty="0" err="1"/>
              <a:t>var</a:t>
            </a:r>
            <a:r>
              <a:rPr lang="en-US" altLang="ko-KR" dirty="0"/>
              <a:t> file = files[0];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</a:t>
            </a:r>
            <a:r>
              <a:rPr lang="en-US" altLang="ko-KR" dirty="0" err="1"/>
              <a:t>var</a:t>
            </a:r>
            <a:r>
              <a:rPr lang="en-US" altLang="ko-KR" dirty="0"/>
              <a:t> reader = new </a:t>
            </a:r>
            <a:r>
              <a:rPr lang="en-US" altLang="ko-KR" dirty="0" err="1"/>
              <a:t>FileReader</a:t>
            </a:r>
            <a:r>
              <a:rPr lang="en-US" altLang="ko-KR" dirty="0"/>
              <a:t>();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</a:t>
            </a:r>
            <a:r>
              <a:rPr lang="en-US" altLang="ko-KR" dirty="0" err="1"/>
              <a:t>reader.onload</a:t>
            </a:r>
            <a:r>
              <a:rPr lang="en-US" altLang="ko-KR" dirty="0"/>
              <a:t> = function () {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    </a:t>
            </a:r>
            <a:r>
              <a:rPr lang="en-US" altLang="ko-KR" dirty="0" err="1"/>
              <a:t>document.getElementById</a:t>
            </a:r>
            <a:r>
              <a:rPr lang="en-US" altLang="ko-KR" dirty="0"/>
              <a:t>('result').value = </a:t>
            </a:r>
            <a:r>
              <a:rPr lang="en-US" altLang="ko-KR" dirty="0" err="1"/>
              <a:t>reader.result</a:t>
            </a:r>
            <a:r>
              <a:rPr lang="en-US" altLang="ko-KR" dirty="0"/>
              <a:t>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};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</a:t>
            </a:r>
            <a:r>
              <a:rPr lang="en-US" altLang="ko-KR" dirty="0" err="1"/>
              <a:t>reader.readAsText</a:t>
            </a:r>
            <a:r>
              <a:rPr lang="en-US" altLang="ko-KR" dirty="0"/>
              <a:t>(file, "</a:t>
            </a:r>
            <a:r>
              <a:rPr lang="en-US" altLang="ko-KR" dirty="0" err="1"/>
              <a:t>euc-kr</a:t>
            </a:r>
            <a:r>
              <a:rPr lang="en-US" altLang="ko-KR" dirty="0"/>
              <a:t>");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}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&lt;/script</a:t>
            </a:r>
            <a:r>
              <a:rPr lang="en-US" altLang="ko-KR" dirty="0" smtClean="0"/>
              <a:t>&gt;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357681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ko-KR" altLang="en-US" dirty="0"/>
              <a:t>파일 </a:t>
            </a:r>
            <a:r>
              <a:rPr lang="en-US" altLang="ko-KR" dirty="0"/>
              <a:t>API </a:t>
            </a:r>
            <a:r>
              <a:rPr lang="ko-KR" altLang="en-US" dirty="0"/>
              <a:t>예제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85800" y="1181099"/>
            <a:ext cx="8212138" cy="16383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Symbol" pitchFamily="18" charset="2"/>
              <a:buNone/>
              <a:tabLst>
                <a:tab pos="254000" algn="l"/>
                <a:tab pos="254000" algn="l"/>
              </a:tabLst>
              <a:defRPr kumimoji="1" sz="1600">
                <a:solidFill>
                  <a:srgbClr val="000000"/>
                </a:solidFill>
                <a:latin typeface="Century Schoolbook" panose="020406040505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bg2"/>
              </a:buClr>
              <a:buFont typeface="Symbol" pitchFamily="18" charset="2"/>
              <a:buChar char="·"/>
              <a:defRPr kumimoji="1" sz="2000">
                <a:latin typeface="Century Schoolbook" panose="020406040505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>
                <a:latin typeface="Century Schoolbook" panose="020406040505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600">
                <a:latin typeface="Century Schoolbook" panose="020406040505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9pPr>
          </a:lstStyle>
          <a:p>
            <a:pPr>
              <a:lnSpc>
                <a:spcPts val="1700"/>
              </a:lnSpc>
            </a:pPr>
            <a:r>
              <a:rPr lang="en-US" altLang="ko-KR" dirty="0" smtClean="0"/>
              <a:t>&lt;/</a:t>
            </a:r>
            <a:r>
              <a:rPr lang="en-US" altLang="ko-KR" dirty="0"/>
              <a:t>head&gt;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&lt;body&gt;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&lt;input type="file" id="input" name="input"&gt;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&lt;button id="</a:t>
            </a:r>
            <a:r>
              <a:rPr lang="en-US" altLang="ko-KR" dirty="0" err="1"/>
              <a:t>readfile</a:t>
            </a:r>
            <a:r>
              <a:rPr lang="en-US" altLang="ko-KR" dirty="0"/>
              <a:t>" </a:t>
            </a:r>
            <a:r>
              <a:rPr lang="en-US" altLang="ko-KR" dirty="0" err="1"/>
              <a:t>onclick</a:t>
            </a:r>
            <a:r>
              <a:rPr lang="en-US" altLang="ko-KR" dirty="0"/>
              <a:t>="</a:t>
            </a:r>
            <a:r>
              <a:rPr lang="en-US" altLang="ko-KR" dirty="0" err="1"/>
              <a:t>readFile</a:t>
            </a:r>
            <a:r>
              <a:rPr lang="en-US" altLang="ko-KR" dirty="0"/>
              <a:t>()"&gt;</a:t>
            </a:r>
            <a:r>
              <a:rPr lang="ko-KR" altLang="en-US" dirty="0"/>
              <a:t>파일 읽기</a:t>
            </a:r>
            <a:r>
              <a:rPr lang="en-US" altLang="ko-KR" dirty="0"/>
              <a:t>&lt;/button&gt;&lt;</a:t>
            </a:r>
            <a:r>
              <a:rPr lang="en-US" altLang="ko-KR" dirty="0" err="1"/>
              <a:t>br</a:t>
            </a:r>
            <a:r>
              <a:rPr lang="en-US" altLang="ko-KR" dirty="0"/>
              <a:t> /&gt;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</a:t>
            </a:r>
            <a:r>
              <a:rPr lang="en-US" altLang="ko-KR" dirty="0" err="1"/>
              <a:t>textarea</a:t>
            </a:r>
            <a:r>
              <a:rPr lang="en-US" altLang="ko-KR" dirty="0"/>
              <a:t> id="result" rows="6" cols="60"&gt; &lt;/</a:t>
            </a:r>
            <a:r>
              <a:rPr lang="en-US" altLang="ko-KR" dirty="0" err="1"/>
              <a:t>textarea</a:t>
            </a:r>
            <a:r>
              <a:rPr lang="en-US" altLang="ko-KR" dirty="0"/>
              <a:t>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&lt;/body&gt;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&lt;/html&gt;</a:t>
            </a:r>
            <a:endParaRPr lang="en-US" altLang="ko-KR" dirty="0"/>
          </a:p>
        </p:txBody>
      </p:sp>
      <p:pic>
        <p:nvPicPr>
          <p:cNvPr id="5121" name="_x256202640" descr="EMB000011b450a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610" y="3209925"/>
            <a:ext cx="5041328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9544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ko-KR" altLang="en-US" dirty="0" smtClean="0"/>
              <a:t>파</a:t>
            </a:r>
            <a:r>
              <a:rPr lang="ko-KR" altLang="en-US" dirty="0"/>
              <a:t>일 </a:t>
            </a:r>
            <a:r>
              <a:rPr lang="ko-KR" altLang="en-US" dirty="0" smtClean="0"/>
              <a:t>정보</a:t>
            </a:r>
            <a:r>
              <a:rPr lang="en-US" altLang="ko-KR" dirty="0" smtClean="0"/>
              <a:t> </a:t>
            </a:r>
            <a:r>
              <a:rPr lang="ko-KR" altLang="en-US" dirty="0" smtClean="0"/>
              <a:t>표시 예제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85800" y="1181098"/>
            <a:ext cx="8212138" cy="52006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Symbol" pitchFamily="18" charset="2"/>
              <a:buNone/>
              <a:tabLst>
                <a:tab pos="254000" algn="l"/>
                <a:tab pos="254000" algn="l"/>
              </a:tabLst>
              <a:defRPr kumimoji="1" sz="1600">
                <a:solidFill>
                  <a:srgbClr val="000000"/>
                </a:solidFill>
                <a:latin typeface="Century Schoolbook" panose="020406040505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bg2"/>
              </a:buClr>
              <a:buFont typeface="Symbol" pitchFamily="18" charset="2"/>
              <a:buChar char="·"/>
              <a:defRPr kumimoji="1" sz="2000">
                <a:latin typeface="Century Schoolbook" panose="020406040505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>
                <a:latin typeface="Century Schoolbook" panose="020406040505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600">
                <a:latin typeface="Century Schoolbook" panose="020406040505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9pPr>
          </a:lstStyle>
          <a:p>
            <a:pPr>
              <a:lnSpc>
                <a:spcPts val="1700"/>
              </a:lnSpc>
            </a:pPr>
            <a:r>
              <a:rPr lang="en-US" altLang="ko-KR" dirty="0"/>
              <a:t>&lt;!</a:t>
            </a:r>
            <a:r>
              <a:rPr lang="en-US" altLang="ko-KR" dirty="0" err="1"/>
              <a:t>DOCTYPE</a:t>
            </a:r>
            <a:r>
              <a:rPr lang="en-US" altLang="ko-KR" dirty="0"/>
              <a:t> html&gt;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&lt;html&gt;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&lt;head&gt;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&lt;title&gt;HTML File API &lt;/title&gt;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&lt;script&gt;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function </a:t>
            </a:r>
            <a:r>
              <a:rPr lang="en-US" altLang="ko-KR" dirty="0" err="1"/>
              <a:t>readFile</a:t>
            </a:r>
            <a:r>
              <a:rPr lang="en-US" altLang="ko-KR" dirty="0"/>
              <a:t>() {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</a:t>
            </a:r>
            <a:r>
              <a:rPr lang="en-US" altLang="ko-KR" dirty="0" err="1"/>
              <a:t>var</a:t>
            </a:r>
            <a:r>
              <a:rPr lang="en-US" altLang="ko-KR" dirty="0"/>
              <a:t> files = </a:t>
            </a:r>
            <a:r>
              <a:rPr lang="en-US" altLang="ko-KR" dirty="0" err="1"/>
              <a:t>document.getElementById</a:t>
            </a:r>
            <a:r>
              <a:rPr lang="en-US" altLang="ko-KR" dirty="0"/>
              <a:t>('input').files;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output = "";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for (</a:t>
            </a:r>
            <a:r>
              <a:rPr lang="en-US" altLang="ko-KR" dirty="0" err="1"/>
              <a:t>var</a:t>
            </a:r>
            <a:r>
              <a:rPr lang="en-US" altLang="ko-KR" dirty="0"/>
              <a:t> </a:t>
            </a:r>
            <a:r>
              <a:rPr lang="en-US" altLang="ko-KR" dirty="0" err="1"/>
              <a:t>i</a:t>
            </a:r>
            <a:r>
              <a:rPr lang="en-US" altLang="ko-KR" dirty="0"/>
              <a:t> = 0, f; f = files[</a:t>
            </a:r>
            <a:r>
              <a:rPr lang="en-US" altLang="ko-KR" dirty="0" err="1"/>
              <a:t>i</a:t>
            </a:r>
            <a:r>
              <a:rPr lang="en-US" altLang="ko-KR" dirty="0"/>
              <a:t>]; </a:t>
            </a:r>
            <a:r>
              <a:rPr lang="en-US" altLang="ko-KR" dirty="0" err="1"/>
              <a:t>i</a:t>
            </a:r>
            <a:r>
              <a:rPr lang="en-US" altLang="ko-KR" dirty="0"/>
              <a:t>++) {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    output += </a:t>
            </a:r>
            <a:r>
              <a:rPr lang="en-US" altLang="ko-KR" dirty="0" err="1"/>
              <a:t>f.name</a:t>
            </a:r>
            <a:r>
              <a:rPr lang="en-US" altLang="ko-KR" dirty="0"/>
              <a:t> + "\n";       /* </a:t>
            </a:r>
            <a:r>
              <a:rPr lang="en-US" altLang="ko-KR" dirty="0" err="1"/>
              <a:t>f.name</a:t>
            </a:r>
            <a:r>
              <a:rPr lang="en-US" altLang="ko-KR" dirty="0"/>
              <a:t> - Filename  */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    output += </a:t>
            </a:r>
            <a:r>
              <a:rPr lang="en-US" altLang="ko-KR" dirty="0" err="1"/>
              <a:t>f.type</a:t>
            </a:r>
            <a:r>
              <a:rPr lang="en-US" altLang="ko-KR" dirty="0"/>
              <a:t> + "\n";                 /* </a:t>
            </a:r>
            <a:r>
              <a:rPr lang="en-US" altLang="ko-KR" dirty="0" err="1"/>
              <a:t>f.type</a:t>
            </a:r>
            <a:r>
              <a:rPr lang="en-US" altLang="ko-KR" dirty="0"/>
              <a:t> - File Type */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    output += </a:t>
            </a:r>
            <a:r>
              <a:rPr lang="en-US" altLang="ko-KR" dirty="0" err="1"/>
              <a:t>f.size</a:t>
            </a:r>
            <a:r>
              <a:rPr lang="en-US" altLang="ko-KR" dirty="0"/>
              <a:t> + "bytes\n";             /* </a:t>
            </a:r>
            <a:r>
              <a:rPr lang="en-US" altLang="ko-KR" dirty="0" err="1"/>
              <a:t>f.size</a:t>
            </a:r>
            <a:r>
              <a:rPr lang="en-US" altLang="ko-KR" dirty="0"/>
              <a:t> - File Size */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    output += </a:t>
            </a:r>
            <a:r>
              <a:rPr lang="en-US" altLang="ko-KR" dirty="0" err="1"/>
              <a:t>f.lastModifiedDate</a:t>
            </a:r>
            <a:r>
              <a:rPr lang="en-US" altLang="ko-KR" dirty="0"/>
              <a:t> + "\n";  /* </a:t>
            </a:r>
            <a:r>
              <a:rPr lang="en-US" altLang="ko-KR" dirty="0" err="1"/>
              <a:t>f.lastModifiedDate</a:t>
            </a:r>
            <a:r>
              <a:rPr lang="en-US" altLang="ko-KR" dirty="0"/>
              <a:t> */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}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</a:t>
            </a:r>
            <a:r>
              <a:rPr lang="en-US" altLang="ko-KR" dirty="0" err="1"/>
              <a:t>document.getElementById</a:t>
            </a:r>
            <a:r>
              <a:rPr lang="en-US" altLang="ko-KR" dirty="0"/>
              <a:t>('result').value = output;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}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&lt;/script&gt;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&lt;/head&gt;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&lt;body&gt;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&lt;input type="file" id="input" name="input"&gt;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&lt;button id="</a:t>
            </a:r>
            <a:r>
              <a:rPr lang="en-US" altLang="ko-KR" dirty="0" err="1"/>
              <a:t>readfile</a:t>
            </a:r>
            <a:r>
              <a:rPr lang="en-US" altLang="ko-KR" dirty="0"/>
              <a:t>" </a:t>
            </a:r>
            <a:r>
              <a:rPr lang="en-US" altLang="ko-KR" dirty="0" err="1"/>
              <a:t>onclick</a:t>
            </a:r>
            <a:r>
              <a:rPr lang="en-US" altLang="ko-KR" dirty="0"/>
              <a:t>="</a:t>
            </a:r>
            <a:r>
              <a:rPr lang="en-US" altLang="ko-KR" dirty="0" err="1"/>
              <a:t>readFile</a:t>
            </a:r>
            <a:r>
              <a:rPr lang="en-US" altLang="ko-KR" dirty="0"/>
              <a:t>()"&gt;</a:t>
            </a:r>
            <a:r>
              <a:rPr lang="ko-KR" altLang="en-US" dirty="0"/>
              <a:t>파일 읽기</a:t>
            </a:r>
            <a:r>
              <a:rPr lang="en-US" altLang="ko-KR" dirty="0"/>
              <a:t>&lt;/button&gt;&lt;</a:t>
            </a:r>
            <a:r>
              <a:rPr lang="en-US" altLang="ko-KR" dirty="0" err="1"/>
              <a:t>br</a:t>
            </a:r>
            <a:r>
              <a:rPr lang="en-US" altLang="ko-KR" dirty="0"/>
              <a:t> /&gt;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</a:t>
            </a:r>
            <a:r>
              <a:rPr lang="en-US" altLang="ko-KR" dirty="0" err="1"/>
              <a:t>textarea</a:t>
            </a:r>
            <a:r>
              <a:rPr lang="en-US" altLang="ko-KR" dirty="0"/>
              <a:t> id="result" rows="6" cols="60"&gt; &lt;/</a:t>
            </a:r>
            <a:r>
              <a:rPr lang="en-US" altLang="ko-KR" dirty="0" err="1"/>
              <a:t>textarea</a:t>
            </a:r>
            <a:r>
              <a:rPr lang="en-US" altLang="ko-KR" dirty="0"/>
              <a:t>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&lt;/body&gt;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9448453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실행 결과</a:t>
            </a:r>
            <a:endParaRPr lang="ko-KR" altLang="en-US" dirty="0"/>
          </a:p>
        </p:txBody>
      </p:sp>
      <p:pic>
        <p:nvPicPr>
          <p:cNvPr id="9217" name="_x256201440" descr="EMB000011b450b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99" y="1333500"/>
            <a:ext cx="6143625" cy="204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43199" y="3812173"/>
            <a:ext cx="18838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i="1" dirty="0" err="1" smtClean="0">
                <a:solidFill>
                  <a:srgbClr val="FF0000"/>
                </a:solidFill>
                <a:hlinkClick r:id="rId3" action="ppaction://hlinkfile"/>
              </a:rPr>
              <a:t>웹브라우저</a:t>
            </a:r>
            <a:r>
              <a:rPr lang="ko-KR" altLang="en-US" sz="1600" i="1" dirty="0" err="1">
                <a:solidFill>
                  <a:srgbClr val="FF0000"/>
                </a:solidFill>
                <a:hlinkClick r:id="rId3" action="ppaction://hlinkfile"/>
              </a:rPr>
              <a:t>로</a:t>
            </a:r>
            <a:r>
              <a:rPr lang="ko-KR" altLang="en-US" sz="1600" i="1" dirty="0">
                <a:solidFill>
                  <a:srgbClr val="FF0000"/>
                </a:solidFill>
                <a:hlinkClick r:id="rId3" action="ppaction://hlinkfile"/>
              </a:rPr>
              <a:t> </a:t>
            </a:r>
            <a:r>
              <a:rPr lang="ko-KR" altLang="en-US" sz="1600" i="1" dirty="0" smtClean="0">
                <a:solidFill>
                  <a:srgbClr val="FF0000"/>
                </a:solidFill>
                <a:hlinkClick r:id="rId3" action="ppaction://hlinkfile"/>
              </a:rPr>
              <a:t>실행</a:t>
            </a:r>
            <a:endParaRPr lang="ko-KR" altLang="en-US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1184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ko-KR" altLang="en-US" dirty="0"/>
              <a:t>애플리케이션 </a:t>
            </a:r>
            <a:r>
              <a:rPr lang="ko-KR" altLang="en-US" dirty="0" smtClean="0"/>
              <a:t>캐시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애플리케이션이 </a:t>
            </a:r>
            <a:r>
              <a:rPr lang="ko-KR" altLang="en-US" dirty="0"/>
              <a:t>사용하는 파일들을 클라이언트의 캐시</a:t>
            </a:r>
            <a:r>
              <a:rPr lang="en-US" altLang="ko-KR" dirty="0"/>
              <a:t>(cache)</a:t>
            </a:r>
            <a:r>
              <a:rPr lang="ko-KR" altLang="en-US" dirty="0"/>
              <a:t>에 </a:t>
            </a:r>
            <a:r>
              <a:rPr lang="ko-KR" altLang="en-US" dirty="0" smtClean="0"/>
              <a:t>저장</a:t>
            </a:r>
            <a:endParaRPr lang="en-US" altLang="ko-KR" dirty="0" smtClean="0"/>
          </a:p>
          <a:p>
            <a:r>
              <a:rPr lang="ko-KR" altLang="en-US" dirty="0" smtClean="0"/>
              <a:t>애플리케이션 </a:t>
            </a:r>
            <a:r>
              <a:rPr lang="ko-KR" altLang="en-US" dirty="0"/>
              <a:t>캐시는 다음과 같은 세 가지 장점을 제공한다</a:t>
            </a:r>
            <a:r>
              <a:rPr lang="en-US" altLang="ko-KR" dirty="0"/>
              <a:t>. </a:t>
            </a:r>
            <a:endParaRPr lang="ko-KR" altLang="en-US" dirty="0"/>
          </a:p>
          <a:p>
            <a:pPr lvl="1"/>
            <a:r>
              <a:rPr lang="ko-KR" altLang="en-US" dirty="0"/>
              <a:t>오프 라인 상태일 때도 사용자는 웹 애플리케이션을 사용할 수 있다</a:t>
            </a:r>
          </a:p>
          <a:p>
            <a:pPr lvl="1"/>
            <a:r>
              <a:rPr lang="ko-KR" altLang="en-US" dirty="0" err="1"/>
              <a:t>캐시된</a:t>
            </a:r>
            <a:r>
              <a:rPr lang="ko-KR" altLang="en-US" dirty="0"/>
              <a:t> 파일은 더 빨리 </a:t>
            </a:r>
            <a:r>
              <a:rPr lang="ko-KR" altLang="en-US" dirty="0" err="1"/>
              <a:t>로드되어서</a:t>
            </a:r>
            <a:r>
              <a:rPr lang="ko-KR" altLang="en-US" dirty="0"/>
              <a:t> 그만큼 속도가 </a:t>
            </a:r>
            <a:r>
              <a:rPr lang="ko-KR" altLang="en-US" dirty="0" err="1"/>
              <a:t>빨라진다</a:t>
            </a:r>
            <a:r>
              <a:rPr lang="en-US" altLang="ko-KR" dirty="0"/>
              <a:t>. </a:t>
            </a:r>
            <a:endParaRPr lang="ko-KR" altLang="en-US" dirty="0"/>
          </a:p>
          <a:p>
            <a:pPr lvl="1"/>
            <a:r>
              <a:rPr lang="ko-KR" altLang="en-US" dirty="0"/>
              <a:t>서버 부하가 감소된다</a:t>
            </a:r>
            <a:r>
              <a:rPr lang="en-US" altLang="ko-KR" dirty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6529844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ko-KR" altLang="en-US" dirty="0" smtClean="0"/>
              <a:t>시계 예제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85800" y="1181098"/>
            <a:ext cx="8212138" cy="295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Symbol" pitchFamily="18" charset="2"/>
              <a:buNone/>
              <a:tabLst>
                <a:tab pos="254000" algn="l"/>
                <a:tab pos="254000" algn="l"/>
              </a:tabLst>
              <a:defRPr kumimoji="1" sz="1600">
                <a:solidFill>
                  <a:srgbClr val="000000"/>
                </a:solidFill>
                <a:latin typeface="Century Schoolbook" panose="020406040505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bg2"/>
              </a:buClr>
              <a:buFont typeface="Symbol" pitchFamily="18" charset="2"/>
              <a:buChar char="·"/>
              <a:defRPr kumimoji="1" sz="2000">
                <a:latin typeface="Century Schoolbook" panose="020406040505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>
                <a:latin typeface="Century Schoolbook" panose="020406040505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600">
                <a:latin typeface="Century Schoolbook" panose="020406040505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9pPr>
          </a:lstStyle>
          <a:p>
            <a:pPr>
              <a:lnSpc>
                <a:spcPts val="1700"/>
              </a:lnSpc>
            </a:pPr>
            <a:r>
              <a:rPr lang="en-US" altLang="ko-KR" dirty="0"/>
              <a:t>&lt;!</a:t>
            </a:r>
            <a:r>
              <a:rPr lang="en-US" altLang="ko-KR" dirty="0" err="1"/>
              <a:t>DOCTYPE</a:t>
            </a:r>
            <a:r>
              <a:rPr lang="en-US" altLang="ko-KR" dirty="0"/>
              <a:t> HTML&gt;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&lt;html manifest="</a:t>
            </a:r>
            <a:r>
              <a:rPr lang="en-US" altLang="ko-KR" dirty="0" err="1"/>
              <a:t>clock.appcache</a:t>
            </a:r>
            <a:r>
              <a:rPr lang="en-US" altLang="ko-KR" dirty="0"/>
              <a:t>"&gt;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&lt;head&gt;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&lt;title&gt;Clock&lt;/title&gt;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&lt;script </a:t>
            </a:r>
            <a:r>
              <a:rPr lang="en-US" altLang="ko-KR" dirty="0" err="1"/>
              <a:t>src</a:t>
            </a:r>
            <a:r>
              <a:rPr lang="en-US" altLang="ko-KR" dirty="0"/>
              <a:t>="</a:t>
            </a:r>
            <a:r>
              <a:rPr lang="en-US" altLang="ko-KR" dirty="0" err="1"/>
              <a:t>clock.js</a:t>
            </a:r>
            <a:r>
              <a:rPr lang="en-US" altLang="ko-KR" dirty="0"/>
              <a:t>"&gt;&lt;/script&gt;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&lt;link </a:t>
            </a:r>
            <a:r>
              <a:rPr lang="en-US" altLang="ko-KR" dirty="0" err="1"/>
              <a:t>rel</a:t>
            </a:r>
            <a:r>
              <a:rPr lang="en-US" altLang="ko-KR" dirty="0"/>
              <a:t>="</a:t>
            </a:r>
            <a:r>
              <a:rPr lang="en-US" altLang="ko-KR" dirty="0" err="1"/>
              <a:t>stylesheet</a:t>
            </a:r>
            <a:r>
              <a:rPr lang="en-US" altLang="ko-KR" dirty="0"/>
              <a:t>" </a:t>
            </a:r>
            <a:r>
              <a:rPr lang="en-US" altLang="ko-KR" dirty="0" err="1"/>
              <a:t>href</a:t>
            </a:r>
            <a:r>
              <a:rPr lang="en-US" altLang="ko-KR" dirty="0"/>
              <a:t>="</a:t>
            </a:r>
            <a:r>
              <a:rPr lang="en-US" altLang="ko-KR" dirty="0" err="1"/>
              <a:t>clock.css</a:t>
            </a:r>
            <a:r>
              <a:rPr lang="en-US" altLang="ko-KR" dirty="0"/>
              <a:t>"&gt;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&lt;/head&gt;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&lt;body&gt;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&lt;button </a:t>
            </a:r>
            <a:r>
              <a:rPr lang="en-US" altLang="ko-KR" dirty="0" err="1"/>
              <a:t>onclick</a:t>
            </a:r>
            <a:r>
              <a:rPr lang="en-US" altLang="ko-KR" dirty="0"/>
              <a:t>="</a:t>
            </a:r>
            <a:r>
              <a:rPr lang="en-US" altLang="ko-KR" dirty="0" err="1"/>
              <a:t>setClock</a:t>
            </a:r>
            <a:r>
              <a:rPr lang="en-US" altLang="ko-KR" dirty="0"/>
              <a:t>()"&gt;</a:t>
            </a:r>
            <a:r>
              <a:rPr lang="ko-KR" altLang="en-US" dirty="0" err="1"/>
              <a:t>시계시작</a:t>
            </a:r>
            <a:r>
              <a:rPr lang="ko-KR" altLang="en-US" dirty="0"/>
              <a:t> </a:t>
            </a:r>
            <a:r>
              <a:rPr lang="en-US" altLang="ko-KR" dirty="0"/>
              <a:t>&lt;/button&gt;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</a:t>
            </a:r>
            <a:r>
              <a:rPr lang="en-US" altLang="ko-KR" dirty="0" err="1"/>
              <a:t>br</a:t>
            </a:r>
            <a:r>
              <a:rPr lang="en-US" altLang="ko-KR" dirty="0"/>
              <a:t> /&gt;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&lt;output id="clock"&gt;&lt;/output&gt;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&lt;/body&gt;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&lt;/html&gt;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71451" y="926098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i="1" dirty="0" err="1" smtClean="0">
                <a:solidFill>
                  <a:srgbClr val="FF0000"/>
                </a:solidFill>
              </a:rPr>
              <a:t>clock.html</a:t>
            </a:r>
            <a:endParaRPr lang="ko-KR" altLang="en-US" sz="1600" i="1" dirty="0">
              <a:solidFill>
                <a:srgbClr val="FF0000"/>
              </a:solidFill>
            </a:endParaRPr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4286250"/>
            <a:ext cx="8212138" cy="7524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Symbol" pitchFamily="18" charset="2"/>
              <a:buNone/>
              <a:tabLst>
                <a:tab pos="254000" algn="l"/>
                <a:tab pos="254000" algn="l"/>
              </a:tabLst>
              <a:defRPr kumimoji="1" sz="1600">
                <a:solidFill>
                  <a:srgbClr val="000000"/>
                </a:solidFill>
                <a:latin typeface="Century Schoolbook" panose="020406040505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bg2"/>
              </a:buClr>
              <a:buFont typeface="Symbol" pitchFamily="18" charset="2"/>
              <a:buChar char="·"/>
              <a:defRPr kumimoji="1" sz="2000">
                <a:latin typeface="Century Schoolbook" panose="020406040505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>
                <a:latin typeface="Century Schoolbook" panose="020406040505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600">
                <a:latin typeface="Century Schoolbook" panose="020406040505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9pPr>
          </a:lstStyle>
          <a:p>
            <a:pPr>
              <a:lnSpc>
                <a:spcPts val="1700"/>
              </a:lnSpc>
            </a:pPr>
            <a:r>
              <a:rPr lang="en-US" altLang="ko-KR" dirty="0"/>
              <a:t>output {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font: </a:t>
            </a:r>
            <a:r>
              <a:rPr lang="en-US" altLang="ko-KR" dirty="0" err="1"/>
              <a:t>2em</a:t>
            </a:r>
            <a:r>
              <a:rPr lang="en-US" altLang="ko-KR" dirty="0"/>
              <a:t> sans-serif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257176" y="4116973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i="1" dirty="0" err="1" smtClean="0">
                <a:solidFill>
                  <a:srgbClr val="FF0000"/>
                </a:solidFill>
              </a:rPr>
              <a:t>clock.html</a:t>
            </a:r>
            <a:endParaRPr lang="ko-KR" altLang="en-US" sz="1600" i="1" dirty="0">
              <a:solidFill>
                <a:srgbClr val="FF0000"/>
              </a:solidFill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685800" y="5372100"/>
            <a:ext cx="8212138" cy="1247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Symbol" pitchFamily="18" charset="2"/>
              <a:buNone/>
              <a:tabLst>
                <a:tab pos="254000" algn="l"/>
                <a:tab pos="254000" algn="l"/>
              </a:tabLst>
              <a:defRPr kumimoji="1" sz="1600">
                <a:solidFill>
                  <a:srgbClr val="000000"/>
                </a:solidFill>
                <a:latin typeface="Century Schoolbook" panose="020406040505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bg2"/>
              </a:buClr>
              <a:buFont typeface="Symbol" pitchFamily="18" charset="2"/>
              <a:buChar char="·"/>
              <a:defRPr kumimoji="1" sz="2000">
                <a:latin typeface="Century Schoolbook" panose="020406040505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>
                <a:latin typeface="Century Schoolbook" panose="020406040505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600">
                <a:latin typeface="Century Schoolbook" panose="020406040505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9pPr>
          </a:lstStyle>
          <a:p>
            <a:pPr>
              <a:lnSpc>
                <a:spcPts val="1700"/>
              </a:lnSpc>
            </a:pPr>
            <a:r>
              <a:rPr lang="en-US" altLang="ko-KR" dirty="0"/>
              <a:t>function </a:t>
            </a:r>
            <a:r>
              <a:rPr lang="en-US" altLang="ko-KR" dirty="0" err="1"/>
              <a:t>setClock</a:t>
            </a:r>
            <a:r>
              <a:rPr lang="en-US" altLang="ko-KR" dirty="0"/>
              <a:t>() {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</a:t>
            </a:r>
            <a:r>
              <a:rPr lang="en-US" altLang="ko-KR" dirty="0" err="1"/>
              <a:t>var</a:t>
            </a:r>
            <a:r>
              <a:rPr lang="en-US" altLang="ko-KR" dirty="0"/>
              <a:t> now = new Date();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</a:t>
            </a:r>
            <a:r>
              <a:rPr lang="en-US" altLang="ko-KR" dirty="0" err="1"/>
              <a:t>document.getElementById</a:t>
            </a:r>
            <a:r>
              <a:rPr lang="en-US" altLang="ko-KR" dirty="0"/>
              <a:t>('clock').</a:t>
            </a:r>
            <a:r>
              <a:rPr lang="en-US" altLang="ko-KR" dirty="0" err="1"/>
              <a:t>innerHTML</a:t>
            </a:r>
            <a:r>
              <a:rPr lang="en-US" altLang="ko-KR" dirty="0"/>
              <a:t> = now;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</a:t>
            </a:r>
            <a:r>
              <a:rPr lang="en-US" altLang="ko-KR" dirty="0" err="1"/>
              <a:t>setTimeout</a:t>
            </a:r>
            <a:r>
              <a:rPr lang="en-US" altLang="ko-KR" dirty="0"/>
              <a:t>('</a:t>
            </a:r>
            <a:r>
              <a:rPr lang="en-US" altLang="ko-KR" dirty="0" err="1"/>
              <a:t>setClock</a:t>
            </a:r>
            <a:r>
              <a:rPr lang="en-US" altLang="ko-KR" dirty="0"/>
              <a:t>()', 1000);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257177" y="5202823"/>
            <a:ext cx="856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i="1" dirty="0" err="1" smtClean="0">
                <a:solidFill>
                  <a:srgbClr val="FF0000"/>
                </a:solidFill>
              </a:rPr>
              <a:t>clock.js</a:t>
            </a:r>
            <a:endParaRPr lang="ko-KR" altLang="en-US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7998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실행</a:t>
            </a:r>
            <a:r>
              <a:rPr lang="en-US" altLang="ko-KR" dirty="0" smtClean="0"/>
              <a:t> </a:t>
            </a:r>
            <a:r>
              <a:rPr lang="ko-KR" altLang="en-US" dirty="0" smtClean="0"/>
              <a:t>결과</a:t>
            </a:r>
            <a:endParaRPr lang="ko-KR" altLang="en-US" dirty="0"/>
          </a:p>
        </p:txBody>
      </p:sp>
      <p:pic>
        <p:nvPicPr>
          <p:cNvPr id="11265" name="_x256200720" descr="EMB000011b450b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1296988"/>
            <a:ext cx="5476875" cy="110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81375" y="2564398"/>
            <a:ext cx="18838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i="1" dirty="0" err="1" smtClean="0">
                <a:solidFill>
                  <a:srgbClr val="FF0000"/>
                </a:solidFill>
                <a:hlinkClick r:id="rId3" action="ppaction://hlinkfile"/>
              </a:rPr>
              <a:t>웹브라우저</a:t>
            </a:r>
            <a:r>
              <a:rPr lang="ko-KR" altLang="en-US" sz="1600" i="1" dirty="0" err="1">
                <a:solidFill>
                  <a:srgbClr val="FF0000"/>
                </a:solidFill>
                <a:hlinkClick r:id="rId3" action="ppaction://hlinkfile"/>
              </a:rPr>
              <a:t>로</a:t>
            </a:r>
            <a:r>
              <a:rPr lang="ko-KR" altLang="en-US" sz="1600" i="1" dirty="0">
                <a:solidFill>
                  <a:srgbClr val="FF0000"/>
                </a:solidFill>
                <a:hlinkClick r:id="rId3" action="ppaction://hlinkfile"/>
              </a:rPr>
              <a:t> </a:t>
            </a:r>
            <a:r>
              <a:rPr lang="ko-KR" altLang="en-US" sz="1600" i="1" dirty="0" smtClean="0">
                <a:solidFill>
                  <a:srgbClr val="FF0000"/>
                </a:solidFill>
                <a:hlinkClick r:id="rId3" action="ppaction://hlinkfile"/>
              </a:rPr>
              <a:t>실행</a:t>
            </a:r>
            <a:endParaRPr lang="ko-KR" altLang="en-US" sz="1600" i="1" dirty="0">
              <a:solidFill>
                <a:srgbClr val="FF0000"/>
              </a:solidFill>
            </a:endParaRPr>
          </a:p>
        </p:txBody>
      </p:sp>
      <p:pic>
        <p:nvPicPr>
          <p:cNvPr id="11267" name="Picture 3" descr="C:\Users\sec\AppData\Local\Microsoft\Windows\Temporary Internet Files\Content.IE5\47V8B38M\MC90024070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83182" y="3592296"/>
            <a:ext cx="1563792" cy="182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타원형 설명선 4"/>
          <p:cNvSpPr/>
          <p:nvPr/>
        </p:nvSpPr>
        <p:spPr bwMode="auto">
          <a:xfrm>
            <a:off x="504825" y="1400175"/>
            <a:ext cx="2314575" cy="1704975"/>
          </a:xfrm>
          <a:prstGeom prst="wedgeEllipseCallout">
            <a:avLst>
              <a:gd name="adj1" fmla="val 18673"/>
              <a:gd name="adj2" fmla="val 5244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인터넷 </a:t>
            </a:r>
            <a:r>
              <a:rPr lang="ko-KR" altLang="en-US" dirty="0" smtClean="0"/>
              <a:t>연결</a:t>
            </a:r>
            <a:r>
              <a:rPr lang="ko-KR" altLang="en-US" dirty="0"/>
              <a:t>이 </a:t>
            </a:r>
            <a:r>
              <a:rPr lang="ko-KR" altLang="en-US" dirty="0" smtClean="0"/>
              <a:t>끊기면 시계는 동작할까요</a:t>
            </a:r>
            <a:r>
              <a:rPr lang="en-US" altLang="ko-KR" dirty="0" smtClean="0"/>
              <a:t>?</a:t>
            </a: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142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i="1" dirty="0" err="1"/>
              <a:t>매니페스트</a:t>
            </a:r>
            <a:r>
              <a:rPr lang="ko-KR" altLang="en-US" b="1" i="1" dirty="0"/>
              <a:t> </a:t>
            </a:r>
            <a:r>
              <a:rPr lang="ko-KR" altLang="en-US" b="1" i="1" dirty="0" smtClean="0"/>
              <a:t>파일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85800" y="1676398"/>
            <a:ext cx="8212138" cy="11620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Symbol" pitchFamily="18" charset="2"/>
              <a:buNone/>
              <a:tabLst>
                <a:tab pos="254000" algn="l"/>
                <a:tab pos="254000" algn="l"/>
              </a:tabLst>
              <a:defRPr kumimoji="1" sz="1600">
                <a:solidFill>
                  <a:srgbClr val="000000"/>
                </a:solidFill>
                <a:latin typeface="Century Schoolbook" panose="020406040505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bg2"/>
              </a:buClr>
              <a:buFont typeface="Symbol" pitchFamily="18" charset="2"/>
              <a:buChar char="·"/>
              <a:defRPr kumimoji="1" sz="2000">
                <a:latin typeface="Century Schoolbook" panose="020406040505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>
                <a:latin typeface="Century Schoolbook" panose="020406040505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600">
                <a:latin typeface="Century Schoolbook" panose="020406040505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9pPr>
          </a:lstStyle>
          <a:p>
            <a:r>
              <a:rPr lang="en-US" altLang="ko-KR" dirty="0"/>
              <a:t>CACHE MANIFEST</a:t>
            </a:r>
          </a:p>
          <a:p>
            <a:r>
              <a:rPr lang="en-US" altLang="ko-KR" dirty="0" err="1"/>
              <a:t>clock.html</a:t>
            </a:r>
            <a:endParaRPr lang="en-US" altLang="ko-KR" dirty="0"/>
          </a:p>
          <a:p>
            <a:r>
              <a:rPr lang="en-US" altLang="ko-KR" dirty="0" err="1"/>
              <a:t>clock.css</a:t>
            </a:r>
            <a:endParaRPr lang="en-US" altLang="ko-KR" dirty="0"/>
          </a:p>
          <a:p>
            <a:r>
              <a:rPr lang="en-US" altLang="ko-KR" dirty="0" err="1"/>
              <a:t>clock.js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-171451" y="1421398"/>
            <a:ext cx="16546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i="1" dirty="0" err="1" smtClean="0">
                <a:solidFill>
                  <a:srgbClr val="FF0000"/>
                </a:solidFill>
              </a:rPr>
              <a:t>clock.appcache</a:t>
            </a:r>
            <a:endParaRPr lang="ko-KR" altLang="en-US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841131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i="1" dirty="0" smtClean="0"/>
              <a:t>복잡한</a:t>
            </a:r>
            <a:r>
              <a:rPr lang="en-US" altLang="ko-KR" b="1" i="1" dirty="0" smtClean="0"/>
              <a:t> </a:t>
            </a:r>
            <a:r>
              <a:rPr lang="ko-KR" altLang="en-US" b="1" i="1" dirty="0" err="1" smtClean="0"/>
              <a:t>매니페스트</a:t>
            </a:r>
            <a:r>
              <a:rPr lang="ko-KR" altLang="en-US" b="1" i="1" dirty="0" smtClean="0"/>
              <a:t> 파일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85800" y="1676397"/>
            <a:ext cx="8212138" cy="423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Symbol" pitchFamily="18" charset="2"/>
              <a:buNone/>
              <a:tabLst>
                <a:tab pos="254000" algn="l"/>
                <a:tab pos="254000" algn="l"/>
              </a:tabLst>
              <a:defRPr kumimoji="1" sz="1600">
                <a:solidFill>
                  <a:srgbClr val="000000"/>
                </a:solidFill>
                <a:latin typeface="Century Schoolbook" panose="020406040505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bg2"/>
              </a:buClr>
              <a:buFont typeface="Symbol" pitchFamily="18" charset="2"/>
              <a:buChar char="·"/>
              <a:defRPr kumimoji="1" sz="2000">
                <a:latin typeface="Century Schoolbook" panose="020406040505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>
                <a:latin typeface="Century Schoolbook" panose="020406040505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600">
                <a:latin typeface="Century Schoolbook" panose="020406040505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9pPr>
          </a:lstStyle>
          <a:p>
            <a:r>
              <a:rPr lang="en-US" altLang="ko-KR" dirty="0"/>
              <a:t>CACHE MANIFEST</a:t>
            </a:r>
            <a:endParaRPr lang="ko-KR" altLang="en-US" dirty="0"/>
          </a:p>
          <a:p>
            <a:r>
              <a:rPr lang="en-US" altLang="ko-KR" dirty="0"/>
              <a:t># </a:t>
            </a:r>
            <a:r>
              <a:rPr lang="en-US" altLang="ko-KR" dirty="0" err="1"/>
              <a:t>2010-06-18:v2</a:t>
            </a:r>
            <a:endParaRPr lang="ko-KR" altLang="en-US" dirty="0"/>
          </a:p>
          <a:p>
            <a:endParaRPr lang="en-US" altLang="ko-KR" dirty="0" smtClean="0"/>
          </a:p>
          <a:p>
            <a:r>
              <a:rPr lang="en-US" altLang="ko-KR" dirty="0" smtClean="0"/>
              <a:t># </a:t>
            </a:r>
            <a:r>
              <a:rPr lang="ko-KR" altLang="en-US" dirty="0"/>
              <a:t>반드시 </a:t>
            </a:r>
            <a:r>
              <a:rPr lang="ko-KR" altLang="en-US" dirty="0" err="1"/>
              <a:t>캐시해야할</a:t>
            </a:r>
            <a:r>
              <a:rPr lang="ko-KR" altLang="en-US" dirty="0"/>
              <a:t> 파일</a:t>
            </a:r>
          </a:p>
          <a:p>
            <a:r>
              <a:rPr lang="en-US" altLang="ko-KR" dirty="0"/>
              <a:t>CACHE:</a:t>
            </a:r>
            <a:endParaRPr lang="ko-KR" altLang="en-US" dirty="0"/>
          </a:p>
          <a:p>
            <a:r>
              <a:rPr lang="en-US" altLang="ko-KR" dirty="0" err="1"/>
              <a:t>index.html</a:t>
            </a:r>
            <a:endParaRPr lang="ko-KR" altLang="en-US" dirty="0"/>
          </a:p>
          <a:p>
            <a:r>
              <a:rPr lang="en-US" altLang="ko-KR" dirty="0" err="1"/>
              <a:t>stylesheet.css</a:t>
            </a:r>
            <a:endParaRPr lang="ko-KR" altLang="en-US" dirty="0"/>
          </a:p>
          <a:p>
            <a:r>
              <a:rPr lang="en-US" altLang="ko-KR" dirty="0"/>
              <a:t>images/</a:t>
            </a:r>
            <a:r>
              <a:rPr lang="en-US" altLang="ko-KR" dirty="0" err="1"/>
              <a:t>logo.png</a:t>
            </a:r>
            <a:endParaRPr lang="ko-KR" altLang="en-US" dirty="0"/>
          </a:p>
          <a:p>
            <a:r>
              <a:rPr lang="en-US" altLang="ko-KR" dirty="0"/>
              <a:t>scripts/</a:t>
            </a:r>
            <a:r>
              <a:rPr lang="en-US" altLang="ko-KR" dirty="0" err="1"/>
              <a:t>main.js</a:t>
            </a:r>
            <a:endParaRPr lang="ko-KR" altLang="en-US" dirty="0"/>
          </a:p>
          <a:p>
            <a:endParaRPr lang="en-US" altLang="ko-KR" dirty="0" smtClean="0"/>
          </a:p>
          <a:p>
            <a:r>
              <a:rPr lang="en-US" altLang="ko-KR" dirty="0" smtClean="0"/>
              <a:t># </a:t>
            </a:r>
            <a:r>
              <a:rPr lang="ko-KR" altLang="en-US" dirty="0"/>
              <a:t>사용자가 반드시 온라인이어야 하는 리소스 </a:t>
            </a:r>
          </a:p>
          <a:p>
            <a:r>
              <a:rPr lang="en-US" altLang="ko-KR" dirty="0"/>
              <a:t>NETWORK:</a:t>
            </a:r>
            <a:endParaRPr lang="ko-KR" altLang="en-US" dirty="0"/>
          </a:p>
          <a:p>
            <a:r>
              <a:rPr lang="en-US" altLang="ko-KR" dirty="0" err="1"/>
              <a:t>login.php</a:t>
            </a:r>
            <a:endParaRPr lang="ko-KR" altLang="en-US" dirty="0"/>
          </a:p>
          <a:p>
            <a:endParaRPr lang="en-US" altLang="ko-KR" dirty="0" smtClean="0"/>
          </a:p>
          <a:p>
            <a:r>
              <a:rPr lang="en-US" altLang="ko-KR" dirty="0" smtClean="0"/>
              <a:t># </a:t>
            </a:r>
            <a:r>
              <a:rPr lang="ko-KR" altLang="en-US" dirty="0"/>
              <a:t>만약 </a:t>
            </a:r>
            <a:r>
              <a:rPr lang="en-US" altLang="ko-KR" dirty="0" err="1"/>
              <a:t>main.jsp</a:t>
            </a:r>
            <a:r>
              <a:rPr lang="en-US" altLang="ko-KR" dirty="0"/>
              <a:t> </a:t>
            </a:r>
            <a:r>
              <a:rPr lang="ko-KR" altLang="en-US" dirty="0"/>
              <a:t>가 접근될 수 없으면 </a:t>
            </a:r>
            <a:r>
              <a:rPr lang="en-US" altLang="ko-KR" dirty="0" err="1"/>
              <a:t>static.html</a:t>
            </a:r>
            <a:r>
              <a:rPr lang="ko-KR" altLang="en-US" dirty="0"/>
              <a:t>로 서비스한다</a:t>
            </a:r>
            <a:r>
              <a:rPr lang="en-US" altLang="ko-KR" dirty="0"/>
              <a:t>. </a:t>
            </a:r>
            <a:endParaRPr lang="ko-KR" altLang="en-US" dirty="0"/>
          </a:p>
          <a:p>
            <a:r>
              <a:rPr lang="en-US" altLang="ko-KR" dirty="0"/>
              <a:t># </a:t>
            </a:r>
            <a:r>
              <a:rPr lang="ko-KR" altLang="en-US" dirty="0"/>
              <a:t>다른 모든 </a:t>
            </a:r>
            <a:r>
              <a:rPr lang="en-US" altLang="ko-KR" dirty="0"/>
              <a:t>.html</a:t>
            </a:r>
            <a:r>
              <a:rPr lang="ko-KR" altLang="en-US" dirty="0"/>
              <a:t>파일 대신에 </a:t>
            </a:r>
            <a:r>
              <a:rPr lang="en-US" altLang="ko-KR" dirty="0" err="1"/>
              <a:t>offline.html</a:t>
            </a:r>
            <a:r>
              <a:rPr lang="ko-KR" altLang="en-US" dirty="0"/>
              <a:t>로 서비스한다</a:t>
            </a:r>
            <a:r>
              <a:rPr lang="en-US" altLang="ko-KR" dirty="0"/>
              <a:t>. </a:t>
            </a:r>
            <a:endParaRPr lang="ko-KR" altLang="en-US" dirty="0"/>
          </a:p>
          <a:p>
            <a:r>
              <a:rPr lang="en-US" altLang="ko-KR" dirty="0"/>
              <a:t>FALLBACK:</a:t>
            </a:r>
            <a:endParaRPr lang="ko-KR" altLang="en-US" dirty="0"/>
          </a:p>
          <a:p>
            <a:r>
              <a:rPr lang="en-US" altLang="ko-KR" dirty="0"/>
              <a:t>/</a:t>
            </a:r>
            <a:r>
              <a:rPr lang="en-US" altLang="ko-KR" dirty="0" err="1"/>
              <a:t>main.jsp</a:t>
            </a:r>
            <a:r>
              <a:rPr lang="en-US" altLang="ko-KR" dirty="0"/>
              <a:t> /</a:t>
            </a:r>
            <a:r>
              <a:rPr lang="en-US" altLang="ko-KR" dirty="0" err="1"/>
              <a:t>static.html</a:t>
            </a:r>
            <a:endParaRPr lang="ko-KR" altLang="en-US" dirty="0"/>
          </a:p>
          <a:p>
            <a:r>
              <a:rPr lang="ko-KR" altLang="en-US" dirty="0"/>
              <a:t>*</a:t>
            </a:r>
            <a:r>
              <a:rPr lang="en-US" altLang="ko-KR" dirty="0"/>
              <a:t>.html /</a:t>
            </a:r>
            <a:r>
              <a:rPr lang="en-US" altLang="ko-KR" dirty="0" err="1"/>
              <a:t>offline.html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950480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웹소켓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/>
              <a:t>웹 소켓</a:t>
            </a:r>
            <a:r>
              <a:rPr lang="en-US" altLang="ko-KR" b="1" dirty="0"/>
              <a:t>(Web Socket)</a:t>
            </a:r>
            <a:r>
              <a:rPr lang="ko-KR" altLang="en-US" dirty="0"/>
              <a:t>은 웹 애플리케이션을 위한 차세대 양방향 통신 </a:t>
            </a:r>
            <a:r>
              <a:rPr lang="ko-KR" altLang="en-US" dirty="0" smtClean="0"/>
              <a:t>기술</a:t>
            </a:r>
            <a:endParaRPr lang="en-US" altLang="ko-KR" dirty="0" smtClean="0"/>
          </a:p>
          <a:p>
            <a:r>
              <a:rPr lang="ko-KR" altLang="en-US" dirty="0" smtClean="0"/>
              <a:t>애플리케이션은 </a:t>
            </a:r>
            <a:r>
              <a:rPr lang="en-US" altLang="ko-KR" dirty="0"/>
              <a:t>HTTP</a:t>
            </a:r>
            <a:r>
              <a:rPr lang="ko-KR" altLang="en-US" dirty="0"/>
              <a:t>의 답답한 구속에서 벗어나서 </a:t>
            </a:r>
            <a:r>
              <a:rPr lang="en-US" altLang="ko-KR" dirty="0"/>
              <a:t>TCP/IP</a:t>
            </a:r>
            <a:r>
              <a:rPr lang="ko-KR" altLang="en-US" dirty="0"/>
              <a:t>가 제공하는 모든 기능을 사용할 수 있다</a:t>
            </a:r>
            <a:r>
              <a:rPr lang="en-US" altLang="ko-KR" dirty="0"/>
              <a:t>. </a:t>
            </a:r>
            <a:endParaRPr lang="ko-KR" alt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2900364"/>
            <a:ext cx="4876800" cy="298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483165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ko-KR" altLang="en-US" dirty="0"/>
              <a:t>웹 </a:t>
            </a:r>
            <a:r>
              <a:rPr lang="ko-KR" altLang="en-US" dirty="0" smtClean="0"/>
              <a:t>스토리지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/>
              <a:t>웹스토리지</a:t>
            </a:r>
            <a:r>
              <a:rPr lang="en-US" altLang="ko-KR" dirty="0"/>
              <a:t>(web storage) </a:t>
            </a:r>
            <a:r>
              <a:rPr lang="ko-KR" altLang="en-US" dirty="0" smtClean="0"/>
              <a:t>는 </a:t>
            </a:r>
            <a:r>
              <a:rPr lang="ko-KR" altLang="en-US" dirty="0"/>
              <a:t>클라이언트 컴퓨터에 데이터를 저장하는 </a:t>
            </a:r>
            <a:r>
              <a:rPr lang="ko-KR" altLang="en-US" dirty="0" err="1" smtClean="0"/>
              <a:t>메카니즘</a:t>
            </a:r>
            <a:endParaRPr lang="en-US" altLang="ko-KR" dirty="0" smtClean="0"/>
          </a:p>
          <a:p>
            <a:r>
              <a:rPr lang="ko-KR" altLang="en-US" dirty="0" err="1" smtClean="0"/>
              <a:t>웹스토리지는</a:t>
            </a:r>
            <a:r>
              <a:rPr lang="ko-KR" altLang="en-US" dirty="0" smtClean="0"/>
              <a:t> </a:t>
            </a:r>
            <a:r>
              <a:rPr lang="ko-KR" altLang="en-US" dirty="0"/>
              <a:t>쿠키보다 안전하고 속도도 빠르다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 smtClean="0"/>
              <a:t>약 </a:t>
            </a:r>
            <a:r>
              <a:rPr lang="en-US" altLang="ko-KR" dirty="0" err="1"/>
              <a:t>5MB</a:t>
            </a:r>
            <a:r>
              <a:rPr lang="en-US" altLang="ko-KR" dirty="0"/>
              <a:t> </a:t>
            </a:r>
            <a:r>
              <a:rPr lang="ko-KR" altLang="en-US" dirty="0"/>
              <a:t>정도까지 저장이 가능하다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 smtClean="0"/>
              <a:t>데이터는 </a:t>
            </a:r>
            <a:r>
              <a:rPr lang="ko-KR" altLang="en-US" dirty="0"/>
              <a:t>키</a:t>
            </a:r>
            <a:r>
              <a:rPr lang="en-US" altLang="ko-KR" dirty="0"/>
              <a:t>/</a:t>
            </a:r>
            <a:r>
              <a:rPr lang="ko-KR" altLang="en-US" dirty="0"/>
              <a:t>값</a:t>
            </a:r>
            <a:r>
              <a:rPr lang="en-US" altLang="ko-KR" dirty="0"/>
              <a:t>(key/value)</a:t>
            </a:r>
            <a:r>
              <a:rPr lang="ko-KR" altLang="en-US" dirty="0"/>
              <a:t>의 쌍으로 저장</a:t>
            </a:r>
          </a:p>
          <a:p>
            <a:endParaRPr lang="ko-KR" altLang="en-US" dirty="0"/>
          </a:p>
        </p:txBody>
      </p:sp>
      <p:pic>
        <p:nvPicPr>
          <p:cNvPr id="1025" name="_x256200480" descr="EMB000011b450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038" y="3321050"/>
            <a:ext cx="4617421" cy="15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506008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예제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85800" y="1133471"/>
            <a:ext cx="8212138" cy="50482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Symbol" pitchFamily="18" charset="2"/>
              <a:buNone/>
              <a:tabLst>
                <a:tab pos="254000" algn="l"/>
                <a:tab pos="254000" algn="l"/>
              </a:tabLst>
              <a:defRPr kumimoji="1" sz="1600">
                <a:solidFill>
                  <a:srgbClr val="000000"/>
                </a:solidFill>
                <a:latin typeface="Century Schoolbook" panose="020406040505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bg2"/>
              </a:buClr>
              <a:buFont typeface="Symbol" pitchFamily="18" charset="2"/>
              <a:buChar char="·"/>
              <a:defRPr kumimoji="1" sz="2000">
                <a:latin typeface="Century Schoolbook" panose="020406040505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>
                <a:latin typeface="Century Schoolbook" panose="020406040505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600">
                <a:latin typeface="Century Schoolbook" panose="020406040505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9pPr>
          </a:lstStyle>
          <a:p>
            <a:r>
              <a:rPr lang="en-US" altLang="ko-KR" dirty="0"/>
              <a:t>&lt;!</a:t>
            </a:r>
            <a:r>
              <a:rPr lang="en-US" altLang="ko-KR" dirty="0" err="1"/>
              <a:t>DOCTYPE</a:t>
            </a:r>
            <a:r>
              <a:rPr lang="en-US" altLang="ko-KR" dirty="0"/>
              <a:t> HTML&gt;</a:t>
            </a:r>
          </a:p>
          <a:p>
            <a:r>
              <a:rPr lang="en-US" altLang="ko-KR" dirty="0"/>
              <a:t>&lt;html&gt;</a:t>
            </a:r>
          </a:p>
          <a:p>
            <a:r>
              <a:rPr lang="en-US" altLang="ko-KR" dirty="0"/>
              <a:t>&lt;head&gt;</a:t>
            </a:r>
          </a:p>
          <a:p>
            <a:r>
              <a:rPr lang="en-US" altLang="ko-KR" dirty="0"/>
              <a:t>    &lt;script&gt;</a:t>
            </a:r>
          </a:p>
          <a:p>
            <a:r>
              <a:rPr lang="en-US" altLang="ko-KR" dirty="0"/>
              <a:t>        </a:t>
            </a:r>
            <a:r>
              <a:rPr lang="en-US" altLang="ko-KR" dirty="0" err="1"/>
              <a:t>var</a:t>
            </a:r>
            <a:r>
              <a:rPr lang="en-US" altLang="ko-KR" dirty="0"/>
              <a:t> </a:t>
            </a:r>
            <a:r>
              <a:rPr lang="en-US" altLang="ko-KR" dirty="0" err="1"/>
              <a:t>ws</a:t>
            </a:r>
            <a:r>
              <a:rPr lang="en-US" altLang="ko-KR" dirty="0"/>
              <a:t>;</a:t>
            </a:r>
          </a:p>
          <a:p>
            <a:r>
              <a:rPr lang="en-US" altLang="ko-KR" dirty="0"/>
              <a:t>        function open() {</a:t>
            </a:r>
          </a:p>
          <a:p>
            <a:r>
              <a:rPr lang="en-US" altLang="ko-KR" dirty="0"/>
              <a:t>            if ("</a:t>
            </a:r>
            <a:r>
              <a:rPr lang="en-US" altLang="ko-KR" dirty="0" err="1"/>
              <a:t>WebSocket</a:t>
            </a:r>
            <a:r>
              <a:rPr lang="en-US" altLang="ko-KR" dirty="0"/>
              <a:t>" in window) {</a:t>
            </a:r>
          </a:p>
          <a:p>
            <a:r>
              <a:rPr lang="en-US" altLang="ko-KR" dirty="0"/>
              <a:t>                </a:t>
            </a:r>
            <a:r>
              <a:rPr lang="en-US" altLang="ko-KR" dirty="0" err="1"/>
              <a:t>ws</a:t>
            </a:r>
            <a:r>
              <a:rPr lang="en-US" altLang="ko-KR" dirty="0"/>
              <a:t> = new </a:t>
            </a:r>
            <a:r>
              <a:rPr lang="en-US" altLang="ko-KR" dirty="0" err="1"/>
              <a:t>WebSocket</a:t>
            </a:r>
            <a:r>
              <a:rPr lang="en-US" altLang="ko-KR" dirty="0"/>
              <a:t>("</a:t>
            </a:r>
            <a:r>
              <a:rPr lang="en-US" altLang="ko-KR" dirty="0" err="1"/>
              <a:t>ws</a:t>
            </a:r>
            <a:r>
              <a:rPr lang="en-US" altLang="ko-KR" dirty="0"/>
              <a:t>://</a:t>
            </a:r>
            <a:r>
              <a:rPr lang="en-US" altLang="ko-KR" dirty="0" err="1"/>
              <a:t>echo.websocket.org</a:t>
            </a:r>
            <a:r>
              <a:rPr lang="en-US" altLang="ko-KR" dirty="0"/>
              <a:t>");</a:t>
            </a:r>
          </a:p>
          <a:p>
            <a:r>
              <a:rPr lang="en-US" altLang="ko-KR" dirty="0"/>
              <a:t>                </a:t>
            </a:r>
            <a:r>
              <a:rPr lang="en-US" altLang="ko-KR" dirty="0" err="1"/>
              <a:t>ws.onopen</a:t>
            </a:r>
            <a:r>
              <a:rPr lang="en-US" altLang="ko-KR" dirty="0"/>
              <a:t> = function () {</a:t>
            </a:r>
          </a:p>
          <a:p>
            <a:r>
              <a:rPr lang="en-US" altLang="ko-KR" dirty="0"/>
              <a:t>                    alert("</a:t>
            </a:r>
            <a:r>
              <a:rPr lang="ko-KR" altLang="en-US" dirty="0" err="1"/>
              <a:t>웹소켓</a:t>
            </a:r>
            <a:r>
              <a:rPr lang="ko-KR" altLang="en-US" dirty="0"/>
              <a:t> 오픈 성공</a:t>
            </a:r>
            <a:r>
              <a:rPr lang="en-US" altLang="ko-KR" dirty="0"/>
              <a:t>");</a:t>
            </a:r>
          </a:p>
          <a:p>
            <a:r>
              <a:rPr lang="en-US" altLang="ko-KR" dirty="0"/>
              <a:t>                };</a:t>
            </a:r>
          </a:p>
          <a:p>
            <a:r>
              <a:rPr lang="en-US" altLang="ko-KR" dirty="0"/>
              <a:t>                </a:t>
            </a:r>
            <a:r>
              <a:rPr lang="en-US" altLang="ko-KR" dirty="0" err="1"/>
              <a:t>ws.onmessage</a:t>
            </a:r>
            <a:r>
              <a:rPr lang="en-US" altLang="ko-KR" dirty="0"/>
              <a:t> = function (</a:t>
            </a:r>
            <a:r>
              <a:rPr lang="en-US" altLang="ko-KR" dirty="0" err="1"/>
              <a:t>evt</a:t>
            </a:r>
            <a:r>
              <a:rPr lang="en-US" altLang="ko-KR" dirty="0"/>
              <a:t>) {</a:t>
            </a:r>
          </a:p>
          <a:p>
            <a:r>
              <a:rPr lang="en-US" altLang="ko-KR" dirty="0"/>
              <a:t>                    </a:t>
            </a:r>
            <a:r>
              <a:rPr lang="en-US" altLang="ko-KR" dirty="0" err="1"/>
              <a:t>var</a:t>
            </a:r>
            <a:r>
              <a:rPr lang="en-US" altLang="ko-KR" dirty="0"/>
              <a:t> </a:t>
            </a:r>
            <a:r>
              <a:rPr lang="en-US" altLang="ko-KR" dirty="0" err="1"/>
              <a:t>msg</a:t>
            </a:r>
            <a:r>
              <a:rPr lang="en-US" altLang="ko-KR" dirty="0"/>
              <a:t> = </a:t>
            </a:r>
            <a:r>
              <a:rPr lang="en-US" altLang="ko-KR" dirty="0" err="1"/>
              <a:t>evt.data</a:t>
            </a:r>
            <a:r>
              <a:rPr lang="en-US" altLang="ko-KR" dirty="0"/>
              <a:t>;</a:t>
            </a:r>
          </a:p>
          <a:p>
            <a:r>
              <a:rPr lang="en-US" altLang="ko-KR" dirty="0"/>
              <a:t>                    </a:t>
            </a:r>
            <a:r>
              <a:rPr lang="en-US" altLang="ko-KR" dirty="0" err="1"/>
              <a:t>document.getElementById</a:t>
            </a:r>
            <a:r>
              <a:rPr lang="en-US" altLang="ko-KR" dirty="0"/>
              <a:t>("result").</a:t>
            </a:r>
            <a:r>
              <a:rPr lang="en-US" altLang="ko-KR" dirty="0" err="1"/>
              <a:t>innerHTML</a:t>
            </a:r>
            <a:r>
              <a:rPr lang="en-US" altLang="ko-KR" dirty="0"/>
              <a:t> = </a:t>
            </a:r>
            <a:r>
              <a:rPr lang="en-US" altLang="ko-KR" dirty="0" err="1"/>
              <a:t>msg</a:t>
            </a:r>
            <a:r>
              <a:rPr lang="en-US" altLang="ko-KR" dirty="0"/>
              <a:t>;</a:t>
            </a:r>
          </a:p>
          <a:p>
            <a:r>
              <a:rPr lang="en-US" altLang="ko-KR" dirty="0"/>
              <a:t>                };</a:t>
            </a:r>
          </a:p>
          <a:p>
            <a:r>
              <a:rPr lang="en-US" altLang="ko-KR" dirty="0"/>
              <a:t>                </a:t>
            </a:r>
            <a:r>
              <a:rPr lang="en-US" altLang="ko-KR" dirty="0" err="1"/>
              <a:t>ws.onclose</a:t>
            </a:r>
            <a:r>
              <a:rPr lang="en-US" altLang="ko-KR" dirty="0"/>
              <a:t> = function () {</a:t>
            </a:r>
          </a:p>
          <a:p>
            <a:r>
              <a:rPr lang="en-US" altLang="ko-KR" dirty="0"/>
              <a:t>                    alert("</a:t>
            </a:r>
            <a:r>
              <a:rPr lang="ko-KR" altLang="en-US" dirty="0" err="1"/>
              <a:t>웹소켓</a:t>
            </a:r>
            <a:r>
              <a:rPr lang="ko-KR" altLang="en-US" dirty="0"/>
              <a:t> 연결 해제</a:t>
            </a:r>
            <a:r>
              <a:rPr lang="en-US" altLang="ko-KR" dirty="0"/>
              <a:t>");</a:t>
            </a:r>
          </a:p>
          <a:p>
            <a:r>
              <a:rPr lang="en-US" altLang="ko-KR" dirty="0"/>
              <a:t>                };</a:t>
            </a:r>
          </a:p>
          <a:p>
            <a:r>
              <a:rPr lang="en-US" altLang="ko-KR" dirty="0"/>
              <a:t>            }</a:t>
            </a:r>
          </a:p>
          <a:p>
            <a:r>
              <a:rPr lang="en-US" altLang="ko-KR" dirty="0"/>
              <a:t>            else {</a:t>
            </a:r>
          </a:p>
          <a:p>
            <a:r>
              <a:rPr lang="en-US" altLang="ko-KR" dirty="0"/>
              <a:t>                alert("</a:t>
            </a:r>
            <a:r>
              <a:rPr lang="ko-KR" altLang="en-US" dirty="0" err="1"/>
              <a:t>웹소켓이</a:t>
            </a:r>
            <a:r>
              <a:rPr lang="ko-KR" altLang="en-US" dirty="0"/>
              <a:t> 지원되지 않음</a:t>
            </a:r>
            <a:r>
              <a:rPr lang="en-US" altLang="ko-KR" dirty="0"/>
              <a:t>!");</a:t>
            </a:r>
          </a:p>
          <a:p>
            <a:r>
              <a:rPr lang="en-US" altLang="ko-KR" dirty="0"/>
              <a:t>            }</a:t>
            </a:r>
          </a:p>
          <a:p>
            <a:r>
              <a:rPr lang="en-US" altLang="ko-KR" dirty="0"/>
              <a:t>        </a:t>
            </a:r>
            <a:r>
              <a:rPr lang="en-US" altLang="ko-KR" dirty="0" smtClean="0"/>
              <a:t>}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44002091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예제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85800" y="1200147"/>
            <a:ext cx="8212138" cy="423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Symbol" pitchFamily="18" charset="2"/>
              <a:buNone/>
              <a:tabLst>
                <a:tab pos="254000" algn="l"/>
                <a:tab pos="254000" algn="l"/>
              </a:tabLst>
              <a:defRPr kumimoji="1" sz="1600">
                <a:solidFill>
                  <a:srgbClr val="000000"/>
                </a:solidFill>
                <a:latin typeface="Century Schoolbook" panose="020406040505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bg2"/>
              </a:buClr>
              <a:buFont typeface="Symbol" pitchFamily="18" charset="2"/>
              <a:buChar char="·"/>
              <a:defRPr kumimoji="1" sz="2000">
                <a:latin typeface="Century Schoolbook" panose="020406040505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>
                <a:latin typeface="Century Schoolbook" panose="020406040505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600">
                <a:latin typeface="Century Schoolbook" panose="020406040505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9pPr>
          </a:lstStyle>
          <a:p>
            <a:r>
              <a:rPr lang="en-US" altLang="ko-KR" dirty="0" smtClean="0"/>
              <a:t>function </a:t>
            </a:r>
            <a:r>
              <a:rPr lang="en-US" altLang="ko-KR" dirty="0"/>
              <a:t>send() {</a:t>
            </a:r>
          </a:p>
          <a:p>
            <a:r>
              <a:rPr lang="en-US" altLang="ko-KR" dirty="0"/>
              <a:t>            </a:t>
            </a:r>
            <a:r>
              <a:rPr lang="en-US" altLang="ko-KR" dirty="0" err="1"/>
              <a:t>ws.send</a:t>
            </a:r>
            <a:r>
              <a:rPr lang="en-US" altLang="ko-KR" dirty="0"/>
              <a:t>(</a:t>
            </a:r>
            <a:r>
              <a:rPr lang="en-US" altLang="ko-KR" dirty="0" err="1"/>
              <a:t>document.getElementById</a:t>
            </a:r>
            <a:r>
              <a:rPr lang="en-US" altLang="ko-KR" dirty="0"/>
              <a:t>("data").value);</a:t>
            </a:r>
          </a:p>
          <a:p>
            <a:r>
              <a:rPr lang="en-US" altLang="ko-KR" dirty="0"/>
              <a:t>        }</a:t>
            </a:r>
          </a:p>
          <a:p>
            <a:r>
              <a:rPr lang="en-US" altLang="ko-KR" dirty="0"/>
              <a:t>        function quit() {</a:t>
            </a:r>
          </a:p>
          <a:p>
            <a:r>
              <a:rPr lang="en-US" altLang="ko-KR" dirty="0"/>
              <a:t>            </a:t>
            </a:r>
            <a:r>
              <a:rPr lang="en-US" altLang="ko-KR" dirty="0" err="1"/>
              <a:t>ws.close</a:t>
            </a:r>
            <a:r>
              <a:rPr lang="en-US" altLang="ko-KR" dirty="0"/>
              <a:t>();</a:t>
            </a:r>
          </a:p>
          <a:p>
            <a:r>
              <a:rPr lang="en-US" altLang="ko-KR" dirty="0"/>
              <a:t>        }</a:t>
            </a:r>
          </a:p>
          <a:p>
            <a:r>
              <a:rPr lang="en-US" altLang="ko-KR" dirty="0"/>
              <a:t>    &lt;/script&gt;</a:t>
            </a:r>
          </a:p>
          <a:p>
            <a:r>
              <a:rPr lang="en-US" altLang="ko-KR" dirty="0"/>
              <a:t>&lt;/head&gt;</a:t>
            </a:r>
          </a:p>
          <a:p>
            <a:r>
              <a:rPr lang="en-US" altLang="ko-KR" dirty="0"/>
              <a:t>&lt;body&gt;</a:t>
            </a:r>
          </a:p>
          <a:p>
            <a:r>
              <a:rPr lang="en-US" altLang="ko-KR" dirty="0"/>
              <a:t>    &lt;button </a:t>
            </a:r>
            <a:r>
              <a:rPr lang="en-US" altLang="ko-KR" dirty="0" err="1"/>
              <a:t>onclick</a:t>
            </a:r>
            <a:r>
              <a:rPr lang="en-US" altLang="ko-KR" dirty="0"/>
              <a:t>="open()"&gt;</a:t>
            </a:r>
            <a:r>
              <a:rPr lang="ko-KR" altLang="en-US" dirty="0" err="1"/>
              <a:t>웹소켓</a:t>
            </a:r>
            <a:r>
              <a:rPr lang="ko-KR" altLang="en-US" dirty="0"/>
              <a:t> 연결</a:t>
            </a:r>
            <a:r>
              <a:rPr lang="en-US" altLang="ko-KR" dirty="0"/>
              <a:t>&lt;/button&gt;</a:t>
            </a:r>
          </a:p>
          <a:p>
            <a:r>
              <a:rPr lang="en-US" altLang="ko-KR" dirty="0"/>
              <a:t>    &lt;button </a:t>
            </a:r>
            <a:r>
              <a:rPr lang="en-US" altLang="ko-KR" dirty="0" err="1"/>
              <a:t>onclick</a:t>
            </a:r>
            <a:r>
              <a:rPr lang="en-US" altLang="ko-KR" dirty="0"/>
              <a:t>="quit()"&gt;</a:t>
            </a:r>
            <a:r>
              <a:rPr lang="ko-KR" altLang="en-US" dirty="0" err="1"/>
              <a:t>웹소켓</a:t>
            </a:r>
            <a:r>
              <a:rPr lang="ko-KR" altLang="en-US" dirty="0"/>
              <a:t> 연결 종료</a:t>
            </a:r>
            <a:r>
              <a:rPr lang="en-US" altLang="ko-KR" dirty="0"/>
              <a:t>&lt;/button&gt;&lt;</a:t>
            </a:r>
            <a:r>
              <a:rPr lang="en-US" altLang="ko-KR" dirty="0" err="1"/>
              <a:t>br</a:t>
            </a:r>
            <a:r>
              <a:rPr lang="en-US" altLang="ko-KR" dirty="0"/>
              <a:t> /&gt;</a:t>
            </a:r>
          </a:p>
          <a:p>
            <a:r>
              <a:rPr lang="en-US" altLang="ko-KR" dirty="0"/>
              <a:t>    &lt;input type="text" id="data" /&gt;</a:t>
            </a:r>
          </a:p>
          <a:p>
            <a:r>
              <a:rPr lang="en-US" altLang="ko-KR" dirty="0"/>
              <a:t>    &lt;button </a:t>
            </a:r>
            <a:r>
              <a:rPr lang="en-US" altLang="ko-KR" dirty="0" err="1"/>
              <a:t>onclick</a:t>
            </a:r>
            <a:r>
              <a:rPr lang="en-US" altLang="ko-KR" dirty="0"/>
              <a:t>="send()"&gt;</a:t>
            </a:r>
            <a:r>
              <a:rPr lang="ko-KR" altLang="en-US" dirty="0" err="1"/>
              <a:t>데이터송신</a:t>
            </a:r>
            <a:r>
              <a:rPr lang="en-US" altLang="ko-KR" dirty="0"/>
              <a:t>&lt;/button&gt;&lt;</a:t>
            </a:r>
            <a:r>
              <a:rPr lang="en-US" altLang="ko-KR" dirty="0" err="1"/>
              <a:t>br</a:t>
            </a:r>
            <a:r>
              <a:rPr lang="en-US" altLang="ko-KR" dirty="0"/>
              <a:t> /&gt;</a:t>
            </a:r>
          </a:p>
          <a:p>
            <a:r>
              <a:rPr lang="en-US" altLang="ko-KR" dirty="0"/>
              <a:t>    </a:t>
            </a:r>
            <a:r>
              <a:rPr lang="ko-KR" altLang="en-US" dirty="0"/>
              <a:t>에코 서버로부터 받은 데이터</a:t>
            </a:r>
            <a:r>
              <a:rPr lang="en-US" altLang="ko-KR" dirty="0"/>
              <a:t>:</a:t>
            </a:r>
          </a:p>
          <a:p>
            <a:r>
              <a:rPr lang="en-US" altLang="ko-KR" dirty="0"/>
              <a:t>    &lt;output id="result"&gt;&lt;/output&gt;</a:t>
            </a:r>
          </a:p>
          <a:p>
            <a:r>
              <a:rPr lang="en-US" altLang="ko-KR" dirty="0"/>
              <a:t>&lt;/body&gt;</a:t>
            </a:r>
          </a:p>
          <a:p>
            <a:r>
              <a:rPr lang="en-US" altLang="ko-KR" dirty="0"/>
              <a:t>&lt;/html&gt;</a:t>
            </a:r>
            <a:endParaRPr lang="ko-KR" altLang="en-US" dirty="0"/>
          </a:p>
        </p:txBody>
      </p:sp>
      <p:pic>
        <p:nvPicPr>
          <p:cNvPr id="14337" name="_x256199920" descr="EMB000011b450c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5046662"/>
            <a:ext cx="4440238" cy="1472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37400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60475" y="371475"/>
            <a:ext cx="7623175" cy="571500"/>
          </a:xfrm>
        </p:spPr>
        <p:txBody>
          <a:bodyPr/>
          <a:lstStyle/>
          <a:p>
            <a:r>
              <a:rPr lang="en-US" altLang="ko-KR" sz="3600"/>
              <a:t>Q &amp; A</a:t>
            </a:r>
          </a:p>
        </p:txBody>
      </p:sp>
      <p:pic>
        <p:nvPicPr>
          <p:cNvPr id="457731" name="Picture 3" descr="MCj024069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1978025"/>
            <a:ext cx="2797175" cy="202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7732" name="Picture 4" descr="MCj041650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913" y="2103438"/>
            <a:ext cx="1706562" cy="163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altLang="ko-KR" dirty="0" err="1"/>
              <a:t>localStorage</a:t>
            </a:r>
            <a:r>
              <a:rPr lang="ko-KR" altLang="en-US" dirty="0"/>
              <a:t>와 </a:t>
            </a:r>
            <a:r>
              <a:rPr lang="en-US" altLang="ko-KR" dirty="0" err="1"/>
              <a:t>sessionStorage</a:t>
            </a: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err="1" smtClean="0"/>
              <a:t>localStorage</a:t>
            </a:r>
            <a:r>
              <a:rPr lang="en-US" altLang="ko-KR" dirty="0" smtClean="0"/>
              <a:t> </a:t>
            </a:r>
            <a:r>
              <a:rPr lang="ko-KR" altLang="en-US" dirty="0" smtClean="0"/>
              <a:t>객체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만료 </a:t>
            </a:r>
            <a:r>
              <a:rPr lang="ko-KR" altLang="en-US" dirty="0"/>
              <a:t>날짜가 없는 데이터를 저장한다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도메인이 </a:t>
            </a:r>
            <a:r>
              <a:rPr lang="ko-KR" altLang="en-US" dirty="0"/>
              <a:t>다르면 서로의 로컬 </a:t>
            </a:r>
            <a:r>
              <a:rPr lang="ko-KR" altLang="en-US" dirty="0" err="1"/>
              <a:t>스토리지에</a:t>
            </a:r>
            <a:r>
              <a:rPr lang="ko-KR" altLang="en-US" dirty="0"/>
              <a:t> 접근할 수 없음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err="1" smtClean="0"/>
              <a:t>sessionStorage</a:t>
            </a:r>
            <a:r>
              <a:rPr lang="en-US" altLang="ko-KR" dirty="0" smtClean="0"/>
              <a:t> </a:t>
            </a:r>
            <a:r>
              <a:rPr lang="ko-KR" altLang="en-US" dirty="0" smtClean="0"/>
              <a:t>객체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각 </a:t>
            </a:r>
            <a:r>
              <a:rPr lang="ko-KR" altLang="en-US" dirty="0"/>
              <a:t>세션</a:t>
            </a:r>
            <a:r>
              <a:rPr lang="en-US" altLang="ko-KR" dirty="0"/>
              <a:t>(</a:t>
            </a:r>
            <a:r>
              <a:rPr lang="ko-KR" altLang="en-US" dirty="0"/>
              <a:t>하나의 윈도우</a:t>
            </a:r>
            <a:r>
              <a:rPr lang="en-US" altLang="ko-KR" dirty="0"/>
              <a:t>)</a:t>
            </a:r>
            <a:r>
              <a:rPr lang="ko-KR" altLang="en-US" dirty="0"/>
              <a:t>마다 데이터가 별도로 </a:t>
            </a:r>
            <a:r>
              <a:rPr lang="ko-KR" altLang="en-US" dirty="0" smtClean="0"/>
              <a:t>저장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해당 </a:t>
            </a:r>
            <a:r>
              <a:rPr lang="ko-KR" altLang="en-US" dirty="0"/>
              <a:t>세션이 종료되면 데이터가 사라진다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8363737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altLang="ko-KR" dirty="0" err="1" smtClean="0"/>
              <a:t>localStorage</a:t>
            </a:r>
            <a:r>
              <a:rPr lang="ko-KR" altLang="en-US" dirty="0"/>
              <a:t> </a:t>
            </a:r>
            <a:r>
              <a:rPr lang="ko-KR" altLang="en-US" dirty="0" smtClean="0"/>
              <a:t>예제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85800" y="1181098"/>
            <a:ext cx="8212138" cy="34385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Symbol" pitchFamily="18" charset="2"/>
              <a:buNone/>
              <a:tabLst>
                <a:tab pos="254000" algn="l"/>
                <a:tab pos="254000" algn="l"/>
              </a:tabLst>
              <a:defRPr kumimoji="1" sz="1600">
                <a:solidFill>
                  <a:srgbClr val="000000"/>
                </a:solidFill>
                <a:latin typeface="Century Schoolbook" panose="020406040505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bg2"/>
              </a:buClr>
              <a:buFont typeface="Symbol" pitchFamily="18" charset="2"/>
              <a:buChar char="·"/>
              <a:defRPr kumimoji="1" sz="2000">
                <a:latin typeface="Century Schoolbook" panose="020406040505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>
                <a:latin typeface="Century Schoolbook" panose="020406040505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600">
                <a:latin typeface="Century Schoolbook" panose="020406040505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9pPr>
          </a:lstStyle>
          <a:p>
            <a:pPr>
              <a:lnSpc>
                <a:spcPts val="1700"/>
              </a:lnSpc>
            </a:pPr>
            <a:r>
              <a:rPr lang="en-US" altLang="ko-KR" dirty="0"/>
              <a:t>&lt;!</a:t>
            </a:r>
            <a:r>
              <a:rPr lang="en-US" altLang="ko-KR" dirty="0" err="1"/>
              <a:t>DOCTYPE</a:t>
            </a:r>
            <a:r>
              <a:rPr lang="en-US" altLang="ko-KR" dirty="0"/>
              <a:t> html&gt;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&lt;html&gt;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&lt;head&gt;&lt;/head&gt;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&lt;body&gt;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&lt;p&gt;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</a:t>
            </a:r>
            <a:r>
              <a:rPr lang="ko-KR" altLang="en-US" dirty="0"/>
              <a:t>페이지 방문 횟수</a:t>
            </a:r>
            <a:r>
              <a:rPr lang="en-US" altLang="ko-KR" dirty="0"/>
              <a:t>: &lt;span id="count"&gt; &lt;/span&gt;</a:t>
            </a:r>
            <a:r>
              <a:rPr lang="ko-KR" altLang="en-US" dirty="0"/>
              <a:t>번</a:t>
            </a:r>
          </a:p>
          <a:p>
            <a:pPr>
              <a:lnSpc>
                <a:spcPts val="1700"/>
              </a:lnSpc>
            </a:pPr>
            <a:r>
              <a:rPr lang="ko-KR" altLang="en-US" dirty="0"/>
              <a:t>    </a:t>
            </a:r>
            <a:r>
              <a:rPr lang="en-US" altLang="ko-KR" dirty="0"/>
              <a:t>&lt;/p&gt;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&lt;script&gt;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if (!</a:t>
            </a:r>
            <a:r>
              <a:rPr lang="en-US" altLang="ko-KR" dirty="0" err="1"/>
              <a:t>localStorage.pageLoadCount</a:t>
            </a:r>
            <a:r>
              <a:rPr lang="en-US" altLang="ko-KR" dirty="0"/>
              <a:t>)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</a:t>
            </a:r>
            <a:r>
              <a:rPr lang="en-US" altLang="ko-KR" dirty="0" err="1"/>
              <a:t>localStorage.pageLoadCount</a:t>
            </a:r>
            <a:r>
              <a:rPr lang="en-US" altLang="ko-KR" dirty="0"/>
              <a:t> = 0;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</a:t>
            </a:r>
            <a:r>
              <a:rPr lang="en-US" altLang="ko-KR" dirty="0" err="1"/>
              <a:t>localStorage.pageLoadCount</a:t>
            </a:r>
            <a:r>
              <a:rPr lang="en-US" altLang="ko-KR" dirty="0"/>
              <a:t> = </a:t>
            </a:r>
            <a:r>
              <a:rPr lang="en-US" altLang="ko-KR" dirty="0" err="1"/>
              <a:t>parseInt</a:t>
            </a:r>
            <a:r>
              <a:rPr lang="en-US" altLang="ko-KR" dirty="0"/>
              <a:t>(</a:t>
            </a:r>
            <a:r>
              <a:rPr lang="en-US" altLang="ko-KR" dirty="0" err="1"/>
              <a:t>localStorage.pageLoadCount</a:t>
            </a:r>
            <a:r>
              <a:rPr lang="en-US" altLang="ko-KR" dirty="0"/>
              <a:t>) + 1;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</a:t>
            </a:r>
            <a:r>
              <a:rPr lang="en-US" altLang="ko-KR" dirty="0" err="1"/>
              <a:t>document.getElementById</a:t>
            </a:r>
            <a:r>
              <a:rPr lang="en-US" altLang="ko-KR" dirty="0"/>
              <a:t>('count').</a:t>
            </a:r>
            <a:r>
              <a:rPr lang="en-US" altLang="ko-KR" dirty="0" err="1"/>
              <a:t>textContent</a:t>
            </a:r>
            <a:r>
              <a:rPr lang="en-US" altLang="ko-KR" dirty="0"/>
              <a:t> = </a:t>
            </a:r>
            <a:r>
              <a:rPr lang="en-US" altLang="ko-KR" dirty="0" err="1"/>
              <a:t>localStorage.pageLoadCount</a:t>
            </a:r>
            <a:r>
              <a:rPr lang="en-US" altLang="ko-KR" dirty="0"/>
              <a:t>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&lt;/script&gt;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&lt;/body&gt;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&lt;/html&gt;</a:t>
            </a:r>
            <a:endParaRPr lang="en-US" altLang="ko-K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522" y="4691064"/>
            <a:ext cx="7123465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79155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버튼을 </a:t>
            </a:r>
            <a:r>
              <a:rPr lang="ko-KR" altLang="en-US" dirty="0"/>
              <a:t>클릭한 </a:t>
            </a:r>
            <a:r>
              <a:rPr lang="ko-KR" altLang="en-US" dirty="0" smtClean="0"/>
              <a:t>횟수 저장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85800" y="1181098"/>
            <a:ext cx="8212138" cy="34385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Symbol" pitchFamily="18" charset="2"/>
              <a:buNone/>
              <a:tabLst>
                <a:tab pos="254000" algn="l"/>
                <a:tab pos="254000" algn="l"/>
              </a:tabLst>
              <a:defRPr kumimoji="1" sz="1600">
                <a:solidFill>
                  <a:srgbClr val="000000"/>
                </a:solidFill>
                <a:latin typeface="Century Schoolbook" panose="020406040505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bg2"/>
              </a:buClr>
              <a:buFont typeface="Symbol" pitchFamily="18" charset="2"/>
              <a:buChar char="·"/>
              <a:defRPr kumimoji="1" sz="2000">
                <a:latin typeface="Century Schoolbook" panose="020406040505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>
                <a:latin typeface="Century Schoolbook" panose="020406040505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600">
                <a:latin typeface="Century Schoolbook" panose="020406040505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9pPr>
          </a:lstStyle>
          <a:p>
            <a:pPr>
              <a:lnSpc>
                <a:spcPts val="1700"/>
              </a:lnSpc>
            </a:pPr>
            <a:r>
              <a:rPr lang="en-US" altLang="ko-KR" dirty="0"/>
              <a:t>&lt;!</a:t>
            </a:r>
            <a:r>
              <a:rPr lang="en-US" altLang="ko-KR" dirty="0" err="1"/>
              <a:t>DOCTYPE</a:t>
            </a:r>
            <a:r>
              <a:rPr lang="en-US" altLang="ko-KR" dirty="0"/>
              <a:t> html&gt;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&lt;html&gt;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&lt;head&gt;&lt;/head&gt;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&lt;body&gt;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&lt;p&gt;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&lt;button </a:t>
            </a:r>
            <a:r>
              <a:rPr lang="en-US" altLang="ko-KR" dirty="0" err="1"/>
              <a:t>onclick</a:t>
            </a:r>
            <a:r>
              <a:rPr lang="en-US" altLang="ko-KR" dirty="0"/>
              <a:t>="</a:t>
            </a:r>
            <a:r>
              <a:rPr lang="en-US" altLang="ko-KR" dirty="0" err="1"/>
              <a:t>incrementCounter</a:t>
            </a:r>
            <a:r>
              <a:rPr lang="en-US" altLang="ko-KR" dirty="0"/>
              <a:t>()" type="button"&gt;</a:t>
            </a:r>
            <a:r>
              <a:rPr lang="ko-KR" altLang="en-US" dirty="0" err="1"/>
              <a:t>눌러보세요</a:t>
            </a:r>
            <a:r>
              <a:rPr lang="en-US" altLang="ko-KR" dirty="0"/>
              <a:t>!&lt;/button&gt;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&lt;/p&gt;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&lt;div id="target"&gt;&lt;/div&gt;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805324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ko-KR" altLang="en-US" dirty="0"/>
              <a:t>버튼을 클릭한 횟수 저장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85800" y="1181098"/>
            <a:ext cx="8212138" cy="4457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Symbol" pitchFamily="18" charset="2"/>
              <a:buNone/>
              <a:tabLst>
                <a:tab pos="254000" algn="l"/>
                <a:tab pos="254000" algn="l"/>
              </a:tabLst>
              <a:defRPr kumimoji="1" sz="1600">
                <a:solidFill>
                  <a:srgbClr val="000000"/>
                </a:solidFill>
                <a:latin typeface="Century Schoolbook" panose="020406040505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bg2"/>
              </a:buClr>
              <a:buFont typeface="Symbol" pitchFamily="18" charset="2"/>
              <a:buChar char="·"/>
              <a:defRPr kumimoji="1" sz="2000">
                <a:latin typeface="Century Schoolbook" panose="020406040505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>
                <a:latin typeface="Century Schoolbook" panose="020406040505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600">
                <a:latin typeface="Century Schoolbook" panose="020406040505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9pPr>
          </a:lstStyle>
          <a:p>
            <a:pPr>
              <a:lnSpc>
                <a:spcPts val="1700"/>
              </a:lnSpc>
            </a:pPr>
            <a:r>
              <a:rPr lang="en-US" altLang="ko-KR" dirty="0" smtClean="0"/>
              <a:t>&lt;</a:t>
            </a:r>
            <a:r>
              <a:rPr lang="en-US" altLang="ko-KR" dirty="0"/>
              <a:t>script&gt;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function </a:t>
            </a:r>
            <a:r>
              <a:rPr lang="en-US" altLang="ko-KR" dirty="0" err="1"/>
              <a:t>incrementCounter</a:t>
            </a:r>
            <a:r>
              <a:rPr lang="en-US" altLang="ko-KR" dirty="0"/>
              <a:t>() {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if (('</a:t>
            </a:r>
            <a:r>
              <a:rPr lang="en-US" altLang="ko-KR" dirty="0" err="1"/>
              <a:t>localStorage</a:t>
            </a:r>
            <a:r>
              <a:rPr lang="en-US" altLang="ko-KR" dirty="0"/>
              <a:t>' in window) &amp;&amp; window['</a:t>
            </a:r>
            <a:r>
              <a:rPr lang="en-US" altLang="ko-KR" dirty="0" err="1"/>
              <a:t>localStorage</a:t>
            </a:r>
            <a:r>
              <a:rPr lang="en-US" altLang="ko-KR" dirty="0"/>
              <a:t>'] !== null) {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    if (</a:t>
            </a:r>
            <a:r>
              <a:rPr lang="en-US" altLang="ko-KR" dirty="0" err="1"/>
              <a:t>localStorage.count</a:t>
            </a:r>
            <a:r>
              <a:rPr lang="en-US" altLang="ko-KR" dirty="0"/>
              <a:t>) {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        </a:t>
            </a:r>
            <a:r>
              <a:rPr lang="en-US" altLang="ko-KR" dirty="0" err="1"/>
              <a:t>localStorage.count</a:t>
            </a:r>
            <a:r>
              <a:rPr lang="en-US" altLang="ko-KR" dirty="0"/>
              <a:t>++;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    }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    else {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        </a:t>
            </a:r>
            <a:r>
              <a:rPr lang="en-US" altLang="ko-KR" dirty="0" err="1"/>
              <a:t>localStorage.count</a:t>
            </a:r>
            <a:r>
              <a:rPr lang="en-US" altLang="ko-KR" dirty="0"/>
              <a:t> = 1;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    }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    </a:t>
            </a:r>
            <a:r>
              <a:rPr lang="en-US" altLang="ko-KR" dirty="0" err="1"/>
              <a:t>document.getElementById</a:t>
            </a:r>
            <a:r>
              <a:rPr lang="en-US" altLang="ko-KR" dirty="0"/>
              <a:t>("target").</a:t>
            </a:r>
            <a:r>
              <a:rPr lang="en-US" altLang="ko-KR" dirty="0" err="1"/>
              <a:t>innerHTML</a:t>
            </a:r>
            <a:r>
              <a:rPr lang="en-US" altLang="ko-KR" dirty="0"/>
              <a:t> =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			</a:t>
            </a:r>
            <a:r>
              <a:rPr lang="en-US" altLang="ko-KR" dirty="0" err="1"/>
              <a:t>localStorage.count</a:t>
            </a:r>
            <a:r>
              <a:rPr lang="en-US" altLang="ko-KR" dirty="0"/>
              <a:t> + "</a:t>
            </a:r>
            <a:r>
              <a:rPr lang="ko-KR" altLang="en-US" dirty="0"/>
              <a:t>번 클릭하였습니다</a:t>
            </a:r>
            <a:r>
              <a:rPr lang="en-US" altLang="ko-KR" dirty="0"/>
              <a:t>.";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}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else {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    </a:t>
            </a:r>
            <a:r>
              <a:rPr lang="en-US" altLang="ko-KR" dirty="0" err="1"/>
              <a:t>document.getElementById</a:t>
            </a:r>
            <a:r>
              <a:rPr lang="en-US" altLang="ko-KR" dirty="0"/>
              <a:t>("target").</a:t>
            </a:r>
            <a:r>
              <a:rPr lang="en-US" altLang="ko-KR" dirty="0" err="1"/>
              <a:t>innerHTML</a:t>
            </a:r>
            <a:r>
              <a:rPr lang="en-US" altLang="ko-KR" dirty="0"/>
              <a:t> =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			"</a:t>
            </a:r>
            <a:r>
              <a:rPr lang="ko-KR" altLang="en-US" dirty="0"/>
              <a:t>브라우저가 </a:t>
            </a:r>
            <a:r>
              <a:rPr lang="ko-KR" altLang="en-US" dirty="0" err="1"/>
              <a:t>웹스토리지를</a:t>
            </a:r>
            <a:r>
              <a:rPr lang="ko-KR" altLang="en-US" dirty="0"/>
              <a:t> 지원하지 않습니다</a:t>
            </a:r>
            <a:r>
              <a:rPr lang="en-US" altLang="ko-KR" dirty="0"/>
              <a:t>.";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}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}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&lt;/script&gt;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&lt;/body&gt;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&lt;/html&gt;</a:t>
            </a:r>
            <a:endParaRPr lang="en-US" altLang="ko-K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015" y="5238749"/>
            <a:ext cx="704706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71243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altLang="ko-KR" dirty="0" err="1"/>
              <a:t>sessionStorage</a:t>
            </a:r>
            <a:r>
              <a:rPr lang="en-US" altLang="ko-KR" dirty="0"/>
              <a:t> </a:t>
            </a:r>
            <a:r>
              <a:rPr lang="ko-KR" altLang="en-US" dirty="0"/>
              <a:t>예제</a:t>
            </a:r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85800" y="1181099"/>
            <a:ext cx="8212138" cy="1962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Symbol" pitchFamily="18" charset="2"/>
              <a:buNone/>
              <a:tabLst>
                <a:tab pos="254000" algn="l"/>
                <a:tab pos="254000" algn="l"/>
              </a:tabLst>
              <a:defRPr kumimoji="1" sz="1600">
                <a:solidFill>
                  <a:srgbClr val="000000"/>
                </a:solidFill>
                <a:latin typeface="Century Schoolbook" panose="020406040505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bg2"/>
              </a:buClr>
              <a:buFont typeface="Symbol" pitchFamily="18" charset="2"/>
              <a:buChar char="·"/>
              <a:defRPr kumimoji="1" sz="2000">
                <a:latin typeface="Century Schoolbook" panose="020406040505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>
                <a:latin typeface="Century Schoolbook" panose="020406040505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600">
                <a:latin typeface="Century Schoolbook" panose="020406040505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9pPr>
          </a:lstStyle>
          <a:p>
            <a:pPr>
              <a:lnSpc>
                <a:spcPts val="1700"/>
              </a:lnSpc>
            </a:pPr>
            <a:r>
              <a:rPr lang="en-US" altLang="ko-KR" dirty="0"/>
              <a:t>&lt;!</a:t>
            </a:r>
            <a:r>
              <a:rPr lang="en-US" altLang="ko-KR" dirty="0" err="1"/>
              <a:t>DOCTYPE</a:t>
            </a:r>
            <a:r>
              <a:rPr lang="en-US" altLang="ko-KR" dirty="0"/>
              <a:t> html&gt;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&lt;html&gt;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&lt;head&gt;&lt;/head&gt;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&lt;body&gt;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&lt;p&gt;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&lt;button </a:t>
            </a:r>
            <a:r>
              <a:rPr lang="en-US" altLang="ko-KR" dirty="0" err="1"/>
              <a:t>onclick</a:t>
            </a:r>
            <a:r>
              <a:rPr lang="en-US" altLang="ko-KR" dirty="0"/>
              <a:t>="</a:t>
            </a:r>
            <a:r>
              <a:rPr lang="en-US" altLang="ko-KR" dirty="0" err="1"/>
              <a:t>incrementCounter</a:t>
            </a:r>
            <a:r>
              <a:rPr lang="en-US" altLang="ko-KR" dirty="0"/>
              <a:t>()" type="button"&gt;</a:t>
            </a:r>
            <a:r>
              <a:rPr lang="ko-KR" altLang="en-US" dirty="0" err="1"/>
              <a:t>눌러보세요</a:t>
            </a:r>
            <a:r>
              <a:rPr lang="en-US" altLang="ko-KR" dirty="0"/>
              <a:t>!&lt;/button&gt;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&lt;/p&gt;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&lt;div id="target"&gt;&lt;/div&gt;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305270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altLang="ko-KR" dirty="0" err="1"/>
              <a:t>sessionStorage</a:t>
            </a:r>
            <a:r>
              <a:rPr lang="en-US" altLang="ko-KR" dirty="0"/>
              <a:t> </a:t>
            </a:r>
            <a:r>
              <a:rPr lang="ko-KR" altLang="en-US" dirty="0"/>
              <a:t>예제</a:t>
            </a:r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685800" y="1181098"/>
            <a:ext cx="8212138" cy="44481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27000" indent="0" latinLnBrk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Symbol" pitchFamily="18" charset="2"/>
              <a:buNone/>
              <a:tabLst>
                <a:tab pos="254000" algn="l"/>
                <a:tab pos="254000" algn="l"/>
              </a:tabLst>
              <a:defRPr kumimoji="1" sz="1600">
                <a:solidFill>
                  <a:srgbClr val="000000"/>
                </a:solidFill>
                <a:latin typeface="Century Schoolbook" panose="020406040505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bg2"/>
              </a:buClr>
              <a:buFont typeface="Symbol" pitchFamily="18" charset="2"/>
              <a:buChar char="·"/>
              <a:defRPr kumimoji="1" sz="2000">
                <a:latin typeface="Century Schoolbook" panose="020406040505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>
                <a:latin typeface="Century Schoolbook" panose="020406040505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600">
                <a:latin typeface="Century Schoolbook" panose="020406040505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itchFamily="18" charset="2"/>
              <a:buChar char="·"/>
              <a:defRPr kumimoji="1" sz="1400">
                <a:latin typeface="+mn-lt"/>
              </a:defRPr>
            </a:lvl9pPr>
          </a:lstStyle>
          <a:p>
            <a:pPr>
              <a:lnSpc>
                <a:spcPts val="1700"/>
              </a:lnSpc>
            </a:pPr>
            <a:r>
              <a:rPr lang="en-US" altLang="ko-KR" dirty="0" smtClean="0"/>
              <a:t>&lt;</a:t>
            </a:r>
            <a:r>
              <a:rPr lang="en-US" altLang="ko-KR" dirty="0"/>
              <a:t>script&gt;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function </a:t>
            </a:r>
            <a:r>
              <a:rPr lang="en-US" altLang="ko-KR" dirty="0" err="1"/>
              <a:t>incrementCounter</a:t>
            </a:r>
            <a:r>
              <a:rPr lang="en-US" altLang="ko-KR" dirty="0"/>
              <a:t>() {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if (('</a:t>
            </a:r>
            <a:r>
              <a:rPr lang="en-US" altLang="ko-KR" dirty="0" err="1"/>
              <a:t>sessionStorage</a:t>
            </a:r>
            <a:r>
              <a:rPr lang="en-US" altLang="ko-KR" dirty="0"/>
              <a:t>' in window) &amp;&amp; window['</a:t>
            </a:r>
            <a:r>
              <a:rPr lang="en-US" altLang="ko-KR" dirty="0" err="1"/>
              <a:t>sessionStorage</a:t>
            </a:r>
            <a:r>
              <a:rPr lang="en-US" altLang="ko-KR" dirty="0"/>
              <a:t>'] !== null) {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   if (</a:t>
            </a:r>
            <a:r>
              <a:rPr lang="en-US" altLang="ko-KR" dirty="0" err="1"/>
              <a:t>sessionStorage.count</a:t>
            </a:r>
            <a:r>
              <a:rPr lang="en-US" altLang="ko-KR" dirty="0"/>
              <a:t>) {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       </a:t>
            </a:r>
            <a:r>
              <a:rPr lang="en-US" altLang="ko-KR" dirty="0" err="1"/>
              <a:t>sessionStorage.count</a:t>
            </a:r>
            <a:r>
              <a:rPr lang="en-US" altLang="ko-KR" dirty="0"/>
              <a:t>++;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   }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   else {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       </a:t>
            </a:r>
            <a:r>
              <a:rPr lang="en-US" altLang="ko-KR" dirty="0" err="1"/>
              <a:t>sessionStorage.count</a:t>
            </a:r>
            <a:r>
              <a:rPr lang="en-US" altLang="ko-KR" dirty="0"/>
              <a:t> = 1;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   }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   </a:t>
            </a:r>
            <a:r>
              <a:rPr lang="en-US" altLang="ko-KR" dirty="0" err="1"/>
              <a:t>document.getElementById</a:t>
            </a:r>
            <a:r>
              <a:rPr lang="en-US" altLang="ko-KR" dirty="0"/>
              <a:t>("target").</a:t>
            </a:r>
            <a:r>
              <a:rPr lang="en-US" altLang="ko-KR" dirty="0" err="1"/>
              <a:t>innerHTML</a:t>
            </a:r>
            <a:r>
              <a:rPr lang="en-US" altLang="ko-KR" dirty="0"/>
              <a:t> =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</a:t>
            </a:r>
            <a:r>
              <a:rPr lang="en-US" altLang="ko-KR" dirty="0" err="1"/>
              <a:t>sessionStorage.count</a:t>
            </a:r>
            <a:r>
              <a:rPr lang="en-US" altLang="ko-KR" dirty="0"/>
              <a:t> + "</a:t>
            </a:r>
            <a:r>
              <a:rPr lang="ko-KR" altLang="en-US" dirty="0"/>
              <a:t>번 클릭하였습니다</a:t>
            </a:r>
            <a:r>
              <a:rPr lang="en-US" altLang="ko-KR" dirty="0"/>
              <a:t>.";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}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else {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    </a:t>
            </a:r>
            <a:r>
              <a:rPr lang="en-US" altLang="ko-KR" dirty="0" err="1"/>
              <a:t>document.getElementById</a:t>
            </a:r>
            <a:r>
              <a:rPr lang="en-US" altLang="ko-KR" dirty="0"/>
              <a:t>("target").</a:t>
            </a:r>
            <a:r>
              <a:rPr lang="en-US" altLang="ko-KR" dirty="0" err="1"/>
              <a:t>innerHTML</a:t>
            </a:r>
            <a:r>
              <a:rPr lang="en-US" altLang="ko-KR" dirty="0"/>
              <a:t> =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"</a:t>
            </a:r>
            <a:r>
              <a:rPr lang="ko-KR" altLang="en-US" dirty="0"/>
              <a:t>브라우저가 </a:t>
            </a:r>
            <a:r>
              <a:rPr lang="ko-KR" altLang="en-US" dirty="0" err="1"/>
              <a:t>웹스토리지를</a:t>
            </a:r>
            <a:r>
              <a:rPr lang="ko-KR" altLang="en-US" dirty="0"/>
              <a:t> 지원하지 않습니다</a:t>
            </a:r>
            <a:r>
              <a:rPr lang="en-US" altLang="ko-KR" dirty="0"/>
              <a:t>.";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    }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   }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    &lt;/script&gt;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&lt;/body&gt;</a:t>
            </a:r>
          </a:p>
          <a:p>
            <a:pPr>
              <a:lnSpc>
                <a:spcPts val="1700"/>
              </a:lnSpc>
            </a:pPr>
            <a:r>
              <a:rPr lang="en-US" altLang="ko-KR" dirty="0"/>
              <a:t>&lt;/html&gt;</a:t>
            </a:r>
            <a:endParaRPr lang="en-US" altLang="ko-K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48" y="5322630"/>
            <a:ext cx="6315075" cy="1154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8772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파일 </a:t>
            </a:r>
            <a:r>
              <a:rPr lang="en-US" altLang="ko-KR" dirty="0" smtClean="0"/>
              <a:t>API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파일 </a:t>
            </a:r>
            <a:r>
              <a:rPr lang="en-US" altLang="ko-KR" dirty="0" smtClean="0"/>
              <a:t>API: </a:t>
            </a:r>
            <a:r>
              <a:rPr lang="ko-KR" altLang="en-US" dirty="0" err="1" smtClean="0"/>
              <a:t>웹브라우저가</a:t>
            </a:r>
            <a:r>
              <a:rPr lang="ko-KR" altLang="en-US" dirty="0" smtClean="0"/>
              <a:t> </a:t>
            </a:r>
            <a:r>
              <a:rPr lang="ko-KR" altLang="en-US" dirty="0"/>
              <a:t>사용자 컴퓨터에 있는 로컬 파일들을 </a:t>
            </a:r>
            <a:r>
              <a:rPr lang="ko-KR" altLang="en-US" dirty="0" err="1"/>
              <a:t>읽어올</a:t>
            </a:r>
            <a:r>
              <a:rPr lang="ko-KR" altLang="en-US" dirty="0"/>
              <a:t> 수 있도록 해주는 </a:t>
            </a:r>
            <a:r>
              <a:rPr lang="en-US" altLang="ko-KR" dirty="0" smtClean="0"/>
              <a:t>API</a:t>
            </a:r>
          </a:p>
          <a:p>
            <a:r>
              <a:rPr lang="en-US" altLang="ko-KR" dirty="0" smtClean="0"/>
              <a:t>PC</a:t>
            </a:r>
            <a:r>
              <a:rPr lang="ko-KR" altLang="en-US" dirty="0"/>
              <a:t>에서 실행되는 일반적인 프로그램처럼 </a:t>
            </a:r>
            <a:r>
              <a:rPr lang="ko-KR" altLang="en-US" dirty="0" smtClean="0"/>
              <a:t>동작</a:t>
            </a:r>
            <a:r>
              <a:rPr lang="en-US" altLang="ko-KR" dirty="0" smtClean="0"/>
              <a:t>(</a:t>
            </a:r>
            <a:r>
              <a:rPr lang="ko-KR" altLang="en-US" dirty="0" smtClean="0"/>
              <a:t>웹 애플리케이션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파일 </a:t>
            </a:r>
            <a:r>
              <a:rPr lang="en-US" altLang="ko-KR" dirty="0"/>
              <a:t>API</a:t>
            </a:r>
            <a:r>
              <a:rPr lang="ko-KR" altLang="en-US" dirty="0"/>
              <a:t>의 가장 전형적인 응용 분야는 아무래도 사용자가 파일을 선택하여서 원격 서버로 전송하는 </a:t>
            </a:r>
            <a:r>
              <a:rPr lang="ko-KR" altLang="en-US" dirty="0" smtClean="0"/>
              <a:t>작업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파일 </a:t>
            </a:r>
            <a:r>
              <a:rPr lang="en-US" altLang="ko-KR" dirty="0"/>
              <a:t>API</a:t>
            </a:r>
            <a:r>
              <a:rPr lang="ko-KR" altLang="en-US" dirty="0"/>
              <a:t>에서 사용되는 객체는 </a:t>
            </a:r>
            <a:r>
              <a:rPr lang="en-US" altLang="ko-KR" dirty="0"/>
              <a:t>File, </a:t>
            </a:r>
            <a:r>
              <a:rPr lang="en-US" altLang="ko-KR" dirty="0" err="1" smtClean="0"/>
              <a:t>FileReader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File </a:t>
            </a:r>
            <a:r>
              <a:rPr lang="ko-KR" altLang="en-US" dirty="0"/>
              <a:t>객체는 로컬 파일 시스템에서 </a:t>
            </a:r>
            <a:r>
              <a:rPr lang="ko-KR" altLang="en-US" dirty="0" err="1"/>
              <a:t>얻어지는</a:t>
            </a:r>
            <a:r>
              <a:rPr lang="ko-KR" altLang="en-US" dirty="0"/>
              <a:t> 파일 데이터를 나타낸다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FileReader</a:t>
            </a:r>
            <a:r>
              <a:rPr lang="en-US" altLang="ko-KR" dirty="0" smtClean="0"/>
              <a:t> </a:t>
            </a:r>
            <a:r>
              <a:rPr lang="ko-KR" altLang="en-US" dirty="0"/>
              <a:t>객체는 이벤트 처리를 통하여 파일의 데이터에 접근하는 </a:t>
            </a:r>
            <a:r>
              <a:rPr lang="ko-KR" altLang="en-US" dirty="0" err="1"/>
              <a:t>메소드들을</a:t>
            </a:r>
            <a:r>
              <a:rPr lang="ko-KR" altLang="en-US" dirty="0"/>
              <a:t> 제공하는 객체이다</a:t>
            </a:r>
            <a:r>
              <a:rPr lang="en-US" altLang="ko-KR" dirty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873308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Crayons">
  <a:themeElements>
    <a:clrScheme name="1_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1_Crayons">
      <a:majorFont>
        <a:latin typeface="Comic Sans MS"/>
        <a:ea typeface="굴림"/>
        <a:cs typeface=""/>
      </a:majorFont>
      <a:minorFont>
        <a:latin typeface="Comic Sans MS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3196</TotalTime>
  <Words>1365</Words>
  <Application>Microsoft Office PowerPoint</Application>
  <PresentationFormat>화면 슬라이드 쇼(4:3)</PresentationFormat>
  <Paragraphs>266</Paragraphs>
  <Slides>22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>1_Crayons</vt:lpstr>
      <vt:lpstr>PowerPoint 프레젠테이션</vt:lpstr>
      <vt:lpstr>웹 스토리지</vt:lpstr>
      <vt:lpstr>localStorage와 sessionStorage </vt:lpstr>
      <vt:lpstr>localStorage 예제</vt:lpstr>
      <vt:lpstr>버튼을 클릭한 횟수 저장</vt:lpstr>
      <vt:lpstr>버튼을 클릭한 횟수 저장</vt:lpstr>
      <vt:lpstr>sessionStorage 예제</vt:lpstr>
      <vt:lpstr>sessionStorage 예제</vt:lpstr>
      <vt:lpstr>파일 API</vt:lpstr>
      <vt:lpstr>파일 API 예제</vt:lpstr>
      <vt:lpstr>파일 API 예제</vt:lpstr>
      <vt:lpstr>파일 정보 표시 예제</vt:lpstr>
      <vt:lpstr>실행 결과</vt:lpstr>
      <vt:lpstr>애플리케이션 캐시</vt:lpstr>
      <vt:lpstr>시계 예제</vt:lpstr>
      <vt:lpstr>실행 결과</vt:lpstr>
      <vt:lpstr>매니페스트 파일</vt:lpstr>
      <vt:lpstr>복잡한 매니페스트 파일</vt:lpstr>
      <vt:lpstr>웹소켓</vt:lpstr>
      <vt:lpstr>예제</vt:lpstr>
      <vt:lpstr>예제</vt:lpstr>
      <vt:lpstr>Q &amp; 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쉽게 풀어쓴 C 프로그래밍</dc:title>
  <dc:creator>천인국</dc:creator>
  <cp:lastModifiedBy>sec</cp:lastModifiedBy>
  <cp:revision>625</cp:revision>
  <dcterms:created xsi:type="dcterms:W3CDTF">2007-06-29T06:43:39Z</dcterms:created>
  <dcterms:modified xsi:type="dcterms:W3CDTF">2014-01-20T10:24:56Z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TC010187211033</vt:lpwstr>
  </property>
</Properties>
</file>