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0"/>
  </p:notesMasterIdLst>
  <p:handoutMasterIdLst>
    <p:handoutMasterId r:id="rId31"/>
  </p:handoutMasterIdLst>
  <p:sldIdLst>
    <p:sldId id="326" r:id="rId2"/>
    <p:sldId id="612" r:id="rId3"/>
    <p:sldId id="613" r:id="rId4"/>
    <p:sldId id="611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2" r:id="rId13"/>
    <p:sldId id="621" r:id="rId14"/>
    <p:sldId id="623" r:id="rId15"/>
    <p:sldId id="624" r:id="rId16"/>
    <p:sldId id="625" r:id="rId17"/>
    <p:sldId id="626" r:id="rId18"/>
    <p:sldId id="627" r:id="rId19"/>
    <p:sldId id="628" r:id="rId20"/>
    <p:sldId id="629" r:id="rId21"/>
    <p:sldId id="630" r:id="rId22"/>
    <p:sldId id="631" r:id="rId23"/>
    <p:sldId id="632" r:id="rId24"/>
    <p:sldId id="633" r:id="rId25"/>
    <p:sldId id="635" r:id="rId26"/>
    <p:sldId id="634" r:id="rId27"/>
    <p:sldId id="636" r:id="rId28"/>
    <p:sldId id="325" r:id="rId29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hap11/canvas_ball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hap11/canvas_game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chap11/canvas_ball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938992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11. </a:t>
            </a:r>
            <a:endParaRPr lang="en-US" altLang="ko-KR" sz="4000" dirty="0" smtClean="0">
              <a:latin typeface="Century Schoolbook" panose="02040604050505020304" pitchFamily="18" charset="0"/>
            </a:endParaRPr>
          </a:p>
          <a:p>
            <a:pPr latinLnBrk="1"/>
            <a:r>
              <a:rPr lang="ko-KR" altLang="en-US" sz="4000" dirty="0" err="1" smtClean="0"/>
              <a:t>자바스크립트와</a:t>
            </a:r>
            <a:r>
              <a:rPr lang="ko-KR" altLang="en-US" sz="4000" dirty="0" smtClean="0"/>
              <a:t> 캔버스로 </a:t>
            </a:r>
            <a:r>
              <a:rPr lang="ko-KR" altLang="en-US" sz="4000" dirty="0" err="1" smtClean="0"/>
              <a:t>게임만들기</a:t>
            </a:r>
            <a:endParaRPr lang="ko-KR" altLang="en-US" sz="4000" dirty="0"/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도형 예제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54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body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margin: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padding: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width="300" height="200"&gt;&lt;/canvas&gt;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</a:t>
            </a:r>
            <a:r>
              <a:rPr lang="en-US" altLang="ko-KR" dirty="0" err="1"/>
              <a:t>myCanvas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context.beginPath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context.moveTo</a:t>
            </a:r>
            <a:r>
              <a:rPr lang="en-US" altLang="ko-KR" dirty="0"/>
              <a:t>(50, 100);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context.lineTo</a:t>
            </a:r>
            <a:r>
              <a:rPr lang="en-US" altLang="ko-KR" dirty="0"/>
              <a:t>(75, 50);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context.lineTo</a:t>
            </a:r>
            <a:r>
              <a:rPr lang="en-US" altLang="ko-KR" dirty="0"/>
              <a:t>(100, 100);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context.closePath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context.fillStyle</a:t>
            </a:r>
            <a:r>
              <a:rPr lang="en-US" altLang="ko-KR" dirty="0"/>
              <a:t> = "green";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context.fill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9217" name="_x46206664" descr="EMB00000c7c136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1244600"/>
            <a:ext cx="2306637" cy="22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229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</a:t>
            </a:r>
            <a:r>
              <a:rPr lang="ko-KR" altLang="en-US" dirty="0" smtClean="0"/>
              <a:t> 예제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2"/>
            <a:ext cx="8212138" cy="45815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body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margin: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padding: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width="300" height="200"&gt;&lt;/canvas&gt;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</a:t>
            </a:r>
            <a:r>
              <a:rPr lang="en-US" altLang="ko-KR" dirty="0" err="1"/>
              <a:t>myCanvas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context.font</a:t>
            </a:r>
            <a:r>
              <a:rPr lang="en-US" altLang="ko-KR" dirty="0"/>
              <a:t> = 'italic </a:t>
            </a:r>
            <a:r>
              <a:rPr lang="en-US" altLang="ko-KR" dirty="0" err="1"/>
              <a:t>38pt</a:t>
            </a:r>
            <a:r>
              <a:rPr lang="en-US" altLang="ko-KR" dirty="0"/>
              <a:t> Arial'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context.fillText</a:t>
            </a:r>
            <a:r>
              <a:rPr lang="en-US" altLang="ko-KR" dirty="0"/>
              <a:t>('Hello World!', 20, 100);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0241" name="_x46207384" descr="EMB00000c7c1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5046663"/>
            <a:ext cx="3531032" cy="15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225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그라디언트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createLinearGradient</a:t>
            </a:r>
            <a:r>
              <a:rPr lang="en-US" altLang="ko-KR" dirty="0"/>
              <a:t>(x, y, </a:t>
            </a:r>
            <a:r>
              <a:rPr lang="en-US" altLang="ko-KR" dirty="0" err="1"/>
              <a:t>x1</a:t>
            </a:r>
            <a:r>
              <a:rPr lang="en-US" altLang="ko-KR" dirty="0"/>
              <a:t>, </a:t>
            </a:r>
            <a:r>
              <a:rPr lang="en-US" altLang="ko-KR" dirty="0" err="1"/>
              <a:t>y1</a:t>
            </a:r>
            <a:r>
              <a:rPr lang="en-US" altLang="ko-KR" dirty="0"/>
              <a:t>) - </a:t>
            </a:r>
            <a:r>
              <a:rPr lang="ko-KR" altLang="en-US" dirty="0"/>
              <a:t>선형 </a:t>
            </a:r>
            <a:r>
              <a:rPr lang="ko-KR" altLang="en-US" dirty="0" err="1"/>
              <a:t>그라디언트를</a:t>
            </a:r>
            <a:r>
              <a:rPr lang="ko-KR" altLang="en-US" dirty="0"/>
              <a:t> 생성한다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en-US" altLang="ko-KR" dirty="0" err="1"/>
              <a:t>createRadialGradient</a:t>
            </a:r>
            <a:r>
              <a:rPr lang="en-US" altLang="ko-KR" dirty="0"/>
              <a:t>(x, y, r, </a:t>
            </a:r>
            <a:r>
              <a:rPr lang="en-US" altLang="ko-KR" dirty="0" err="1"/>
              <a:t>x1</a:t>
            </a:r>
            <a:r>
              <a:rPr lang="en-US" altLang="ko-KR" dirty="0"/>
              <a:t>, </a:t>
            </a:r>
            <a:r>
              <a:rPr lang="en-US" altLang="ko-KR" dirty="0" err="1"/>
              <a:t>y1</a:t>
            </a:r>
            <a:r>
              <a:rPr lang="en-US" altLang="ko-KR" dirty="0"/>
              <a:t>, </a:t>
            </a:r>
            <a:r>
              <a:rPr lang="en-US" altLang="ko-KR" dirty="0" err="1"/>
              <a:t>r1</a:t>
            </a:r>
            <a:r>
              <a:rPr lang="en-US" altLang="ko-KR" dirty="0"/>
              <a:t>) - </a:t>
            </a:r>
            <a:r>
              <a:rPr lang="ko-KR" altLang="en-US" dirty="0"/>
              <a:t>원형 </a:t>
            </a:r>
            <a:r>
              <a:rPr lang="ko-KR" altLang="en-US" dirty="0" err="1"/>
              <a:t>그라디언트를</a:t>
            </a:r>
            <a:r>
              <a:rPr lang="ko-KR" altLang="en-US" dirty="0"/>
              <a:t> 생성한다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2933623"/>
            <a:ext cx="6415087" cy="206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680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선형 </a:t>
            </a:r>
            <a:r>
              <a:rPr lang="ko-KR" altLang="en-US" dirty="0" err="1" smtClean="0"/>
              <a:t>그라디언트</a:t>
            </a:r>
            <a:r>
              <a:rPr lang="ko-KR" altLang="en-US" dirty="0" smtClean="0"/>
              <a:t> 예제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2"/>
            <a:ext cx="8212138" cy="5429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body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margin: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padding: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width="300" height="200"&gt;&lt;/canvas&gt;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</a:t>
            </a:r>
            <a:r>
              <a:rPr lang="en-US" altLang="ko-KR" dirty="0" err="1"/>
              <a:t>myCanvas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var</a:t>
            </a:r>
            <a:r>
              <a:rPr lang="en-US" altLang="ko-KR" dirty="0"/>
              <a:t> gradient = </a:t>
            </a:r>
            <a:r>
              <a:rPr lang="en-US" altLang="ko-KR" dirty="0" err="1"/>
              <a:t>context.createLinearGradient</a:t>
            </a:r>
            <a:r>
              <a:rPr lang="en-US" altLang="ko-KR" dirty="0"/>
              <a:t>(0, 0, 200, 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gradient.addColorStop</a:t>
            </a:r>
            <a:r>
              <a:rPr lang="en-US" altLang="ko-KR" dirty="0"/>
              <a:t>(0, "white");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gradient.addColorStop</a:t>
            </a:r>
            <a:r>
              <a:rPr lang="en-US" altLang="ko-KR" dirty="0"/>
              <a:t>(1, "red");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context.fillStyle</a:t>
            </a:r>
            <a:r>
              <a:rPr lang="en-US" altLang="ko-KR" dirty="0"/>
              <a:t> = gradient;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context.fillRect</a:t>
            </a:r>
            <a:r>
              <a:rPr lang="en-US" altLang="ko-KR" dirty="0"/>
              <a:t>(10, 10, 180, 90);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2289" name="_x46208024" descr="EMB00000c7c1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1538287"/>
            <a:ext cx="3273425" cy="17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073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패턴 채우기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2"/>
            <a:ext cx="8212138" cy="5114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..</a:t>
            </a: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width="300" height="200"&gt;&lt;/canvas&gt;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</a:t>
            </a:r>
            <a:r>
              <a:rPr lang="en-US" altLang="ko-KR" dirty="0" err="1"/>
              <a:t>myCanvas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("</a:t>
            </a:r>
            <a:r>
              <a:rPr lang="en-US" altLang="ko-KR" dirty="0" err="1"/>
              <a:t>2d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var</a:t>
            </a:r>
            <a:r>
              <a:rPr lang="en-US" altLang="ko-KR" dirty="0"/>
              <a:t> image = new Image();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image.src</a:t>
            </a:r>
            <a:r>
              <a:rPr lang="en-US" altLang="ko-KR" dirty="0"/>
              <a:t> = "</a:t>
            </a:r>
            <a:r>
              <a:rPr lang="en-US" altLang="ko-KR" dirty="0" err="1"/>
              <a:t>pattern.png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</a:t>
            </a:r>
            <a:r>
              <a:rPr lang="en-US" altLang="ko-KR" dirty="0" err="1"/>
              <a:t>image.onload</a:t>
            </a:r>
            <a:r>
              <a:rPr lang="en-US" altLang="ko-KR" dirty="0"/>
              <a:t> = 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</a:t>
            </a:r>
            <a:r>
              <a:rPr lang="en-US" altLang="ko-KR" dirty="0" err="1"/>
              <a:t>var</a:t>
            </a:r>
            <a:r>
              <a:rPr lang="en-US" altLang="ko-KR" dirty="0"/>
              <a:t> pattern = </a:t>
            </a:r>
            <a:r>
              <a:rPr lang="en-US" altLang="ko-KR" dirty="0" err="1"/>
              <a:t>context.createPattern</a:t>
            </a:r>
            <a:r>
              <a:rPr lang="en-US" altLang="ko-KR" dirty="0"/>
              <a:t>(image, "repeat");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</a:t>
            </a:r>
            <a:r>
              <a:rPr lang="en-US" altLang="ko-KR" dirty="0" err="1"/>
              <a:t>context.rect</a:t>
            </a:r>
            <a:r>
              <a:rPr lang="en-US" altLang="ko-KR" dirty="0"/>
              <a:t>(0, 0, </a:t>
            </a:r>
            <a:r>
              <a:rPr lang="en-US" altLang="ko-KR" dirty="0" err="1"/>
              <a:t>canvas.width</a:t>
            </a:r>
            <a:r>
              <a:rPr lang="en-US" altLang="ko-KR" dirty="0"/>
              <a:t>, </a:t>
            </a:r>
            <a:r>
              <a:rPr lang="en-US" altLang="ko-KR" dirty="0" err="1"/>
              <a:t>canvas.height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</a:t>
            </a:r>
            <a:r>
              <a:rPr lang="en-US" altLang="ko-KR" dirty="0" err="1"/>
              <a:t>context.fillStyle</a:t>
            </a:r>
            <a:r>
              <a:rPr lang="en-US" altLang="ko-KR" dirty="0"/>
              <a:t> = pattern;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</a:t>
            </a:r>
            <a:r>
              <a:rPr lang="en-US" altLang="ko-KR" dirty="0" err="1"/>
              <a:t>context.fill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};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3313" name="_x46209384" descr="EMB00000c7c13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1" y="4903020"/>
            <a:ext cx="3424237" cy="19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549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 그리기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2"/>
            <a:ext cx="8212138" cy="3295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width="600" height="400"&gt;&lt;/canvas&gt;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</a:t>
            </a:r>
            <a:r>
              <a:rPr lang="en-US" altLang="ko-KR" dirty="0" err="1"/>
              <a:t>myCanvas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("</a:t>
            </a:r>
            <a:r>
              <a:rPr lang="en-US" altLang="ko-KR" dirty="0" err="1"/>
              <a:t>2d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image = new Image();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image.src</a:t>
            </a:r>
            <a:r>
              <a:rPr lang="en-US" altLang="ko-KR" dirty="0"/>
              <a:t> = "</a:t>
            </a:r>
            <a:r>
              <a:rPr lang="en-US" altLang="ko-KR" dirty="0" err="1"/>
              <a:t>html5_logo.png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image.onload</a:t>
            </a:r>
            <a:r>
              <a:rPr lang="en-US" altLang="ko-KR" dirty="0"/>
              <a:t> = function 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    </a:t>
            </a:r>
            <a:r>
              <a:rPr lang="en-US" altLang="ko-KR" dirty="0" err="1"/>
              <a:t>context.drawImage</a:t>
            </a:r>
            <a:r>
              <a:rPr lang="en-US" altLang="ko-KR" dirty="0"/>
              <a:t>(image, 0, 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};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</p:txBody>
      </p:sp>
      <p:pic>
        <p:nvPicPr>
          <p:cNvPr id="14337" name="_x46209064" descr="EMB00000c7c1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4438650"/>
            <a:ext cx="3983037" cy="22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4248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도형 변환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평행이동</a:t>
            </a:r>
            <a:r>
              <a:rPr lang="en-US" altLang="ko-KR" dirty="0"/>
              <a:t>(translation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신축</a:t>
            </a:r>
            <a:r>
              <a:rPr lang="en-US" altLang="ko-KR" dirty="0"/>
              <a:t>(scaling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회전</a:t>
            </a:r>
            <a:r>
              <a:rPr lang="en-US" altLang="ko-KR" dirty="0"/>
              <a:t>(rotation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밀림</a:t>
            </a:r>
            <a:r>
              <a:rPr lang="en-US" altLang="ko-KR" dirty="0"/>
              <a:t>(shear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반사</a:t>
            </a:r>
            <a:r>
              <a:rPr lang="en-US" altLang="ko-KR" dirty="0"/>
              <a:t>(mirror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행렬을 이용한 일반적인 변환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95365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평행이동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2"/>
            <a:ext cx="8212138" cy="3295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width="600" height="400"&gt;&lt;/canvas&gt;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</a:t>
            </a:r>
            <a:r>
              <a:rPr lang="en-US" altLang="ko-KR" dirty="0" err="1"/>
              <a:t>myCanvas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context.fillStyle</a:t>
            </a:r>
            <a:r>
              <a:rPr lang="en-US" altLang="ko-KR" dirty="0"/>
              <a:t> = "blue";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context.fillRect</a:t>
            </a:r>
            <a:r>
              <a:rPr lang="en-US" altLang="ko-KR" dirty="0"/>
              <a:t>(0, 0, 100, 100);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context.translate</a:t>
            </a:r>
            <a:r>
              <a:rPr lang="en-US" altLang="ko-KR" dirty="0"/>
              <a:t>(50, 50);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context.fillStyle</a:t>
            </a:r>
            <a:r>
              <a:rPr lang="en-US" altLang="ko-KR" dirty="0"/>
              <a:t> = "red";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context.fillRect</a:t>
            </a:r>
            <a:r>
              <a:rPr lang="en-US" altLang="ko-KR" dirty="0"/>
              <a:t>(0, 0, 100, 100);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</p:txBody>
      </p:sp>
      <p:pic>
        <p:nvPicPr>
          <p:cNvPr id="15361" name="_x256793944" descr="EMB00000c7c13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6" y="4505325"/>
            <a:ext cx="3586162" cy="20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1697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애니메이션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folHlink"/>
              </a:buClr>
            </a:pPr>
            <a:r>
              <a:rPr lang="en-US" altLang="ko-KR" dirty="0"/>
              <a:t>Bouncing Ball </a:t>
            </a:r>
            <a:r>
              <a:rPr lang="ko-KR" altLang="en-US" dirty="0"/>
              <a:t>예제</a:t>
            </a:r>
          </a:p>
          <a:p>
            <a:endParaRPr lang="ko-KR" altLang="en-US" dirty="0"/>
          </a:p>
        </p:txBody>
      </p:sp>
      <p:pic>
        <p:nvPicPr>
          <p:cNvPr id="16385" name="_x256794424" descr="EMB00000c7c1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904999"/>
            <a:ext cx="5105400" cy="292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8855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Bouncing Ball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2514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&lt;title&gt;Bouncing Ball Example&lt;/title&gt;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canvas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background: yellow;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border: </a:t>
            </a:r>
            <a:r>
              <a:rPr lang="en-US" altLang="ko-KR" dirty="0" err="1"/>
              <a:t>1px</a:t>
            </a:r>
            <a:r>
              <a:rPr lang="en-US" altLang="ko-KR" dirty="0"/>
              <a:t> dotted black;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60590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캔버스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캔버스는 </a:t>
            </a:r>
            <a:r>
              <a:rPr lang="en-US" altLang="ko-KR" dirty="0"/>
              <a:t>&lt;canvas&gt; </a:t>
            </a:r>
            <a:r>
              <a:rPr lang="ko-KR" altLang="en-US" dirty="0"/>
              <a:t>요소로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r>
              <a:rPr lang="ko-KR" altLang="en-US" dirty="0" smtClean="0"/>
              <a:t>캔버스는 </a:t>
            </a:r>
            <a:r>
              <a:rPr lang="en-US" altLang="ko-KR" dirty="0"/>
              <a:t>HTML </a:t>
            </a:r>
            <a:r>
              <a:rPr lang="ko-KR" altLang="en-US" dirty="0"/>
              <a:t>페이지 상에서 </a:t>
            </a:r>
            <a:r>
              <a:rPr lang="ko-KR" altLang="en-US" dirty="0" err="1"/>
              <a:t>사각형태의</a:t>
            </a:r>
            <a:r>
              <a:rPr lang="ko-KR" altLang="en-US" dirty="0"/>
              <a:t> </a:t>
            </a:r>
            <a:r>
              <a:rPr lang="ko-KR" altLang="en-US" dirty="0" smtClean="0"/>
              <a:t>영역</a:t>
            </a:r>
            <a:endParaRPr lang="en-US" altLang="ko-KR" dirty="0" smtClean="0"/>
          </a:p>
          <a:p>
            <a:r>
              <a:rPr lang="ko-KR" altLang="en-US" dirty="0" smtClean="0"/>
              <a:t>실제 </a:t>
            </a:r>
            <a:r>
              <a:rPr lang="ko-KR" altLang="en-US" dirty="0"/>
              <a:t>그림은 </a:t>
            </a:r>
            <a:r>
              <a:rPr lang="ko-KR" altLang="en-US" dirty="0" err="1"/>
              <a:t>자바스크립트를</a:t>
            </a:r>
            <a:r>
              <a:rPr lang="ko-KR" altLang="en-US" dirty="0"/>
              <a:t> 통하여 코드로 </a:t>
            </a:r>
            <a:r>
              <a:rPr lang="ko-KR" altLang="en-US" dirty="0" smtClean="0"/>
              <a:t>그려야 한다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_x46207224" descr="EMB00000c7c1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1711"/>
            <a:ext cx="2452042" cy="85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46208904" descr="EMB00000c7c1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285331"/>
            <a:ext cx="2631104" cy="14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3677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Bouncing Ball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534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context;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dx = 5;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dy</a:t>
            </a:r>
            <a:r>
              <a:rPr lang="en-US" altLang="ko-KR" dirty="0"/>
              <a:t> = 5;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y = 100;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x = 100;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draw()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</a:t>
            </a:r>
            <a:r>
              <a:rPr lang="en-US" altLang="ko-KR" dirty="0" err="1"/>
              <a:t>myCanvas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context.clearRect</a:t>
            </a:r>
            <a:r>
              <a:rPr lang="en-US" altLang="ko-KR" dirty="0"/>
              <a:t>(0, 0, 300, 200);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context.beginPath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context.fillStyle</a:t>
            </a:r>
            <a:r>
              <a:rPr lang="en-US" altLang="ko-KR" dirty="0"/>
              <a:t> = "red";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context.arc</a:t>
            </a:r>
            <a:r>
              <a:rPr lang="en-US" altLang="ko-KR" dirty="0"/>
              <a:t>(x, y, 20, 0, </a:t>
            </a:r>
            <a:r>
              <a:rPr lang="en-US" altLang="ko-KR" dirty="0" err="1"/>
              <a:t>Math.PI</a:t>
            </a:r>
            <a:r>
              <a:rPr lang="en-US" altLang="ko-KR" dirty="0"/>
              <a:t> * 2, true);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context.closePath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context.fill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(x &lt; (0 + 20) || x &gt; (300 - 20))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dx = -dx;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(y &lt; (0 + 20) || y &gt; (200 - 20))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dy</a:t>
            </a:r>
            <a:r>
              <a:rPr lang="en-US" altLang="ko-KR" dirty="0"/>
              <a:t> = -</a:t>
            </a:r>
            <a:r>
              <a:rPr lang="en-US" altLang="ko-KR" dirty="0" err="1"/>
              <a:t>dy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x += dx;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y += </a:t>
            </a:r>
            <a:r>
              <a:rPr lang="en-US" altLang="ko-KR" dirty="0" err="1"/>
              <a:t>dy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setInterval</a:t>
            </a:r>
            <a:r>
              <a:rPr lang="en-US" altLang="ko-KR" dirty="0"/>
              <a:t>(draw, 10);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88319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Bouncing Ball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116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width="300" height="200"&gt;&lt;/canvas&gt;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17409" name="_x256794104" descr="EMB00000c7c1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2552699"/>
            <a:ext cx="5324475" cy="30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1575" y="460057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3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hlinkClick r:id="rId3" action="ppaction://hlinkfile"/>
              </a:rPr>
              <a:t> 보기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3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간단한 게임 제작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앵그리</a:t>
            </a:r>
            <a:r>
              <a:rPr lang="ko-KR" altLang="en-US" dirty="0"/>
              <a:t> </a:t>
            </a:r>
            <a:r>
              <a:rPr lang="ko-KR" altLang="en-US" dirty="0" err="1"/>
              <a:t>버드와</a:t>
            </a:r>
            <a:r>
              <a:rPr lang="ko-KR" altLang="en-US" dirty="0"/>
              <a:t> 유사한 다음과 같은 게임을 </a:t>
            </a:r>
            <a:r>
              <a:rPr lang="ko-KR" altLang="en-US" dirty="0" smtClean="0"/>
              <a:t>제작</a:t>
            </a:r>
            <a:endParaRPr lang="ko-KR" altLang="en-US" dirty="0"/>
          </a:p>
        </p:txBody>
      </p:sp>
      <p:pic>
        <p:nvPicPr>
          <p:cNvPr id="20481" name="_x256795144" descr="EMB00000c7c13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990725"/>
            <a:ext cx="5314950" cy="39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95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간단한 게임 만들기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648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&lt;title&gt;</a:t>
            </a:r>
            <a:r>
              <a:rPr lang="en-US" altLang="ko-KR" dirty="0" err="1"/>
              <a:t>Javascript</a:t>
            </a:r>
            <a:r>
              <a:rPr lang="en-US" altLang="ko-KR" dirty="0"/>
              <a:t> Game&lt;/title&gt;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canvas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border: </a:t>
            </a:r>
            <a:r>
              <a:rPr lang="en-US" altLang="ko-KR" dirty="0" err="1"/>
              <a:t>1px</a:t>
            </a:r>
            <a:r>
              <a:rPr lang="en-US" altLang="ko-KR" dirty="0"/>
              <a:t> dotted red;	/* </a:t>
            </a:r>
            <a:r>
              <a:rPr lang="ko-KR" altLang="en-US" dirty="0"/>
              <a:t>캔버스에 경계선을 </a:t>
            </a:r>
            <a:r>
              <a:rPr lang="ko-KR" altLang="en-US" dirty="0" err="1"/>
              <a:t>그려준다</a:t>
            </a:r>
            <a:r>
              <a:rPr lang="en-US" altLang="ko-KR" dirty="0"/>
              <a:t>. */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background-color: #</a:t>
            </a:r>
            <a:r>
              <a:rPr lang="en-US" altLang="ko-KR" dirty="0" err="1"/>
              <a:t>fcff00</a:t>
            </a:r>
            <a:r>
              <a:rPr lang="en-US" altLang="ko-KR" dirty="0"/>
              <a:t>;	/* </a:t>
            </a:r>
            <a:r>
              <a:rPr lang="ko-KR" altLang="en-US" dirty="0"/>
              <a:t>캔버스의 배경색을 지정한다</a:t>
            </a:r>
            <a:r>
              <a:rPr lang="en-US" altLang="ko-KR" dirty="0"/>
              <a:t>. */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context;			</a:t>
            </a:r>
            <a:r>
              <a:rPr lang="en-US" altLang="ko-KR" dirty="0" smtClean="0"/>
              <a:t>/* </a:t>
            </a:r>
            <a:r>
              <a:rPr lang="ko-KR" altLang="en-US" dirty="0" err="1"/>
              <a:t>컨텍스트</a:t>
            </a:r>
            <a:r>
              <a:rPr lang="ko-KR" altLang="en-US" dirty="0"/>
              <a:t> 객체*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velocity;			</a:t>
            </a:r>
            <a:r>
              <a:rPr lang="en-US" altLang="ko-KR" dirty="0" smtClean="0"/>
              <a:t>/* </a:t>
            </a:r>
            <a:r>
              <a:rPr lang="ko-KR" altLang="en-US" dirty="0"/>
              <a:t>사용자가 입력한 공의 </a:t>
            </a:r>
            <a:r>
              <a:rPr lang="ko-KR" altLang="en-US" dirty="0" err="1"/>
              <a:t>초기속도</a:t>
            </a:r>
            <a:r>
              <a:rPr lang="ko-KR" altLang="en-US" dirty="0"/>
              <a:t>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angle;			</a:t>
            </a:r>
            <a:r>
              <a:rPr lang="en-US" altLang="ko-KR" dirty="0" smtClean="0"/>
              <a:t>/* </a:t>
            </a:r>
            <a:r>
              <a:rPr lang="ko-KR" altLang="en-US" dirty="0"/>
              <a:t>사용자가 입력한 공의 </a:t>
            </a:r>
            <a:r>
              <a:rPr lang="ko-KR" altLang="en-US" dirty="0" err="1"/>
              <a:t>초기각도</a:t>
            </a:r>
            <a:r>
              <a:rPr lang="ko-KR" altLang="en-US" dirty="0"/>
              <a:t>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ballV</a:t>
            </a:r>
            <a:r>
              <a:rPr lang="en-US" altLang="ko-KR" dirty="0"/>
              <a:t>;			</a:t>
            </a:r>
            <a:r>
              <a:rPr lang="en-US" altLang="ko-KR" dirty="0" smtClean="0"/>
              <a:t>/* </a:t>
            </a:r>
            <a:r>
              <a:rPr lang="ko-KR" altLang="en-US" dirty="0"/>
              <a:t>공의 현재 속도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ballVx</a:t>
            </a:r>
            <a:r>
              <a:rPr lang="en-US" altLang="ko-KR" dirty="0"/>
              <a:t>;			</a:t>
            </a:r>
            <a:r>
              <a:rPr lang="en-US" altLang="ko-KR" dirty="0" smtClean="0"/>
              <a:t>/* </a:t>
            </a:r>
            <a:r>
              <a:rPr lang="ko-KR" altLang="en-US" dirty="0"/>
              <a:t>공의 현재 </a:t>
            </a:r>
            <a:r>
              <a:rPr lang="en-US" altLang="ko-KR" dirty="0"/>
              <a:t>x</a:t>
            </a:r>
            <a:r>
              <a:rPr lang="ko-KR" altLang="en-US" dirty="0"/>
              <a:t>방향 속도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ballVy</a:t>
            </a:r>
            <a:r>
              <a:rPr lang="en-US" altLang="ko-KR" dirty="0"/>
              <a:t>;			</a:t>
            </a:r>
            <a:r>
              <a:rPr lang="en-US" altLang="ko-KR" dirty="0" smtClean="0"/>
              <a:t>/* </a:t>
            </a:r>
            <a:r>
              <a:rPr lang="ko-KR" altLang="en-US" dirty="0"/>
              <a:t>공의 현재 </a:t>
            </a:r>
            <a:r>
              <a:rPr lang="en-US" altLang="ko-KR" dirty="0"/>
              <a:t>y</a:t>
            </a:r>
            <a:r>
              <a:rPr lang="ko-KR" altLang="en-US" dirty="0"/>
              <a:t>방향 속도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ballX</a:t>
            </a:r>
            <a:r>
              <a:rPr lang="en-US" altLang="ko-KR" dirty="0"/>
              <a:t> = 10;		</a:t>
            </a:r>
            <a:r>
              <a:rPr lang="en-US" altLang="ko-KR" dirty="0" smtClean="0"/>
              <a:t>/* </a:t>
            </a:r>
            <a:r>
              <a:rPr lang="ko-KR" altLang="en-US" dirty="0"/>
              <a:t>공의 현재 </a:t>
            </a:r>
            <a:r>
              <a:rPr lang="en-US" altLang="ko-KR" dirty="0"/>
              <a:t>x</a:t>
            </a:r>
            <a:r>
              <a:rPr lang="ko-KR" altLang="en-US" dirty="0"/>
              <a:t>방향 위치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ballY</a:t>
            </a:r>
            <a:r>
              <a:rPr lang="en-US" altLang="ko-KR" dirty="0"/>
              <a:t> = 250;		</a:t>
            </a:r>
            <a:r>
              <a:rPr lang="en-US" altLang="ko-KR" dirty="0" smtClean="0"/>
              <a:t>/* </a:t>
            </a:r>
            <a:r>
              <a:rPr lang="ko-KR" altLang="en-US" dirty="0"/>
              <a:t>공의 현재 </a:t>
            </a:r>
            <a:r>
              <a:rPr lang="en-US" altLang="ko-KR" dirty="0"/>
              <a:t>y</a:t>
            </a:r>
            <a:r>
              <a:rPr lang="ko-KR" altLang="en-US" dirty="0"/>
              <a:t>방향 위치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ballRadius</a:t>
            </a:r>
            <a:r>
              <a:rPr lang="en-US" altLang="ko-KR" dirty="0"/>
              <a:t> = 10;		</a:t>
            </a:r>
            <a:r>
              <a:rPr lang="en-US" altLang="ko-KR" dirty="0" smtClean="0"/>
              <a:t>/* </a:t>
            </a:r>
            <a:r>
              <a:rPr lang="ko-KR" altLang="en-US" dirty="0"/>
              <a:t>공의 반지름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score = 0;		</a:t>
            </a:r>
            <a:r>
              <a:rPr lang="en-US" altLang="ko-KR" dirty="0" smtClean="0"/>
              <a:t>/* </a:t>
            </a:r>
            <a:r>
              <a:rPr lang="ko-KR" altLang="en-US" dirty="0"/>
              <a:t>점수 *</a:t>
            </a:r>
            <a:r>
              <a:rPr lang="en-US" altLang="ko-KR" dirty="0" smtClean="0"/>
              <a:t>/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65514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간단한 게임 만들기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534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		      </a:t>
            </a:r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/>
              <a:t>image = new Image();		/* </a:t>
            </a:r>
            <a:r>
              <a:rPr lang="ko-KR" altLang="en-US" dirty="0"/>
              <a:t>이미지 객체 생성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image.src</a:t>
            </a:r>
            <a:r>
              <a:rPr lang="en-US" altLang="ko-KR" dirty="0"/>
              <a:t> = "</a:t>
            </a:r>
            <a:r>
              <a:rPr lang="en-US" altLang="ko-KR" dirty="0" err="1"/>
              <a:t>lawn.png</a:t>
            </a:r>
            <a:r>
              <a:rPr lang="en-US" altLang="ko-KR" dirty="0"/>
              <a:t>";		/* </a:t>
            </a:r>
            <a:r>
              <a:rPr lang="ko-KR" altLang="en-US" dirty="0"/>
              <a:t>이미지 파일 이름 설정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backimage</a:t>
            </a:r>
            <a:r>
              <a:rPr lang="en-US" altLang="ko-KR" dirty="0"/>
              <a:t> = new Image();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backimage.src</a:t>
            </a:r>
            <a:r>
              <a:rPr lang="en-US" altLang="ko-KR" dirty="0"/>
              <a:t> = "</a:t>
            </a:r>
            <a:r>
              <a:rPr lang="en-US" altLang="ko-KR" dirty="0" err="1"/>
              <a:t>net.png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timer;					/* </a:t>
            </a:r>
            <a:r>
              <a:rPr lang="ko-KR" altLang="en-US" dirty="0"/>
              <a:t>타이머 객체 변수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/* </a:t>
            </a:r>
            <a:r>
              <a:rPr lang="ko-KR" altLang="en-US" dirty="0"/>
              <a:t>공을 화면에 그린다</a:t>
            </a:r>
            <a:r>
              <a:rPr lang="en-US" altLang="ko-KR" dirty="0"/>
              <a:t>. */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drawBall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context.beginPath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context.arc</a:t>
            </a:r>
            <a:r>
              <a:rPr lang="en-US" altLang="ko-KR" dirty="0"/>
              <a:t>(</a:t>
            </a:r>
            <a:r>
              <a:rPr lang="en-US" altLang="ko-KR" dirty="0" err="1"/>
              <a:t>ballX</a:t>
            </a:r>
            <a:r>
              <a:rPr lang="en-US" altLang="ko-KR" dirty="0"/>
              <a:t>, </a:t>
            </a:r>
            <a:r>
              <a:rPr lang="en-US" altLang="ko-KR" dirty="0" err="1"/>
              <a:t>ballY</a:t>
            </a:r>
            <a:r>
              <a:rPr lang="en-US" altLang="ko-KR" dirty="0"/>
              <a:t>, </a:t>
            </a:r>
            <a:r>
              <a:rPr lang="en-US" altLang="ko-KR" dirty="0" err="1"/>
              <a:t>ballRadius</a:t>
            </a:r>
            <a:r>
              <a:rPr lang="en-US" altLang="ko-KR" dirty="0"/>
              <a:t>, 0, 2.0 * </a:t>
            </a:r>
            <a:r>
              <a:rPr lang="en-US" altLang="ko-KR" dirty="0" err="1"/>
              <a:t>Math.PI</a:t>
            </a:r>
            <a:r>
              <a:rPr lang="en-US" altLang="ko-KR" dirty="0"/>
              <a:t>, true);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context.fillStyle</a:t>
            </a:r>
            <a:r>
              <a:rPr lang="en-US" altLang="ko-KR" dirty="0"/>
              <a:t> = "red";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context.fill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/* </a:t>
            </a:r>
            <a:r>
              <a:rPr lang="ko-KR" altLang="en-US" dirty="0"/>
              <a:t>배경을 화면에 그린다</a:t>
            </a:r>
            <a:r>
              <a:rPr lang="en-US" altLang="ko-KR" dirty="0"/>
              <a:t>. */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</a:t>
            </a:r>
            <a:r>
              <a:rPr lang="en-US" altLang="ko-KR" dirty="0" err="1"/>
              <a:t>drawBackground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context.drawImage</a:t>
            </a:r>
            <a:r>
              <a:rPr lang="en-US" altLang="ko-KR" dirty="0"/>
              <a:t>(image, 0, 270);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context.drawImage</a:t>
            </a:r>
            <a:r>
              <a:rPr lang="en-US" altLang="ko-KR" dirty="0"/>
              <a:t>(</a:t>
            </a:r>
            <a:r>
              <a:rPr lang="en-US" altLang="ko-KR" dirty="0" err="1"/>
              <a:t>backimage</a:t>
            </a:r>
            <a:r>
              <a:rPr lang="en-US" altLang="ko-KR" dirty="0"/>
              <a:t>, 450, 60);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/* </a:t>
            </a:r>
            <a:r>
              <a:rPr lang="ko-KR" altLang="en-US" dirty="0"/>
              <a:t>전체 화면을 그리는 함수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draw()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context.clearRect</a:t>
            </a:r>
            <a:r>
              <a:rPr lang="en-US" altLang="ko-KR" dirty="0"/>
              <a:t>(0, 0, 500, 300);	/* </a:t>
            </a:r>
            <a:r>
              <a:rPr lang="ko-KR" altLang="en-US" dirty="0"/>
              <a:t>화면을 지운다</a:t>
            </a:r>
            <a:r>
              <a:rPr lang="en-US" altLang="ko-KR" dirty="0"/>
              <a:t>. */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drawBall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drawBackground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smtClean="0"/>
              <a:t>}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7363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간단한 게임 만들기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534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        /* </a:t>
            </a:r>
            <a:r>
              <a:rPr lang="ko-KR" altLang="en-US" dirty="0" smtClean="0"/>
              <a:t>초기화를 담당하는 함수 *</a:t>
            </a:r>
            <a:r>
              <a:rPr lang="en-US" altLang="ko-KR" dirty="0" smtClean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 smtClean="0"/>
              <a:t>        </a:t>
            </a:r>
            <a:r>
              <a:rPr lang="en-US" altLang="ko-KR" dirty="0"/>
              <a:t>function </a:t>
            </a:r>
            <a:r>
              <a:rPr lang="en-US" altLang="ko-KR" dirty="0" err="1"/>
              <a:t>init</a:t>
            </a:r>
            <a:r>
              <a:rPr lang="en-US" altLang="ko-KR" dirty="0"/>
              <a:t>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ballX</a:t>
            </a:r>
            <a:r>
              <a:rPr lang="en-US" altLang="ko-KR" dirty="0"/>
              <a:t> = 10;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ballY</a:t>
            </a:r>
            <a:r>
              <a:rPr lang="en-US" altLang="ko-KR" dirty="0"/>
              <a:t> = 250;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ballRadius</a:t>
            </a:r>
            <a:r>
              <a:rPr lang="en-US" altLang="ko-KR" dirty="0"/>
              <a:t> = 10;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context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('canvas').</a:t>
            </a:r>
            <a:r>
              <a:rPr lang="en-US" altLang="ko-KR" dirty="0" err="1"/>
              <a:t>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draw();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/* </a:t>
            </a:r>
            <a:r>
              <a:rPr lang="ko-KR" altLang="en-US" dirty="0"/>
              <a:t>사용자가 발사 버튼을 누르면 호출된다</a:t>
            </a:r>
            <a:r>
              <a:rPr lang="en-US" altLang="ko-KR" dirty="0"/>
              <a:t>. */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start()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init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velocity = Number(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("velocity").value);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angle = Number(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("angle").value);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var</a:t>
            </a:r>
            <a:r>
              <a:rPr lang="en-US" altLang="ko-KR" dirty="0"/>
              <a:t> </a:t>
            </a:r>
            <a:r>
              <a:rPr lang="en-US" altLang="ko-KR" dirty="0" err="1"/>
              <a:t>angleR</a:t>
            </a:r>
            <a:r>
              <a:rPr lang="en-US" altLang="ko-KR" dirty="0"/>
              <a:t> = angle * </a:t>
            </a:r>
            <a:r>
              <a:rPr lang="en-US" altLang="ko-KR" dirty="0" err="1"/>
              <a:t>Math.PI</a:t>
            </a:r>
            <a:r>
              <a:rPr lang="en-US" altLang="ko-KR" dirty="0"/>
              <a:t> / 180;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ballVx</a:t>
            </a:r>
            <a:r>
              <a:rPr lang="en-US" altLang="ko-KR" dirty="0"/>
              <a:t> = velocity * </a:t>
            </a:r>
            <a:r>
              <a:rPr lang="en-US" altLang="ko-KR" dirty="0" err="1"/>
              <a:t>Math.cos</a:t>
            </a:r>
            <a:r>
              <a:rPr lang="en-US" altLang="ko-KR" dirty="0"/>
              <a:t>(</a:t>
            </a:r>
            <a:r>
              <a:rPr lang="en-US" altLang="ko-KR" dirty="0" err="1"/>
              <a:t>angleR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ballVy</a:t>
            </a:r>
            <a:r>
              <a:rPr lang="en-US" altLang="ko-KR" dirty="0"/>
              <a:t> = -velocity * </a:t>
            </a:r>
            <a:r>
              <a:rPr lang="en-US" altLang="ko-KR" dirty="0" err="1"/>
              <a:t>Math.sin</a:t>
            </a:r>
            <a:r>
              <a:rPr lang="en-US" altLang="ko-KR" dirty="0"/>
              <a:t>(</a:t>
            </a:r>
            <a:r>
              <a:rPr lang="en-US" altLang="ko-KR" dirty="0" err="1"/>
              <a:t>angleR</a:t>
            </a:r>
            <a:r>
              <a:rPr lang="en-US" altLang="ko-KR" dirty="0"/>
              <a:t>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draw();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timer = </a:t>
            </a:r>
            <a:r>
              <a:rPr lang="en-US" altLang="ko-KR" dirty="0" err="1"/>
              <a:t>setInterval</a:t>
            </a:r>
            <a:r>
              <a:rPr lang="en-US" altLang="ko-KR" dirty="0"/>
              <a:t>(calculate, 100);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return </a:t>
            </a:r>
            <a:r>
              <a:rPr lang="en-US" altLang="ko-KR" dirty="0" smtClean="0"/>
              <a:t>false;</a:t>
            </a: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smtClean="0"/>
              <a:t>}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4636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간단한 게임 만들기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4676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/* </a:t>
            </a:r>
            <a:r>
              <a:rPr lang="ko-KR" altLang="en-US" dirty="0"/>
              <a:t>공의 현재 속도와 위치를 업데이트한다</a:t>
            </a:r>
            <a:r>
              <a:rPr lang="en-US" altLang="ko-KR" dirty="0"/>
              <a:t>. */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function calculate()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ballVy</a:t>
            </a:r>
            <a:r>
              <a:rPr lang="en-US" altLang="ko-KR" dirty="0"/>
              <a:t> = </a:t>
            </a:r>
            <a:r>
              <a:rPr lang="en-US" altLang="ko-KR" dirty="0" err="1"/>
              <a:t>ballVy</a:t>
            </a:r>
            <a:r>
              <a:rPr lang="en-US" altLang="ko-KR" dirty="0"/>
              <a:t> + 1.98;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ballX</a:t>
            </a:r>
            <a:r>
              <a:rPr lang="en-US" altLang="ko-KR" dirty="0"/>
              <a:t> = </a:t>
            </a:r>
            <a:r>
              <a:rPr lang="en-US" altLang="ko-KR" dirty="0" err="1"/>
              <a:t>ballX</a:t>
            </a:r>
            <a:r>
              <a:rPr lang="en-US" altLang="ko-KR" dirty="0"/>
              <a:t> + </a:t>
            </a:r>
            <a:r>
              <a:rPr lang="en-US" altLang="ko-KR" dirty="0" err="1"/>
              <a:t>ballVx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</a:t>
            </a:r>
            <a:r>
              <a:rPr lang="en-US" altLang="ko-KR" dirty="0" err="1"/>
              <a:t>ballY</a:t>
            </a:r>
            <a:r>
              <a:rPr lang="en-US" altLang="ko-KR" dirty="0"/>
              <a:t> = </a:t>
            </a:r>
            <a:r>
              <a:rPr lang="en-US" altLang="ko-KR" dirty="0" err="1"/>
              <a:t>ballY</a:t>
            </a:r>
            <a:r>
              <a:rPr lang="en-US" altLang="ko-KR" dirty="0"/>
              <a:t> + </a:t>
            </a:r>
            <a:r>
              <a:rPr lang="en-US" altLang="ko-KR" dirty="0" err="1"/>
              <a:t>ballVy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   /* </a:t>
            </a:r>
            <a:r>
              <a:rPr lang="ko-KR" altLang="en-US" dirty="0"/>
              <a:t>공이 목표물에 맞았으면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((</a:t>
            </a:r>
            <a:r>
              <a:rPr lang="en-US" altLang="ko-KR" dirty="0" err="1"/>
              <a:t>ballX</a:t>
            </a:r>
            <a:r>
              <a:rPr lang="en-US" altLang="ko-KR" dirty="0"/>
              <a:t> &gt;= 450) &amp;&amp; (</a:t>
            </a:r>
            <a:r>
              <a:rPr lang="en-US" altLang="ko-KR" dirty="0" err="1"/>
              <a:t>ballX</a:t>
            </a:r>
            <a:r>
              <a:rPr lang="en-US" altLang="ko-KR" dirty="0"/>
              <a:t> &lt;= 480) &amp;&amp; (</a:t>
            </a:r>
            <a:r>
              <a:rPr lang="en-US" altLang="ko-KR" dirty="0" err="1"/>
              <a:t>ballY</a:t>
            </a:r>
            <a:r>
              <a:rPr lang="en-US" altLang="ko-KR" dirty="0"/>
              <a:t> &gt;= 60) &amp;&amp; (</a:t>
            </a:r>
            <a:r>
              <a:rPr lang="en-US" altLang="ko-KR" dirty="0" err="1"/>
              <a:t>ballY</a:t>
            </a:r>
            <a:r>
              <a:rPr lang="en-US" altLang="ko-KR" dirty="0"/>
              <a:t> &lt;= 210))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score++;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("score").</a:t>
            </a:r>
            <a:r>
              <a:rPr lang="en-US" altLang="ko-KR" dirty="0" err="1"/>
              <a:t>innerHTML</a:t>
            </a:r>
            <a:r>
              <a:rPr lang="en-US" altLang="ko-KR" dirty="0"/>
              <a:t> = "</a:t>
            </a:r>
            <a:r>
              <a:rPr lang="ko-KR" altLang="en-US" dirty="0"/>
              <a:t>점수</a:t>
            </a:r>
            <a:r>
              <a:rPr lang="en-US" altLang="ko-KR" dirty="0"/>
              <a:t>=" + score;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clearInterval</a:t>
            </a:r>
            <a:r>
              <a:rPr lang="en-US" altLang="ko-KR" dirty="0"/>
              <a:t>(timer);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/* </a:t>
            </a:r>
            <a:r>
              <a:rPr lang="ko-KR" altLang="en-US" dirty="0"/>
              <a:t>공이 경계를 벗어났으면 *</a:t>
            </a:r>
            <a:r>
              <a:rPr lang="en-US" altLang="ko-KR" dirty="0"/>
              <a:t>/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if (</a:t>
            </a:r>
            <a:r>
              <a:rPr lang="en-US" altLang="ko-KR" dirty="0" err="1"/>
              <a:t>ballY</a:t>
            </a:r>
            <a:r>
              <a:rPr lang="en-US" altLang="ko-KR" dirty="0"/>
              <a:t> &gt;= 300 || </a:t>
            </a:r>
            <a:r>
              <a:rPr lang="en-US" altLang="ko-KR" dirty="0" err="1"/>
              <a:t>ballY</a:t>
            </a:r>
            <a:r>
              <a:rPr lang="en-US" altLang="ko-KR" dirty="0"/>
              <a:t> &lt; 0)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    </a:t>
            </a:r>
            <a:r>
              <a:rPr lang="en-US" altLang="ko-KR" dirty="0" err="1"/>
              <a:t>clearInterval</a:t>
            </a:r>
            <a:r>
              <a:rPr lang="en-US" altLang="ko-KR" dirty="0"/>
              <a:t>(timer);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draw();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33107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간단한 게임 만들기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2767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 </a:t>
            </a:r>
            <a:r>
              <a:rPr lang="en-US" altLang="ko-KR" dirty="0" err="1"/>
              <a:t>onload</a:t>
            </a:r>
            <a:r>
              <a:rPr lang="en-US" altLang="ko-KR" dirty="0"/>
              <a:t>="</a:t>
            </a:r>
            <a:r>
              <a:rPr lang="en-US" altLang="ko-KR" dirty="0" err="1"/>
              <a:t>init</a:t>
            </a:r>
            <a:r>
              <a:rPr lang="en-US" altLang="ko-KR" dirty="0"/>
              <a:t>();"&gt;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id="canvas" width="500" height="300"&gt;&lt;/canvas&gt;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&lt;div id="control"&gt;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ko-KR" altLang="en-US" dirty="0"/>
              <a:t>속도</a:t>
            </a:r>
            <a:r>
              <a:rPr lang="en-US" altLang="ko-KR" dirty="0"/>
              <a:t>&lt;input id="velocity" value="30" type="number" min="0" max="100" step="1"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ko-KR" altLang="en-US" dirty="0"/>
              <a:t>각도</a:t>
            </a:r>
            <a:r>
              <a:rPr lang="en-US" altLang="ko-KR" dirty="0"/>
              <a:t>&lt;input id="angle" value="45" type="number" min="0" max="90" step="1" /&gt;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&lt;div id="score"&gt;</a:t>
            </a:r>
            <a:r>
              <a:rPr lang="ko-KR" altLang="en-US" dirty="0"/>
              <a:t>점수 </a:t>
            </a:r>
            <a:r>
              <a:rPr lang="en-US" altLang="ko-KR" dirty="0"/>
              <a:t>= 0&lt;/div&gt;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&lt;button </a:t>
            </a:r>
            <a:r>
              <a:rPr lang="en-US" altLang="ko-KR" dirty="0" err="1"/>
              <a:t>onclick</a:t>
            </a:r>
            <a:r>
              <a:rPr lang="en-US" altLang="ko-KR" dirty="0"/>
              <a:t>="start()"&gt;</a:t>
            </a:r>
            <a:r>
              <a:rPr lang="ko-KR" altLang="en-US" dirty="0"/>
              <a:t>발사</a:t>
            </a:r>
            <a:r>
              <a:rPr lang="en-US" altLang="ko-KR" dirty="0"/>
              <a:t>&lt;/button&gt;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&lt;/div&gt;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21505" name="_x256794184" descr="EMB00000c7c13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4038599"/>
            <a:ext cx="3762375" cy="27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1171575" y="460057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i="1" dirty="0" err="1" smtClean="0">
                <a:solidFill>
                  <a:srgbClr val="FF0000"/>
                </a:solidFill>
                <a:hlinkClick r:id="rId4" action="ppaction://hlinkfile"/>
              </a:rPr>
              <a:t>웹브라우저로</a:t>
            </a:r>
            <a:r>
              <a:rPr lang="ko-KR" altLang="en-US" sz="1600" i="1" dirty="0" smtClean="0">
                <a:solidFill>
                  <a:srgbClr val="FF0000"/>
                </a:solidFill>
                <a:hlinkClick r:id="rId4" action="ppaction://hlinkfile"/>
              </a:rPr>
              <a:t> 보기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5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컨텍스트</a:t>
            </a:r>
            <a:r>
              <a:rPr lang="ko-KR" altLang="en-US" dirty="0" smtClean="0"/>
              <a:t> 객체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err="1"/>
              <a:t>컨텍스트</a:t>
            </a:r>
            <a:r>
              <a:rPr lang="en-US" altLang="ko-KR" b="1" dirty="0"/>
              <a:t>(context) </a:t>
            </a:r>
            <a:r>
              <a:rPr lang="ko-KR" altLang="en-US" b="1" dirty="0"/>
              <a:t>객체 </a:t>
            </a:r>
            <a:r>
              <a:rPr lang="en-US" altLang="ko-KR" b="1" dirty="0" smtClean="0"/>
              <a:t>: </a:t>
            </a:r>
            <a:r>
              <a:rPr lang="ko-KR" altLang="en-US" dirty="0" err="1" smtClean="0"/>
              <a:t>자바스크립트에서</a:t>
            </a:r>
            <a:r>
              <a:rPr lang="ko-KR" altLang="en-US" dirty="0" smtClean="0"/>
              <a:t> </a:t>
            </a:r>
            <a:r>
              <a:rPr lang="ko-KR" altLang="en-US" dirty="0"/>
              <a:t>물감과 </a:t>
            </a:r>
            <a:r>
              <a:rPr lang="ko-KR" altLang="en-US" dirty="0" smtClean="0"/>
              <a:t>붓의 역할을 한다</a:t>
            </a:r>
            <a:r>
              <a:rPr lang="en-US" altLang="ko-KR" dirty="0" smtClean="0"/>
              <a:t>. </a:t>
            </a:r>
          </a:p>
          <a:p>
            <a:pPr marL="457200" lvl="1" indent="0" latinLnBrk="0">
              <a:buNone/>
            </a:pP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</a:t>
            </a:r>
            <a:r>
              <a:rPr lang="en-US" altLang="ko-KR" dirty="0" err="1"/>
              <a:t>myCanvas</a:t>
            </a:r>
            <a:r>
              <a:rPr lang="en-US" altLang="ko-KR" dirty="0"/>
              <a:t>");</a:t>
            </a:r>
          </a:p>
          <a:p>
            <a:pPr marL="457200" lvl="1" indent="0">
              <a:buNone/>
            </a:pPr>
            <a:r>
              <a:rPr lang="en-US" altLang="ko-KR" dirty="0" err="1" smtClean="0"/>
              <a:t>var</a:t>
            </a:r>
            <a:r>
              <a:rPr lang="en-US" altLang="ko-KR" dirty="0" smtClean="0"/>
              <a:t> </a:t>
            </a:r>
            <a:r>
              <a:rPr lang="en-US" altLang="ko-KR" dirty="0"/>
              <a:t>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("</a:t>
            </a:r>
            <a:r>
              <a:rPr lang="en-US" altLang="ko-KR" dirty="0" err="1"/>
              <a:t>2d</a:t>
            </a:r>
            <a:r>
              <a:rPr lang="en-US" altLang="ko-KR" dirty="0"/>
              <a:t>");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98272"/>
            <a:ext cx="3429000" cy="248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1713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3848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width="200" height="100"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style="border: </a:t>
            </a:r>
            <a:r>
              <a:rPr lang="en-US" altLang="ko-KR" dirty="0" err="1"/>
              <a:t>1px</a:t>
            </a:r>
            <a:r>
              <a:rPr lang="en-US" altLang="ko-KR" dirty="0"/>
              <a:t> dotted red"&gt;&lt;/canvas&gt;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("</a:t>
            </a:r>
            <a:r>
              <a:rPr lang="en-US" altLang="ko-KR" dirty="0" err="1"/>
              <a:t>myCanvas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("</a:t>
            </a:r>
            <a:r>
              <a:rPr lang="en-US" altLang="ko-KR" dirty="0" err="1"/>
              <a:t>2d</a:t>
            </a:r>
            <a:r>
              <a:rPr lang="en-US" altLang="ko-KR" dirty="0"/>
              <a:t>");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context.fillStyle</a:t>
            </a:r>
            <a:r>
              <a:rPr lang="en-US" altLang="ko-KR" dirty="0"/>
              <a:t> = "#</a:t>
            </a:r>
            <a:r>
              <a:rPr lang="en-US" altLang="ko-KR" dirty="0" err="1"/>
              <a:t>00FF00</a:t>
            </a:r>
            <a:r>
              <a:rPr lang="en-US" altLang="ko-KR" dirty="0"/>
              <a:t>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context.fillRect</a:t>
            </a:r>
            <a:r>
              <a:rPr lang="en-US" altLang="ko-KR" dirty="0"/>
              <a:t>(0, 0, 100, 50);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  <p:pic>
        <p:nvPicPr>
          <p:cNvPr id="3073" name="_x46207224" descr="EMB00000c7c1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67300"/>
            <a:ext cx="4112896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260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직선 그리기 예제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54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body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margin: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padding: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width="300" height="200"&gt;&lt;/canvas&gt;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</a:t>
            </a:r>
            <a:r>
              <a:rPr lang="en-US" altLang="ko-KR" dirty="0" err="1"/>
              <a:t>myCanvas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context.beginPath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context.moveTo</a:t>
            </a:r>
            <a:r>
              <a:rPr lang="en-US" altLang="ko-KR" dirty="0"/>
              <a:t>(0, 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context.lineTo</a:t>
            </a:r>
            <a:r>
              <a:rPr lang="en-US" altLang="ko-KR" dirty="0"/>
              <a:t>(100, 100);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context.lineTo</a:t>
            </a:r>
            <a:r>
              <a:rPr lang="en-US" altLang="ko-KR" dirty="0"/>
              <a:t>(150, 50);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context.lineTo</a:t>
            </a:r>
            <a:r>
              <a:rPr lang="en-US" altLang="ko-KR" dirty="0"/>
              <a:t>(200, 100);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context.stroke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  <a:endParaRPr lang="en-US" altLang="ko-KR" dirty="0"/>
          </a:p>
        </p:txBody>
      </p:sp>
      <p:pic>
        <p:nvPicPr>
          <p:cNvPr id="4097" name="_x46209464" descr="EMB00000c7c13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4738688"/>
            <a:ext cx="2777393" cy="18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562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사각형 예제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54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body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margin: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padding: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width="300" height="200"&gt;&lt;/canvas&gt;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</a:t>
            </a:r>
            <a:r>
              <a:rPr lang="en-US" altLang="ko-KR" dirty="0" err="1"/>
              <a:t>myCanvas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context.beginPath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context.rect</a:t>
            </a:r>
            <a:r>
              <a:rPr lang="en-US" altLang="ko-KR" dirty="0"/>
              <a:t>(10, 10, 100, 100);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context.fillStyle</a:t>
            </a:r>
            <a:r>
              <a:rPr lang="en-US" altLang="ko-KR" dirty="0"/>
              <a:t> = "yellow";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</a:t>
            </a:r>
            <a:r>
              <a:rPr lang="en-US" altLang="ko-KR" dirty="0" err="1"/>
              <a:t>context.fill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5121" name="_x46206504" descr="EMB00000c7c1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411663"/>
            <a:ext cx="2219325" cy="20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50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 예제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2419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body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margin: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padding: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</a:t>
            </a:r>
            <a:r>
              <a:rPr lang="en-US" altLang="ko-KR" dirty="0" smtClean="0"/>
              <a:t>&gt;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17859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원 예제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54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 smtClean="0"/>
              <a:t>&lt;</a:t>
            </a:r>
            <a:r>
              <a:rPr lang="en-US" altLang="ko-KR" dirty="0"/>
              <a:t>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width="300" height="200"&gt;&lt;/canvas&gt;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</a:t>
            </a:r>
            <a:r>
              <a:rPr lang="en-US" altLang="ko-KR" dirty="0" err="1"/>
              <a:t>myCanvas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context.beginPath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context.arc</a:t>
            </a:r>
            <a:r>
              <a:rPr lang="en-US" altLang="ko-KR" dirty="0"/>
              <a:t>(100, 100, 80, 0, 2.0 * </a:t>
            </a:r>
            <a:r>
              <a:rPr lang="en-US" altLang="ko-KR" dirty="0" err="1"/>
              <a:t>Math.PI</a:t>
            </a:r>
            <a:r>
              <a:rPr lang="en-US" altLang="ko-KR" dirty="0"/>
              <a:t>, false);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context.strokeStyle</a:t>
            </a:r>
            <a:r>
              <a:rPr lang="en-US" altLang="ko-KR" dirty="0"/>
              <a:t> = "red";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context.stroke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context.beginPath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context.arc</a:t>
            </a:r>
            <a:r>
              <a:rPr lang="en-US" altLang="ko-KR" dirty="0"/>
              <a:t>(100, 100, 60, 0, 1.5 * </a:t>
            </a:r>
            <a:r>
              <a:rPr lang="en-US" altLang="ko-KR" dirty="0" err="1"/>
              <a:t>Math.PI</a:t>
            </a:r>
            <a:r>
              <a:rPr lang="en-US" altLang="ko-KR" dirty="0"/>
              <a:t>, false);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context.closePath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context.strokeStyle</a:t>
            </a:r>
            <a:r>
              <a:rPr lang="en-US" altLang="ko-KR" dirty="0"/>
              <a:t> = "blue";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context.stroke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context.beginPath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context.arc</a:t>
            </a:r>
            <a:r>
              <a:rPr lang="en-US" altLang="ko-KR" dirty="0"/>
              <a:t>(100, 100, 40, 0, 1.5 * </a:t>
            </a:r>
            <a:r>
              <a:rPr lang="en-US" altLang="ko-KR" dirty="0" err="1"/>
              <a:t>Math.PI</a:t>
            </a:r>
            <a:r>
              <a:rPr lang="en-US" altLang="ko-KR" dirty="0"/>
              <a:t>, false);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context.strokeStyle</a:t>
            </a:r>
            <a:r>
              <a:rPr lang="en-US" altLang="ko-KR" dirty="0"/>
              <a:t> = "green";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</a:t>
            </a:r>
            <a:r>
              <a:rPr lang="en-US" altLang="ko-KR" dirty="0" err="1"/>
              <a:t>context.stroke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6145" name="_x46209544" descr="EMB00000c7c1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048125"/>
            <a:ext cx="2219325" cy="25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6909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커브</a:t>
            </a:r>
            <a:r>
              <a:rPr lang="ko-KR" altLang="en-US" dirty="0" smtClean="0"/>
              <a:t> 예제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85800" y="1143001"/>
            <a:ext cx="8212138" cy="554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ymbol" pitchFamily="18" charset="2"/>
              <a:buNone/>
              <a:tabLst>
                <a:tab pos="254000" algn="l"/>
                <a:tab pos="254000" algn="l"/>
              </a:tabLst>
              <a:defRPr kumimoji="1" sz="1600">
                <a:solidFill>
                  <a:srgbClr val="000000"/>
                </a:solidFill>
                <a:latin typeface="Century Schoolbook" panose="02040604050505020304" pitchFamily="18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latin typeface="Century Schoolbook" panose="02040604050505020304" pitchFamily="18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>
                <a:latin typeface="Century Schoolbook" panose="02040604050505020304" pitchFamily="18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latin typeface="Century Schoolbook" panose="02040604050505020304" pitchFamily="18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latin typeface="+mn-lt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ko-KR" dirty="0"/>
              <a:t>&lt;!</a:t>
            </a:r>
            <a:r>
              <a:rPr lang="en-US" altLang="ko-KR" dirty="0" err="1"/>
              <a:t>DOCTYPE</a:t>
            </a:r>
            <a:r>
              <a:rPr lang="en-US" altLang="ko-KR" dirty="0"/>
              <a:t> 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&lt;html&gt;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body {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margin: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    padding: </a:t>
            </a:r>
            <a:r>
              <a:rPr lang="en-US" altLang="ko-KR" dirty="0" err="1"/>
              <a:t>0px</a:t>
            </a:r>
            <a:r>
              <a:rPr lang="en-US" altLang="ko-KR" dirty="0"/>
              <a:t>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   }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&lt;/style&gt;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&lt;/head&gt;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&lt;canvas id="</a:t>
            </a:r>
            <a:r>
              <a:rPr lang="en-US" altLang="ko-KR" dirty="0" err="1"/>
              <a:t>myCanvas</a:t>
            </a:r>
            <a:r>
              <a:rPr lang="en-US" altLang="ko-KR" dirty="0"/>
              <a:t>" width="300" height="200"&gt;&lt;/canvas&gt;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&lt;script&gt;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var</a:t>
            </a:r>
            <a:r>
              <a:rPr lang="en-US" altLang="ko-KR" dirty="0"/>
              <a:t> canvas = </a:t>
            </a:r>
            <a:r>
              <a:rPr lang="en-US" altLang="ko-KR" dirty="0" err="1"/>
              <a:t>document.getElementById</a:t>
            </a:r>
            <a:r>
              <a:rPr lang="en-US" altLang="ko-KR" dirty="0"/>
              <a:t>('</a:t>
            </a:r>
            <a:r>
              <a:rPr lang="en-US" altLang="ko-KR" dirty="0" err="1"/>
              <a:t>myCanvas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var</a:t>
            </a:r>
            <a:r>
              <a:rPr lang="en-US" altLang="ko-KR" dirty="0"/>
              <a:t> context = </a:t>
            </a:r>
            <a:r>
              <a:rPr lang="en-US" altLang="ko-KR" dirty="0" err="1"/>
              <a:t>canvas.getContext</a:t>
            </a:r>
            <a:r>
              <a:rPr lang="en-US" altLang="ko-KR" dirty="0"/>
              <a:t>('</a:t>
            </a:r>
            <a:r>
              <a:rPr lang="en-US" altLang="ko-KR" dirty="0" err="1"/>
              <a:t>2d</a:t>
            </a:r>
            <a:r>
              <a:rPr lang="en-US" altLang="ko-KR" dirty="0"/>
              <a:t>');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context.beginPath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context.moveTo</a:t>
            </a:r>
            <a:r>
              <a:rPr lang="en-US" altLang="ko-KR" dirty="0"/>
              <a:t>(90, 130);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context.bezierCurveTo</a:t>
            </a:r>
            <a:r>
              <a:rPr lang="en-US" altLang="ko-KR" dirty="0"/>
              <a:t>(140, 10, 288, 10, 288, 130);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context.lineWidth</a:t>
            </a:r>
            <a:r>
              <a:rPr lang="en-US" altLang="ko-KR" dirty="0"/>
              <a:t> = 10;</a:t>
            </a:r>
          </a:p>
          <a:p>
            <a:pPr>
              <a:lnSpc>
                <a:spcPts val="1700"/>
              </a:lnSpc>
            </a:pPr>
            <a:endParaRPr lang="en-US" altLang="ko-KR" dirty="0"/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context.strokeStyle</a:t>
            </a:r>
            <a:r>
              <a:rPr lang="en-US" altLang="ko-KR" dirty="0"/>
              <a:t> = 'black';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     </a:t>
            </a:r>
            <a:r>
              <a:rPr lang="en-US" altLang="ko-KR" dirty="0" err="1"/>
              <a:t>context.stroke</a:t>
            </a:r>
            <a:r>
              <a:rPr lang="en-US" altLang="ko-KR" dirty="0"/>
              <a:t>();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&lt;/script&gt;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&lt;/body&gt;</a:t>
            </a:r>
          </a:p>
          <a:p>
            <a:pPr>
              <a:lnSpc>
                <a:spcPts val="1700"/>
              </a:lnSpc>
            </a:pPr>
            <a:r>
              <a:rPr lang="en-US" altLang="ko-KR" dirty="0"/>
              <a:t>&lt;/html&gt;</a:t>
            </a:r>
          </a:p>
        </p:txBody>
      </p:sp>
      <p:pic>
        <p:nvPicPr>
          <p:cNvPr id="8193" name="_x46206344" descr="EMB00000c7c13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3" y="1357312"/>
            <a:ext cx="3167063" cy="18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391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2007</Words>
  <Application>Microsoft Office PowerPoint</Application>
  <PresentationFormat>화면 슬라이드 쇼(4:3)</PresentationFormat>
  <Paragraphs>437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1_Crayons</vt:lpstr>
      <vt:lpstr>PowerPoint 프레젠테이션</vt:lpstr>
      <vt:lpstr>캔버스</vt:lpstr>
      <vt:lpstr>컨텍스트 객체</vt:lpstr>
      <vt:lpstr>예제 </vt:lpstr>
      <vt:lpstr>직선 그리기 예제 </vt:lpstr>
      <vt:lpstr>사각형 예제 </vt:lpstr>
      <vt:lpstr>원 예제 </vt:lpstr>
      <vt:lpstr>원 예제 </vt:lpstr>
      <vt:lpstr>커브 예제 </vt:lpstr>
      <vt:lpstr>도형 예제 </vt:lpstr>
      <vt:lpstr>텍스트 예제 </vt:lpstr>
      <vt:lpstr>그라디언트</vt:lpstr>
      <vt:lpstr>선형 그라디언트 예제 </vt:lpstr>
      <vt:lpstr>패턴 채우기</vt:lpstr>
      <vt:lpstr>이미지 그리기</vt:lpstr>
      <vt:lpstr>도형 변환</vt:lpstr>
      <vt:lpstr>평행이동</vt:lpstr>
      <vt:lpstr>애니메이션</vt:lpstr>
      <vt:lpstr>Bouncing Ball 예제</vt:lpstr>
      <vt:lpstr>Bouncing Ball 예제</vt:lpstr>
      <vt:lpstr>Bouncing Ball 예제</vt:lpstr>
      <vt:lpstr>간단한 게임 제작</vt:lpstr>
      <vt:lpstr>간단한 게임 만들기</vt:lpstr>
      <vt:lpstr>간단한 게임 만들기</vt:lpstr>
      <vt:lpstr>간단한 게임 만들기</vt:lpstr>
      <vt:lpstr>간단한 게임 만들기</vt:lpstr>
      <vt:lpstr>간단한 게임 만들기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519</cp:revision>
  <dcterms:created xsi:type="dcterms:W3CDTF">2007-06-29T06:43:39Z</dcterms:created>
  <dcterms:modified xsi:type="dcterms:W3CDTF">2014-01-20T02:47:42Z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