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325" r:id="rId3"/>
    <p:sldId id="326" r:id="rId4"/>
    <p:sldId id="327" r:id="rId5"/>
    <p:sldId id="353" r:id="rId6"/>
    <p:sldId id="355" r:id="rId7"/>
    <p:sldId id="328" r:id="rId8"/>
    <p:sldId id="329" r:id="rId9"/>
    <p:sldId id="340" r:id="rId10"/>
    <p:sldId id="330" r:id="rId11"/>
    <p:sldId id="331" r:id="rId12"/>
    <p:sldId id="332" r:id="rId13"/>
    <p:sldId id="333" r:id="rId14"/>
    <p:sldId id="339" r:id="rId15"/>
    <p:sldId id="341" r:id="rId16"/>
    <p:sldId id="334" r:id="rId17"/>
    <p:sldId id="335" r:id="rId18"/>
    <p:sldId id="336" r:id="rId19"/>
    <p:sldId id="337" r:id="rId20"/>
    <p:sldId id="338" r:id="rId21"/>
    <p:sldId id="342" r:id="rId22"/>
    <p:sldId id="343" r:id="rId23"/>
    <p:sldId id="344" r:id="rId24"/>
    <p:sldId id="354" r:id="rId25"/>
    <p:sldId id="345" r:id="rId26"/>
    <p:sldId id="346" r:id="rId27"/>
    <p:sldId id="347" r:id="rId28"/>
    <p:sldId id="348" r:id="rId29"/>
    <p:sldId id="349" r:id="rId30"/>
    <p:sldId id="352" r:id="rId31"/>
    <p:sldId id="351" r:id="rId32"/>
    <p:sldId id="350" r:id="rId33"/>
    <p:sldId id="324" r:id="rId34"/>
    <p:sldId id="356" r:id="rId35"/>
    <p:sldId id="3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B1451-EFF2-4330-A3FE-754D026ECEB7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BBD3A-F865-4187-B879-9903DA1F6D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7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12/11/2013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/>
              <a:t>13</a:t>
            </a:r>
            <a:r>
              <a:rPr lang="ko-KR" altLang="en-US" dirty="0" smtClean="0"/>
              <a:t>장</a:t>
            </a:r>
            <a:r>
              <a:rPr lang="en-US" altLang="ko-KR" dirty="0" smtClean="0"/>
              <a:t>. VPN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중부대학교 정보보호학과 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이병천 교수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그림</a:t>
            </a:r>
            <a:r>
              <a:rPr lang="en-US" altLang="ko-KR" dirty="0" smtClean="0"/>
              <a:t>13-1. VPN </a:t>
            </a:r>
            <a:r>
              <a:rPr lang="ko-KR" altLang="en-US" dirty="0" smtClean="0"/>
              <a:t>실습 토폴로지</a:t>
            </a:r>
            <a:endParaRPr lang="ko-KR" alt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7162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401157"/>
            <a:ext cx="3494867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FastEthernet0/0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11.11.11.1 255.255.255.0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FastEthernet0/1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21.21.21.1 255.255.255.0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Serial0/3/0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-if)#clock rate 1000000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203.230.7.1 255.255.255.0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lo 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 1.1.1.1 255.255.255.0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)#router </a:t>
            </a:r>
            <a:r>
              <a:rPr lang="en-US" altLang="ko-KR" sz="1000" dirty="0" err="1" smtClean="0"/>
              <a:t>ospf</a:t>
            </a:r>
            <a:r>
              <a:rPr lang="en-US" altLang="ko-KR" sz="1000" dirty="0" smtClean="0"/>
              <a:t> 7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1.1.1.1 0.0.0.0 a 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11.11.11.1 0.0.0.0 a 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21.21.21.1 0.0.0.0 a 0</a:t>
            </a:r>
          </a:p>
          <a:p>
            <a:r>
              <a:rPr lang="en-US" altLang="ko-KR" sz="1000" dirty="0" smtClean="0"/>
              <a:t>R1(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203.230.7.1 0.0.0.0 a 0</a:t>
            </a:r>
            <a:endParaRPr lang="ko-KR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356992"/>
            <a:ext cx="3658374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FastEthernet0/0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13.13.13.1 255.255.255.0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FastEthernet0/1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23.23.23.1 255.255.255.0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Serial0/3/0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150.183.235.2 255.255.255.0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lo 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 3.3.3.3 255.255.255.0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)#router </a:t>
            </a:r>
            <a:r>
              <a:rPr lang="en-US" altLang="ko-KR" sz="1000" dirty="0" err="1" smtClean="0"/>
              <a:t>ospf</a:t>
            </a:r>
            <a:r>
              <a:rPr lang="en-US" altLang="ko-KR" sz="1000" dirty="0" smtClean="0"/>
              <a:t> 7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3.3.3.3 0.0.0.0 a 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13.13.13.1 0.0.0.0 a 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23.23.23.1 0.0.0.0 a 0</a:t>
            </a:r>
          </a:p>
          <a:p>
            <a:r>
              <a:rPr lang="en-US" altLang="ko-KR" sz="1000" dirty="0" smtClean="0"/>
              <a:t>R3(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-router)#network 150.183.235.2 0.0.0.0 a 0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836712"/>
            <a:ext cx="3658374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FastEthernet0/0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12.12.12.1 255.255.255.0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Serial0/3/0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203.230.7.2 255.255.255.0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)#interface Serial0/3/1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-if)#no shutdown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-if)#clock rate 1000000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address 150.183.235.1 255.255.255.0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)#</a:t>
            </a:r>
            <a:r>
              <a:rPr lang="en-US" altLang="ko-KR" sz="1000" dirty="0" err="1" smtClean="0"/>
              <a:t>int</a:t>
            </a:r>
            <a:r>
              <a:rPr lang="en-US" altLang="ko-KR" sz="1000" dirty="0" smtClean="0"/>
              <a:t> lo 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add 2.2.2.2 255.255.255.0</a:t>
            </a:r>
          </a:p>
          <a:p>
            <a:r>
              <a:rPr lang="en-US" altLang="ko-KR" sz="1000" dirty="0" smtClean="0"/>
              <a:t>R2(</a:t>
            </a:r>
            <a:r>
              <a:rPr lang="en-US" altLang="ko-KR" sz="1000" dirty="0" err="1" smtClean="0"/>
              <a:t>config</a:t>
            </a:r>
            <a:r>
              <a:rPr lang="en-US" altLang="ko-KR" sz="1000" dirty="0" smtClean="0"/>
              <a:t>-if)#exit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R2(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000" dirty="0" smtClean="0">
                <a:solidFill>
                  <a:srgbClr val="FF0000"/>
                </a:solidFill>
              </a:rPr>
              <a:t>)#router 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ospf</a:t>
            </a:r>
            <a:r>
              <a:rPr lang="en-US" altLang="ko-KR" sz="1000" dirty="0" smtClean="0">
                <a:solidFill>
                  <a:srgbClr val="FF0000"/>
                </a:solidFill>
              </a:rPr>
              <a:t> 7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R2(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000" dirty="0" smtClean="0">
                <a:solidFill>
                  <a:srgbClr val="FF0000"/>
                </a:solidFill>
              </a:rPr>
              <a:t>-router)#network 2.2.2.2 0.0.0.0 a 0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R2(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000" dirty="0" smtClean="0">
                <a:solidFill>
                  <a:srgbClr val="FF0000"/>
                </a:solidFill>
              </a:rPr>
              <a:t>-router)#network 12.12.12.1 0.0.0.0 a 0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R2(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000" dirty="0" smtClean="0">
                <a:solidFill>
                  <a:srgbClr val="FF0000"/>
                </a:solidFill>
              </a:rPr>
              <a:t>-router)#network 203.230.7.2 0.0.0.0 a 0</a:t>
            </a:r>
          </a:p>
          <a:p>
            <a:r>
              <a:rPr lang="en-US" altLang="ko-KR" sz="1000" dirty="0" smtClean="0">
                <a:solidFill>
                  <a:srgbClr val="FF0000"/>
                </a:solidFill>
              </a:rPr>
              <a:t>R2(</a:t>
            </a:r>
            <a:r>
              <a:rPr lang="en-US" altLang="ko-KR" sz="10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000" dirty="0" smtClean="0">
                <a:solidFill>
                  <a:srgbClr val="FF0000"/>
                </a:solidFill>
              </a:rPr>
              <a:t>-router)#network 150.183.235.1 0.0.0.0 a 0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라우팅</a:t>
            </a:r>
            <a:r>
              <a:rPr lang="ko-KR" altLang="en-US" dirty="0" smtClean="0"/>
              <a:t> 테이블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660250" cy="31700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R1#show 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route</a:t>
            </a:r>
          </a:p>
          <a:p>
            <a:r>
              <a:rPr lang="en-US" altLang="ko-KR" sz="1000" dirty="0" smtClean="0"/>
              <a:t>     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1.1.1.0 is directly connected, Loopback0</a:t>
            </a:r>
          </a:p>
          <a:p>
            <a:r>
              <a:rPr lang="en-US" altLang="ko-KR" sz="1000" dirty="0" smtClean="0"/>
              <a:t>     2.0.0.0/32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2.2.2.2 [110/65] via 203.230.7.2, 16:22:43, Serial0/3/0</a:t>
            </a:r>
          </a:p>
          <a:p>
            <a:r>
              <a:rPr lang="en-US" altLang="ko-KR" sz="1000" dirty="0" smtClean="0"/>
              <a:t>     3.0.0.0/32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3.3.3.3 [110/129] via 203.230.7.2, 00:11:12, Serial0/3/0</a:t>
            </a:r>
          </a:p>
          <a:p>
            <a:r>
              <a:rPr lang="en-US" altLang="ko-KR" sz="1000" dirty="0" smtClean="0"/>
              <a:t>     11.0.0.0/24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11.11.11.0 is directly connected, FastEthernet0/0</a:t>
            </a:r>
          </a:p>
          <a:p>
            <a:r>
              <a:rPr lang="en-US" altLang="ko-KR" sz="1000" dirty="0" smtClean="0"/>
              <a:t>     12.0.0.0/24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12.12.12.0 [110/65] via 203.230.7.2, 16:22:43, Serial0/3/0</a:t>
            </a:r>
          </a:p>
          <a:p>
            <a:r>
              <a:rPr lang="en-US" altLang="ko-KR" sz="1000" dirty="0" smtClean="0"/>
              <a:t>     13.0.0.0/24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13.13.13.0 [110/129] via 203.230.7.2, 00:11:12, Serial0/3/0</a:t>
            </a:r>
          </a:p>
          <a:p>
            <a:r>
              <a:rPr lang="en-US" altLang="ko-KR" sz="1000" dirty="0" smtClean="0"/>
              <a:t>     21.0.0.0/24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21.21.21.0 is directly connected, FastEthernet0/1</a:t>
            </a:r>
          </a:p>
          <a:p>
            <a:r>
              <a:rPr lang="en-US" altLang="ko-KR" sz="1000" dirty="0" smtClean="0"/>
              <a:t>     23.0.0.0/24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23.23.23.0 [110/129] via 203.230.7.2, 00:11:12, Serial0/3/0</a:t>
            </a:r>
          </a:p>
          <a:p>
            <a:r>
              <a:rPr lang="en-US" altLang="ko-KR" sz="1000" dirty="0" smtClean="0"/>
              <a:t>     150.183.0.0/24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150.183.235.0 [110/128] via 203.230.7.2, 00:13:17, Serial0/3/0</a:t>
            </a:r>
          </a:p>
          <a:p>
            <a:r>
              <a:rPr lang="en-US" altLang="ko-KR" sz="1000" dirty="0" smtClean="0"/>
              <a:t>C    203.230.7.0/24 is directly connected, Serial0/3/0</a:t>
            </a:r>
            <a:endParaRPr lang="ko-KR" alt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627053"/>
            <a:ext cx="4496744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R2#show 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route</a:t>
            </a:r>
          </a:p>
          <a:p>
            <a:r>
              <a:rPr lang="en-US" altLang="ko-KR" sz="1000" dirty="0" smtClean="0"/>
              <a:t>     1.0.0.0/32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1.1.1.1 [110/65] via 203.230.7.1, 16:23:51, Serial0/3/0</a:t>
            </a:r>
          </a:p>
          <a:p>
            <a:r>
              <a:rPr lang="en-US" altLang="ko-KR" sz="1000" dirty="0" smtClean="0"/>
              <a:t>     2.0.0.0/24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2.2.2.0 is directly connected, Loopback0</a:t>
            </a:r>
          </a:p>
          <a:p>
            <a:r>
              <a:rPr lang="en-US" altLang="ko-KR" sz="1000" dirty="0" smtClean="0"/>
              <a:t>     3.0.0.0/32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3.3.3.3 [110/65] via 150.183.235.2, 00:12:24, Serial0/3/1</a:t>
            </a:r>
          </a:p>
          <a:p>
            <a:r>
              <a:rPr lang="en-US" altLang="ko-KR" sz="1000" dirty="0" smtClean="0"/>
              <a:t>     11.0.0.0/24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11.11.11.0 [110/65] via 203.230.7.1, 16:23:51, Serial0/3/0</a:t>
            </a:r>
          </a:p>
          <a:p>
            <a:r>
              <a:rPr lang="en-US" altLang="ko-KR" sz="1000" dirty="0" smtClean="0"/>
              <a:t>     12.0.0.0/24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12.12.12.0 is directly connected, FastEthernet0/0</a:t>
            </a:r>
          </a:p>
          <a:p>
            <a:r>
              <a:rPr lang="en-US" altLang="ko-KR" sz="1000" dirty="0" smtClean="0"/>
              <a:t>     13.0.0.0/24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13.13.13.0 [110/65] via 150.183.235.2, 00:12:24, Serial0/3/1</a:t>
            </a:r>
          </a:p>
          <a:p>
            <a:r>
              <a:rPr lang="en-US" altLang="ko-KR" sz="1000" dirty="0" smtClean="0"/>
              <a:t>     21.0.0.0/24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21.21.21.0 [110/65] via 203.230.7.1, 16:23:51, Serial0/3/0</a:t>
            </a:r>
          </a:p>
          <a:p>
            <a:r>
              <a:rPr lang="en-US" altLang="ko-KR" sz="1000" dirty="0" smtClean="0"/>
              <a:t>     23.0.0.0/24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23.23.23.0 [110/65] via 150.183.235.2, 00:12:24, Serial0/3/1</a:t>
            </a:r>
          </a:p>
          <a:p>
            <a:r>
              <a:rPr lang="en-US" altLang="ko-KR" sz="1000" dirty="0" smtClean="0"/>
              <a:t>     150.183.0.0/24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150.183.235.0 is directly connected, Serial0/3/1</a:t>
            </a:r>
          </a:p>
          <a:p>
            <a:r>
              <a:rPr lang="en-US" altLang="ko-KR" sz="1000" dirty="0" smtClean="0"/>
              <a:t>C    203.230.7.0/24 is directly connected, Serial0/3/0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3273365"/>
            <a:ext cx="4770858" cy="31700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R3#show </a:t>
            </a:r>
            <a:r>
              <a:rPr lang="en-US" altLang="ko-KR" sz="1000" dirty="0" err="1" smtClean="0"/>
              <a:t>ip</a:t>
            </a:r>
            <a:r>
              <a:rPr lang="en-US" altLang="ko-KR" sz="1000" dirty="0" smtClean="0"/>
              <a:t> route</a:t>
            </a:r>
          </a:p>
          <a:p>
            <a:r>
              <a:rPr lang="en-US" altLang="ko-KR" sz="1000" dirty="0" smtClean="0"/>
              <a:t>     1.0.0.0/32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1.1.1.1 [110/129] via 150.183.235.1, 00:13:57, Serial0/3/0</a:t>
            </a:r>
          </a:p>
          <a:p>
            <a:r>
              <a:rPr lang="en-US" altLang="ko-KR" sz="1000" dirty="0" smtClean="0"/>
              <a:t>     2.0.0.0/32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2.2.2.2 [110/65] via 150.183.235.1, 00:13:57, Serial0/3/0</a:t>
            </a:r>
          </a:p>
          <a:p>
            <a:r>
              <a:rPr lang="en-US" altLang="ko-KR" sz="1000" dirty="0" smtClean="0"/>
              <a:t>     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3.3.3.0 is directly connected, Loopback0</a:t>
            </a:r>
          </a:p>
          <a:p>
            <a:r>
              <a:rPr lang="en-US" altLang="ko-KR" sz="1000" dirty="0" smtClean="0"/>
              <a:t>     11.0.0.0/24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11.11.11.0 [110/129] via 150.183.235.1, 00:13:57, Serial0/3/0</a:t>
            </a:r>
          </a:p>
          <a:p>
            <a:r>
              <a:rPr lang="en-US" altLang="ko-KR" sz="1000" dirty="0" smtClean="0"/>
              <a:t>     12.0.0.0/24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12.12.12.0 [110/65] via 150.183.235.1, 00:13:57, Serial0/3/0</a:t>
            </a:r>
          </a:p>
          <a:p>
            <a:r>
              <a:rPr lang="en-US" altLang="ko-KR" sz="1000" dirty="0" smtClean="0"/>
              <a:t>     13.0.0.0/24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13.13.13.0 is directly connected, FastEthernet0/0</a:t>
            </a:r>
          </a:p>
          <a:p>
            <a:r>
              <a:rPr lang="en-US" altLang="ko-KR" sz="1000" dirty="0" smtClean="0"/>
              <a:t>     21.0.0.0/24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O       21.21.21.0 [110/129] via 150.183.235.1, 00:13:57, Serial0/3/0</a:t>
            </a:r>
          </a:p>
          <a:p>
            <a:r>
              <a:rPr lang="en-US" altLang="ko-KR" sz="1000" dirty="0" smtClean="0"/>
              <a:t>     23.0.0.0/24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23.23.23.0 is directly connected, FastEthernet0/1</a:t>
            </a:r>
          </a:p>
          <a:p>
            <a:r>
              <a:rPr lang="en-US" altLang="ko-KR" sz="1000" dirty="0" smtClean="0"/>
              <a:t>     150.183.0.0/24 is </a:t>
            </a:r>
            <a:r>
              <a:rPr lang="en-US" altLang="ko-KR" sz="1000" dirty="0" err="1" smtClean="0"/>
              <a:t>subnetted</a:t>
            </a:r>
            <a:r>
              <a:rPr lang="en-US" altLang="ko-KR" sz="1000" dirty="0" smtClean="0"/>
              <a:t>, 1 subnets</a:t>
            </a:r>
          </a:p>
          <a:p>
            <a:r>
              <a:rPr lang="en-US" altLang="ko-KR" sz="1000" dirty="0" smtClean="0"/>
              <a:t>C       150.183.235.0 is directly connected, Serial0/3/0</a:t>
            </a:r>
          </a:p>
          <a:p>
            <a:r>
              <a:rPr lang="en-US" altLang="ko-KR" sz="1000" dirty="0" smtClean="0"/>
              <a:t>O    203.230.7.0/24 [110/128] via 150.183.235.1, 00:13:57, Serial0/3/0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GRE </a:t>
            </a:r>
            <a:r>
              <a:rPr lang="ko-KR" altLang="en-US" dirty="0" err="1" smtClean="0"/>
              <a:t>터널링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0" y="1327374"/>
            <a:ext cx="71628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직선 화살표 연결선 6"/>
          <p:cNvCxnSpPr/>
          <p:nvPr/>
        </p:nvCxnSpPr>
        <p:spPr>
          <a:xfrm>
            <a:off x="3995936" y="2770001"/>
            <a:ext cx="1008112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3563888" y="3022029"/>
            <a:ext cx="1008112" cy="504056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3995936" y="4304853"/>
            <a:ext cx="93610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>
            <a:off x="3491880" y="3993555"/>
            <a:ext cx="1152128" cy="504056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3848" y="3356992"/>
            <a:ext cx="106952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Tunnel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21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73372" y="2564903"/>
            <a:ext cx="106952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Tunnel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12</a:t>
            </a:r>
            <a:endParaRPr lang="ko-KR" alt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4565451"/>
            <a:ext cx="106952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Tunnel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23</a:t>
            </a:r>
            <a:endParaRPr lang="ko-KR" alt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81712" y="3937806"/>
            <a:ext cx="1069524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Tunnel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32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5661248"/>
            <a:ext cx="418576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GRE(Generic Route Encapsulation) 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r>
              <a:rPr lang="en-US" altLang="ko-KR" dirty="0" smtClean="0"/>
              <a:t>- Cisco </a:t>
            </a:r>
            <a:r>
              <a:rPr lang="ko-KR" altLang="en-US" dirty="0" smtClean="0"/>
              <a:t>에서 개발한 터널링 프로토콜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터널 설정 방법 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00808"/>
            <a:ext cx="597150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)#</a:t>
            </a:r>
            <a:r>
              <a:rPr lang="en-US" altLang="ko-KR" dirty="0" err="1" smtClean="0"/>
              <a:t>int</a:t>
            </a:r>
            <a:r>
              <a:rPr lang="en-US" altLang="ko-KR" dirty="0" smtClean="0"/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tunnel 12   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	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터널 인터페이스 생성 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</a:t>
            </a:r>
            <a:r>
              <a:rPr lang="en-US" altLang="ko-KR" dirty="0" err="1" smtClean="0"/>
              <a:t>ip</a:t>
            </a:r>
            <a:r>
              <a:rPr lang="en-US" altLang="ko-KR" dirty="0" smtClean="0"/>
              <a:t> add 163.180.116.1 255.255.255.0</a:t>
            </a:r>
          </a:p>
          <a:p>
            <a:r>
              <a:rPr lang="en-US" altLang="ko-KR" dirty="0" smtClean="0"/>
              <a:t>	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터널 인터페이스의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IP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주소 설정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-if)#tunnel source s0/3/0</a:t>
            </a:r>
          </a:p>
          <a:p>
            <a:r>
              <a:rPr lang="en-US" altLang="ko-KR" dirty="0" smtClean="0"/>
              <a:t>	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터널은 가상 인터페이스를 사용하는데 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실제 </a:t>
            </a:r>
            <a:r>
              <a:rPr lang="ko-KR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패킷이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 전송될 물리적 인터페이스를 설정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-if)#tunnel destination 203.230.7.2</a:t>
            </a:r>
          </a:p>
          <a:p>
            <a:r>
              <a:rPr lang="en-US" altLang="ko-KR" dirty="0" smtClean="0"/>
              <a:t>	</a:t>
            </a:r>
            <a:r>
              <a:rPr lang="ko-KR" altLang="en-US" b="1" dirty="0" smtClean="0">
                <a:solidFill>
                  <a:schemeClr val="accent2">
                    <a:lumMod val="75000"/>
                  </a:schemeClr>
                </a:solidFill>
              </a:rPr>
              <a:t>터널의 도착지 주소 설정 </a:t>
            </a:r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/>
              <a:t>R1(</a:t>
            </a:r>
            <a:r>
              <a:rPr lang="en-US" altLang="ko-KR" dirty="0" err="1" smtClean="0"/>
              <a:t>config</a:t>
            </a:r>
            <a:r>
              <a:rPr lang="en-US" altLang="ko-KR" dirty="0" smtClean="0"/>
              <a:t>-if)#exit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터널 설정 방법 </a:t>
            </a:r>
            <a:endParaRPr lang="ko-KR" alt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5400600" cy="376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18192" y="1934830"/>
            <a:ext cx="35258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각 </a:t>
            </a:r>
            <a:r>
              <a:rPr lang="ko-KR" altLang="en-US" sz="1600" dirty="0" err="1" smtClean="0"/>
              <a:t>라우터에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터널링에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이용할 </a:t>
            </a:r>
            <a:endParaRPr lang="en-US" altLang="ko-KR" sz="1600" dirty="0" smtClean="0"/>
          </a:p>
          <a:p>
            <a:r>
              <a:rPr lang="ko-KR" altLang="en-US" sz="1600" dirty="0" err="1" smtClean="0"/>
              <a:t>루프백</a:t>
            </a:r>
            <a:r>
              <a:rPr lang="ko-KR" altLang="en-US" sz="1600" dirty="0" smtClean="0"/>
              <a:t> 인터페이스 </a:t>
            </a:r>
            <a:r>
              <a:rPr lang="en-US" altLang="ko-KR" sz="1600" dirty="0" smtClean="0"/>
              <a:t>1</a:t>
            </a:r>
            <a:r>
              <a:rPr lang="ko-KR" altLang="en-US" sz="1600" dirty="0" smtClean="0"/>
              <a:t>번 추가</a:t>
            </a:r>
            <a:endParaRPr lang="en-US" altLang="ko-KR" sz="1600" dirty="0" smtClean="0"/>
          </a:p>
          <a:p>
            <a:r>
              <a:rPr lang="en-US" altLang="ko-KR" sz="1600" dirty="0" smtClean="0"/>
              <a:t>  - 111.111.111.1/24</a:t>
            </a:r>
          </a:p>
          <a:p>
            <a:r>
              <a:rPr lang="en-US" altLang="ko-KR" sz="1600" dirty="0" smtClean="0"/>
              <a:t>  - 122.122.122.1/24</a:t>
            </a:r>
          </a:p>
          <a:p>
            <a:r>
              <a:rPr lang="en-US" altLang="ko-KR" sz="1600" dirty="0" smtClean="0"/>
              <a:t>  - 133.133.133.1/24</a:t>
            </a:r>
          </a:p>
          <a:p>
            <a:endParaRPr lang="en-US" altLang="ko-KR" sz="1600" dirty="0" smtClean="0"/>
          </a:p>
          <a:p>
            <a:r>
              <a:rPr lang="ko-KR" altLang="en-US" sz="1600" dirty="0" err="1" smtClean="0"/>
              <a:t>터널링</a:t>
            </a:r>
            <a:r>
              <a:rPr lang="ko-KR" altLang="en-US" sz="1600" dirty="0" smtClean="0"/>
              <a:t> 설정</a:t>
            </a:r>
            <a:r>
              <a:rPr lang="en-US" altLang="ko-KR" sz="1600" dirty="0" smtClean="0"/>
              <a:t>  </a:t>
            </a:r>
          </a:p>
          <a:p>
            <a:r>
              <a:rPr lang="en-US" altLang="ko-KR" sz="1600" dirty="0" smtClean="0"/>
              <a:t>  - Tunnel 12: 163.180.116.1</a:t>
            </a:r>
          </a:p>
          <a:p>
            <a:r>
              <a:rPr lang="en-US" altLang="ko-KR" sz="1600" dirty="0" smtClean="0"/>
              <a:t>  - Tunnel 21: 163.180.116.2</a:t>
            </a:r>
          </a:p>
          <a:p>
            <a:r>
              <a:rPr lang="en-US" altLang="ko-KR" sz="1600" dirty="0" smtClean="0"/>
              <a:t>  - Tunnel 23: 163.180.117.1</a:t>
            </a:r>
          </a:p>
          <a:p>
            <a:r>
              <a:rPr lang="en-US" altLang="ko-KR" sz="1600" dirty="0" smtClean="0"/>
              <a:t>  - Tunnel 32: 163.180.117.2</a:t>
            </a:r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터널간 </a:t>
            </a:r>
            <a:r>
              <a:rPr lang="en-US" altLang="ko-KR" sz="1600" dirty="0" smtClean="0"/>
              <a:t>RIPv2 </a:t>
            </a:r>
            <a:r>
              <a:rPr lang="ko-KR" altLang="en-US" sz="1600" dirty="0" smtClean="0"/>
              <a:t>를 이용해 </a:t>
            </a:r>
            <a:r>
              <a:rPr lang="ko-KR" altLang="en-US" sz="1600" dirty="0" err="1" smtClean="0"/>
              <a:t>라우팅</a:t>
            </a:r>
            <a:r>
              <a:rPr lang="ko-KR" altLang="en-US" sz="1600" dirty="0" smtClean="0"/>
              <a:t> 설정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1628800"/>
            <a:ext cx="1582484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111.111.111.1/24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852936"/>
            <a:ext cx="1582484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122.122.122.1/24</a:t>
            </a:r>
            <a:endParaRPr lang="ko-KR" alt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63688" y="5157192"/>
            <a:ext cx="1582484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133.133.133.1/24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2924944"/>
            <a:ext cx="130676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163.180.116.1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3356992"/>
            <a:ext cx="130676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163.180.116.2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3861048"/>
            <a:ext cx="130676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163.180.117.1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4725144"/>
            <a:ext cx="130676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163.180.117.2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터널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53133"/>
            <a:ext cx="3728906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 smtClean="0">
                <a:solidFill>
                  <a:srgbClr val="FF0000"/>
                </a:solidFill>
              </a:rPr>
              <a:t>tunnel 12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163.180.116.1 255.255.255.0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source s0/3/0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destination 203.230.7.2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5542" y="2291968"/>
            <a:ext cx="3728906" cy="9387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</a:t>
            </a:r>
            <a:r>
              <a:rPr lang="en-US" altLang="ko-KR" sz="1100" dirty="0" smtClean="0">
                <a:solidFill>
                  <a:srgbClr val="FF0000"/>
                </a:solidFill>
              </a:rPr>
              <a:t>tunnel 21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163.180.116.2 255.255.255.0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source s0/3/0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destination 203.230.7.1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221088"/>
            <a:ext cx="3728906" cy="938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</a:t>
            </a:r>
            <a:r>
              <a:rPr lang="en-US" altLang="ko-KR" sz="1100" dirty="0" smtClean="0">
                <a:solidFill>
                  <a:srgbClr val="FF0000"/>
                </a:solidFill>
              </a:rPr>
              <a:t>tunnel 32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163.180.117.2 255.255.255.0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source s0/3/0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destination 150.183.235.1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5542" y="3228072"/>
            <a:ext cx="3728906" cy="938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-if)#interface </a:t>
            </a:r>
            <a:r>
              <a:rPr lang="en-US" altLang="ko-KR" sz="1100" dirty="0" smtClean="0">
                <a:solidFill>
                  <a:srgbClr val="FF0000"/>
                </a:solidFill>
              </a:rPr>
              <a:t>tunnel 23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163.180.117.1 255.255.255.0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source s0/3/1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-if)#tunnel destination 150.183.235.2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389237"/>
            <a:ext cx="3728906" cy="1615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1 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111.111.111.1 255.255.255.0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rip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-router)#version 2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-router)#no auto-summary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111.111.111.1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163.180.116.1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4875542" y="4164176"/>
            <a:ext cx="3728906" cy="1785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122.122.122.1 255.255.255.0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rip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-router)#version 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-router)#no auto-summary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122.122.122.1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163.180.116.2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163.180.117.1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157192"/>
            <a:ext cx="3728906" cy="16158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lo 1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 133.133.133.1 255.255.255.0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rip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-router)#version 2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-router)#no auto-summary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133.133.133.1 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163.180.117.2</a:t>
            </a:r>
          </a:p>
          <a:p>
            <a:r>
              <a:rPr lang="en-US" altLang="ko-KR" sz="1100" dirty="0" smtClean="0"/>
              <a:t>R3(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  <a:endParaRPr lang="ko-KR" altLang="en-US" sz="1100" dirty="0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3995936" y="2132856"/>
            <a:ext cx="1008112" cy="50405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6" idx="3"/>
          </p:cNvCxnSpPr>
          <p:nvPr/>
        </p:nvCxnSpPr>
        <p:spPr>
          <a:xfrm flipV="1">
            <a:off x="4052434" y="3789040"/>
            <a:ext cx="879606" cy="90140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60032" y="6084004"/>
            <a:ext cx="294984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Rip version 2 </a:t>
            </a:r>
            <a:r>
              <a:rPr lang="ko-KR" altLang="en-US" dirty="0" err="1" smtClean="0"/>
              <a:t>라우팅</a:t>
            </a:r>
            <a:r>
              <a:rPr lang="ko-KR" altLang="en-US" dirty="0" smtClean="0"/>
              <a:t> 설정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1916832"/>
            <a:ext cx="958917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터널 설정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3789040"/>
            <a:ext cx="958917" cy="3077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터널 설정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터널링</a:t>
            </a:r>
            <a:r>
              <a:rPr lang="ko-KR" altLang="en-US" dirty="0" smtClean="0"/>
              <a:t> 결과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라우팅테이블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650" y="1324506"/>
            <a:ext cx="6229590" cy="1600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R1#show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route rip</a:t>
            </a:r>
          </a:p>
          <a:p>
            <a:r>
              <a:rPr lang="en-US" altLang="ko-KR" sz="1400" dirty="0" smtClean="0"/>
              <a:t>     122.0.0.0/24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122.122.122.0 [120/1] via 163.180.116.2, 00:00:22, Tunnel12</a:t>
            </a:r>
          </a:p>
          <a:p>
            <a:r>
              <a:rPr lang="en-US" altLang="ko-KR" sz="1400" dirty="0" smtClean="0"/>
              <a:t>     133.133.0.0/24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133.133.133.0 [120/2] via 163.180.116.2, 00:00:22, Tunnel12</a:t>
            </a:r>
          </a:p>
          <a:p>
            <a:r>
              <a:rPr lang="en-US" altLang="ko-KR" sz="1400" dirty="0" smtClean="0"/>
              <a:t>     163.180.0.0/24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2 subnets</a:t>
            </a:r>
          </a:p>
          <a:p>
            <a:r>
              <a:rPr lang="en-US" altLang="ko-KR" sz="1400" dirty="0" smtClean="0"/>
              <a:t>R       163.180.117.0 [120/1] via 163.180.116.2, 00:00:22, Tunnel12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650" y="2996952"/>
            <a:ext cx="6229590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R2#show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route rip</a:t>
            </a:r>
          </a:p>
          <a:p>
            <a:r>
              <a:rPr lang="en-US" altLang="ko-KR" sz="1400" dirty="0" smtClean="0"/>
              <a:t>     111.0.0.0/24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111.111.111.0 [120/1] via 163.180.116.1, 00:00:22, Tunnel21</a:t>
            </a:r>
          </a:p>
          <a:p>
            <a:r>
              <a:rPr lang="en-US" altLang="ko-KR" sz="1400" dirty="0" smtClean="0"/>
              <a:t>     133.133.0.0/24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133.133.133.0 [120/1] via 163.180.117.2, 00:00:02, Tunnel23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650" y="4221088"/>
            <a:ext cx="6229590" cy="1600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R3#show </a:t>
            </a:r>
            <a:r>
              <a:rPr lang="en-US" altLang="ko-KR" sz="1400" dirty="0" err="1" smtClean="0"/>
              <a:t>ip</a:t>
            </a:r>
            <a:r>
              <a:rPr lang="en-US" altLang="ko-KR" sz="1400" dirty="0" smtClean="0"/>
              <a:t> route rip</a:t>
            </a:r>
          </a:p>
          <a:p>
            <a:r>
              <a:rPr lang="en-US" altLang="ko-KR" sz="1400" dirty="0" smtClean="0"/>
              <a:t>     111.0.0.0/24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111.111.111.0 [120/2] via 163.180.117.1, 00:00:17, Tunnel32</a:t>
            </a:r>
          </a:p>
          <a:p>
            <a:r>
              <a:rPr lang="en-US" altLang="ko-KR" sz="1400" dirty="0" smtClean="0"/>
              <a:t>     122.0.0.0/24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1 subnets</a:t>
            </a:r>
          </a:p>
          <a:p>
            <a:r>
              <a:rPr lang="en-US" altLang="ko-KR" sz="1400" dirty="0" smtClean="0"/>
              <a:t>R       122.122.122.0 [120/1] via 163.180.117.1, 00:00:17, Tunnel32</a:t>
            </a:r>
          </a:p>
          <a:p>
            <a:r>
              <a:rPr lang="en-US" altLang="ko-KR" sz="1400" dirty="0" smtClean="0"/>
              <a:t>     163.180.0.0/24 is </a:t>
            </a:r>
            <a:r>
              <a:rPr lang="en-US" altLang="ko-KR" sz="1400" dirty="0" err="1" smtClean="0"/>
              <a:t>subnetted</a:t>
            </a:r>
            <a:r>
              <a:rPr lang="en-US" altLang="ko-KR" sz="1400" dirty="0" smtClean="0"/>
              <a:t>, 2 subnets</a:t>
            </a:r>
          </a:p>
          <a:p>
            <a:r>
              <a:rPr lang="en-US" altLang="ko-KR" sz="1400" dirty="0" smtClean="0"/>
              <a:t>R       163.180.116.0 [120/1] via 163.180.117.1, 00:00:17, Tunnel32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934670"/>
            <a:ext cx="376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OSPF – </a:t>
            </a:r>
            <a:r>
              <a:rPr lang="ko-KR" altLang="en-US" dirty="0" smtClean="0"/>
              <a:t>물리적 인터페이스에 설정 </a:t>
            </a:r>
            <a:endParaRPr lang="en-US" altLang="ko-KR" dirty="0" smtClean="0"/>
          </a:p>
          <a:p>
            <a:r>
              <a:rPr lang="en-US" altLang="ko-KR" dirty="0"/>
              <a:t>RIP – </a:t>
            </a:r>
            <a:r>
              <a:rPr lang="ko-KR" altLang="en-US" dirty="0"/>
              <a:t>가상 터널인터페이스에 </a:t>
            </a:r>
            <a:r>
              <a:rPr lang="ko-KR" altLang="en-US" dirty="0" smtClean="0"/>
              <a:t>설정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터널링</a:t>
            </a:r>
            <a:r>
              <a:rPr lang="ko-KR" altLang="en-US" dirty="0" smtClean="0"/>
              <a:t> 결과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Traceroute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5323893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R1#traceroute 13.13.13.2</a:t>
            </a:r>
          </a:p>
          <a:p>
            <a:r>
              <a:rPr lang="en-US" altLang="ko-KR" sz="1600" dirty="0" smtClean="0"/>
              <a:t>Type escape sequence to abort.</a:t>
            </a:r>
          </a:p>
          <a:p>
            <a:r>
              <a:rPr lang="en-US" altLang="ko-KR" sz="1600" dirty="0" smtClean="0"/>
              <a:t>Tracing the route to 13.13.13.2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1   203.230.7.2     9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3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4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</a:t>
            </a:r>
          </a:p>
          <a:p>
            <a:r>
              <a:rPr lang="en-US" altLang="ko-KR" sz="1600" dirty="0" smtClean="0"/>
              <a:t>  2   150.183.235.2   7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11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8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</a:t>
            </a:r>
          </a:p>
          <a:p>
            <a:r>
              <a:rPr lang="en-US" altLang="ko-KR" sz="1600" dirty="0" smtClean="0"/>
              <a:t>  3   13.13.13.2      16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15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15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275" y="3789040"/>
            <a:ext cx="532389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R1#traceroute 133.133.133.1</a:t>
            </a:r>
          </a:p>
          <a:p>
            <a:r>
              <a:rPr lang="en-US" altLang="ko-KR" sz="1600" dirty="0" smtClean="0"/>
              <a:t>Type escape sequence to abort.</a:t>
            </a:r>
          </a:p>
          <a:p>
            <a:r>
              <a:rPr lang="en-US" altLang="ko-KR" sz="1600" dirty="0" smtClean="0"/>
              <a:t>Tracing the route to 133.133.133.1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  1   163.180.116.2   15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1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3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</a:t>
            </a:r>
          </a:p>
          <a:p>
            <a:r>
              <a:rPr lang="en-US" altLang="ko-KR" sz="1600" dirty="0" smtClean="0"/>
              <a:t>  2   163.180.117.2   9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 20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  4 </a:t>
            </a:r>
            <a:r>
              <a:rPr lang="en-US" altLang="ko-KR" sz="1600" dirty="0" err="1" smtClean="0"/>
              <a:t>msec</a:t>
            </a:r>
            <a:r>
              <a:rPr lang="en-US" altLang="ko-KR" sz="1600" dirty="0" smtClean="0"/>
              <a:t> 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2204864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물리 인터페이스를 </a:t>
            </a:r>
            <a:endParaRPr lang="en-US" altLang="ko-KR" dirty="0" smtClean="0"/>
          </a:p>
          <a:p>
            <a:r>
              <a:rPr lang="ko-KR" altLang="en-US" dirty="0" smtClean="0"/>
              <a:t>통해 연결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1630" y="4149080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터널 인터페이스를 </a:t>
            </a:r>
            <a:endParaRPr lang="en-US" altLang="ko-KR" dirty="0" smtClean="0"/>
          </a:p>
          <a:p>
            <a:r>
              <a:rPr lang="ko-KR" altLang="en-US" dirty="0" smtClean="0"/>
              <a:t>통해 연결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터널링을</a:t>
            </a:r>
            <a:r>
              <a:rPr lang="ko-KR" altLang="en-US" dirty="0" smtClean="0"/>
              <a:t> 통한 </a:t>
            </a:r>
            <a:r>
              <a:rPr lang="ko-KR" altLang="en-US" dirty="0" err="1" smtClean="0"/>
              <a:t>트래픽</a:t>
            </a:r>
            <a:r>
              <a:rPr lang="ko-KR" altLang="en-US" dirty="0" smtClean="0"/>
              <a:t> 분산과 제어</a:t>
            </a:r>
            <a:endParaRPr lang="ko-KR" alt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5911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순서도: 직접 액세스 저장소 4"/>
          <p:cNvSpPr/>
          <p:nvPr/>
        </p:nvSpPr>
        <p:spPr>
          <a:xfrm>
            <a:off x="3779912" y="4797152"/>
            <a:ext cx="1512168" cy="432048"/>
          </a:xfrm>
          <a:prstGeom prst="flowChartMagneticDrum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47664" y="5589240"/>
            <a:ext cx="6260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PC1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PC2 </a:t>
            </a:r>
            <a:r>
              <a:rPr lang="ko-KR" altLang="en-US" dirty="0" smtClean="0"/>
              <a:t>사이의 통신은 터널을 통해 이루어지도록 설정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공중망</a:t>
            </a:r>
            <a:r>
              <a:rPr lang="en-US" altLang="ko-KR" dirty="0" smtClean="0"/>
              <a:t>(Public Network)</a:t>
            </a:r>
          </a:p>
          <a:p>
            <a:pPr lvl="1"/>
            <a:r>
              <a:rPr lang="ko-KR" altLang="en-US" dirty="0" smtClean="0"/>
              <a:t>가격이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네트워크를 공동으로 이용</a:t>
            </a:r>
            <a:r>
              <a:rPr lang="en-US" altLang="ko-KR" dirty="0" smtClean="0"/>
              <a:t>. </a:t>
            </a:r>
            <a:r>
              <a:rPr lang="ko-KR" altLang="en-US" dirty="0" smtClean="0"/>
              <a:t>보안에 취약 </a:t>
            </a:r>
            <a:endParaRPr lang="en-US" altLang="ko-KR" dirty="0" smtClean="0"/>
          </a:p>
          <a:p>
            <a:r>
              <a:rPr lang="ko-KR" altLang="en-US" dirty="0" err="1" smtClean="0"/>
              <a:t>사설망</a:t>
            </a:r>
            <a:r>
              <a:rPr lang="en-US" altLang="ko-KR" dirty="0" smtClean="0"/>
              <a:t>(Private Network) </a:t>
            </a:r>
          </a:p>
          <a:p>
            <a:pPr lvl="1"/>
            <a:r>
              <a:rPr lang="ko-KR" altLang="en-US" dirty="0" smtClean="0"/>
              <a:t>공중망보다 가격이 비쌈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네트워크를 독립적으로 이용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보안성이</a:t>
            </a:r>
            <a:r>
              <a:rPr lang="ko-KR" altLang="en-US" dirty="0" smtClean="0"/>
              <a:t> 우수 </a:t>
            </a:r>
            <a:endParaRPr lang="en-US" altLang="ko-KR" dirty="0" smtClean="0"/>
          </a:p>
          <a:p>
            <a:r>
              <a:rPr lang="ko-KR" altLang="en-US" dirty="0" err="1" smtClean="0"/>
              <a:t>가상사설망</a:t>
            </a:r>
            <a:r>
              <a:rPr lang="en-US" altLang="ko-KR" dirty="0" smtClean="0"/>
              <a:t>(Virtual Private Network, VPN)</a:t>
            </a:r>
          </a:p>
          <a:p>
            <a:pPr lvl="1"/>
            <a:r>
              <a:rPr lang="ko-KR" altLang="en-US" dirty="0" smtClean="0"/>
              <a:t>공중망에서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터널링</a:t>
            </a:r>
            <a:r>
              <a:rPr lang="ko-KR" altLang="en-US" dirty="0" smtClean="0"/>
              <a:t> 기술을 이용하여 </a:t>
            </a:r>
            <a:r>
              <a:rPr lang="ko-KR" altLang="en-US" dirty="0" err="1" smtClean="0"/>
              <a:t>사설망처럼</a:t>
            </a:r>
            <a:r>
              <a:rPr lang="ko-KR" altLang="en-US" dirty="0" smtClean="0"/>
              <a:t> 이용할 수 있도록 하는 기술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값싸게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보안통신을 이용할 수 있음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네트워크의 종류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라우터</a:t>
            </a:r>
            <a:r>
              <a:rPr lang="ko-KR" altLang="en-US" dirty="0" smtClean="0"/>
              <a:t> 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844824"/>
            <a:ext cx="4203395" cy="36471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FastEthernet0/0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address 1.1.1.1 255.255.255.0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Serial0/3/0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-if)#clock rate 1000000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address 203.230.7.1 255.255.255.0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rip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-router)#version 2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1.1.1.0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150.183.235.0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R1(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)#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int</a:t>
            </a:r>
            <a:r>
              <a:rPr lang="en-US" altLang="ko-KR" sz="1100" dirty="0" smtClean="0">
                <a:solidFill>
                  <a:srgbClr val="FF0000"/>
                </a:solidFill>
              </a:rPr>
              <a:t> tunnel 1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R1(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ip</a:t>
            </a:r>
            <a:r>
              <a:rPr lang="en-US" altLang="ko-KR" sz="1100" dirty="0" smtClean="0">
                <a:solidFill>
                  <a:srgbClr val="FF0000"/>
                </a:solidFill>
              </a:rPr>
              <a:t> add 150.183.235.1 255.255.255.0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R1(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-if)#tunnel source s0/3/0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R1(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-if)#tunnel destination 203.230.7.2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R1(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-if)#exit</a:t>
            </a:r>
          </a:p>
          <a:p>
            <a:r>
              <a:rPr lang="en-US" altLang="ko-KR" sz="1100" dirty="0" smtClean="0"/>
              <a:t>R1(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route 2.2.2.0 255.255.255.0 150.183.235.2</a:t>
            </a:r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844824"/>
            <a:ext cx="4203395" cy="3647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FastEthernet0/0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address 2.2.2.1 255.255.255.0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)#interface Serial0/3/0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-if)#no shutdown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address 203.230.7.2 255.255.255.0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)#router rip 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-router)#version 2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2.2.2.0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203.230.7.0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-router)#network 150.183.235.0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-router)#exit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R2(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)#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int</a:t>
            </a:r>
            <a:r>
              <a:rPr lang="en-US" altLang="ko-KR" sz="1100" dirty="0" smtClean="0">
                <a:solidFill>
                  <a:srgbClr val="FF0000"/>
                </a:solidFill>
              </a:rPr>
              <a:t> tunnel 2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R2(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ip</a:t>
            </a:r>
            <a:r>
              <a:rPr lang="en-US" altLang="ko-KR" sz="1100" dirty="0" smtClean="0">
                <a:solidFill>
                  <a:srgbClr val="FF0000"/>
                </a:solidFill>
              </a:rPr>
              <a:t> add 150.183.235.2 255.255.255.0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R2(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-if)#tunnel source s0/3/0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R2(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-if)#tunnel destination 203.230.7.1</a:t>
            </a:r>
          </a:p>
          <a:p>
            <a:r>
              <a:rPr lang="en-US" altLang="ko-KR" sz="1100" dirty="0" smtClean="0">
                <a:solidFill>
                  <a:srgbClr val="FF0000"/>
                </a:solidFill>
              </a:rPr>
              <a:t>R2(</a:t>
            </a:r>
            <a:r>
              <a:rPr lang="en-US" altLang="ko-KR" sz="1100" dirty="0" err="1" smtClean="0">
                <a:solidFill>
                  <a:srgbClr val="FF0000"/>
                </a:solidFill>
              </a:rPr>
              <a:t>config</a:t>
            </a:r>
            <a:r>
              <a:rPr lang="en-US" altLang="ko-KR" sz="1100" dirty="0" smtClean="0">
                <a:solidFill>
                  <a:srgbClr val="FF0000"/>
                </a:solidFill>
              </a:rPr>
              <a:t>-if)#exit</a:t>
            </a:r>
          </a:p>
          <a:p>
            <a:r>
              <a:rPr lang="en-US" altLang="ko-KR" sz="1100" dirty="0" smtClean="0"/>
              <a:t>R2(</a:t>
            </a:r>
            <a:r>
              <a:rPr lang="en-US" altLang="ko-KR" sz="1100" dirty="0" err="1" smtClean="0"/>
              <a:t>config</a:t>
            </a:r>
            <a:r>
              <a:rPr lang="en-US" altLang="ko-KR" sz="1100" dirty="0" smtClean="0"/>
              <a:t>)#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route 1.1.1.0 255.255.255.0 150.183.235.1</a:t>
            </a:r>
          </a:p>
          <a:p>
            <a:endParaRPr lang="ko-KR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경로 확인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844824"/>
            <a:ext cx="4621778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PC&gt;</a:t>
            </a:r>
            <a:r>
              <a:rPr lang="en-US" altLang="ko-KR" sz="1200" dirty="0" err="1" smtClean="0"/>
              <a:t>tracert</a:t>
            </a:r>
            <a:r>
              <a:rPr lang="en-US" altLang="ko-KR" sz="1200" dirty="0" smtClean="0"/>
              <a:t> 203.230.7.2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Tracing route to 203.230.7.2 over a maximum of 30 hops: 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1   6 ms      5 ms      4 ms      1.1.1.1</a:t>
            </a:r>
          </a:p>
          <a:p>
            <a:r>
              <a:rPr lang="en-US" altLang="ko-KR" sz="1200" dirty="0" smtClean="0"/>
              <a:t>  2   10 ms     4 ms      17 ms     203.230.7.2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Trace complete.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PC&gt;</a:t>
            </a:r>
            <a:r>
              <a:rPr lang="en-US" altLang="ko-KR" sz="1200" dirty="0" err="1" smtClean="0"/>
              <a:t>tracert</a:t>
            </a:r>
            <a:r>
              <a:rPr lang="en-US" altLang="ko-KR" sz="1200" dirty="0" smtClean="0"/>
              <a:t> 2.2.2.2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Tracing route to 2.2.2.2 over a maximum of 30 hops: 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1   3 ms      2 ms      3 ms      1.1.1.1</a:t>
            </a:r>
          </a:p>
          <a:p>
            <a:r>
              <a:rPr lang="en-US" altLang="ko-KR" sz="1200" dirty="0" smtClean="0"/>
              <a:t>  2   10 ms     2 ms      4 ms      150.183.235.2</a:t>
            </a:r>
          </a:p>
          <a:p>
            <a:r>
              <a:rPr lang="en-US" altLang="ko-KR" sz="1200" dirty="0" smtClean="0"/>
              <a:t>  3   10 ms     12 ms     8 ms      2.2.2.2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Trace complete.</a:t>
            </a:r>
            <a:endParaRPr lang="ko-KR" altLang="en-US" sz="12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08160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5517232"/>
            <a:ext cx="6789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목적지가 </a:t>
            </a:r>
            <a:r>
              <a:rPr lang="en-US" altLang="ko-KR" dirty="0" smtClean="0"/>
              <a:t>203.230.7.2</a:t>
            </a:r>
            <a:r>
              <a:rPr lang="ko-KR" altLang="en-US" dirty="0" smtClean="0"/>
              <a:t>인 경우에는 물리적인 인터페이스로 연결</a:t>
            </a:r>
            <a:endParaRPr lang="en-US" altLang="ko-KR" dirty="0" smtClean="0"/>
          </a:p>
          <a:p>
            <a:r>
              <a:rPr lang="ko-KR" altLang="en-US" dirty="0" smtClean="0"/>
              <a:t>목적지가 </a:t>
            </a:r>
            <a:r>
              <a:rPr lang="en-US" altLang="ko-KR" dirty="0" smtClean="0"/>
              <a:t>2.2.2.2</a:t>
            </a:r>
            <a:r>
              <a:rPr lang="ko-KR" altLang="en-US" dirty="0" smtClean="0"/>
              <a:t>인 경우에는 터널 인터페이스로 연결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GRE </a:t>
            </a:r>
            <a:r>
              <a:rPr lang="ko-KR" altLang="en-US" dirty="0" err="1" smtClean="0"/>
              <a:t>터널링은</a:t>
            </a:r>
            <a:r>
              <a:rPr lang="ko-KR" altLang="en-US" dirty="0" smtClean="0"/>
              <a:t> 데이터 </a:t>
            </a:r>
            <a:r>
              <a:rPr lang="ko-KR" altLang="en-US" dirty="0" err="1" smtClean="0"/>
              <a:t>보안성이</a:t>
            </a:r>
            <a:r>
              <a:rPr lang="ko-KR" altLang="en-US" dirty="0" smtClean="0"/>
              <a:t> 없음 </a:t>
            </a:r>
            <a:endParaRPr lang="en-US" altLang="ko-KR" dirty="0" smtClean="0"/>
          </a:p>
          <a:p>
            <a:r>
              <a:rPr lang="en-US" altLang="ko-KR" dirty="0" smtClean="0"/>
              <a:t>IPSec VPN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GRE</a:t>
            </a:r>
            <a:r>
              <a:rPr lang="ko-KR" altLang="en-US" dirty="0" smtClean="0"/>
              <a:t>와 함께 사용하여 </a:t>
            </a:r>
            <a:r>
              <a:rPr lang="ko-KR" altLang="en-US" dirty="0" err="1" smtClean="0"/>
              <a:t>보안성</a:t>
            </a:r>
            <a:r>
              <a:rPr lang="ko-KR" altLang="en-US" dirty="0" smtClean="0"/>
              <a:t> 향상 가</a:t>
            </a:r>
            <a:r>
              <a:rPr lang="ko-KR" altLang="en-US" dirty="0"/>
              <a:t>능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ISAKMP </a:t>
            </a:r>
            <a:r>
              <a:rPr lang="ko-KR" altLang="en-US" dirty="0" smtClean="0"/>
              <a:t>정책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Authentication: pre-share</a:t>
            </a:r>
          </a:p>
          <a:p>
            <a:pPr lvl="1"/>
            <a:r>
              <a:rPr lang="en-US" altLang="ko-KR" dirty="0" smtClean="0"/>
              <a:t>Encryption: AES 256</a:t>
            </a:r>
          </a:p>
          <a:p>
            <a:pPr lvl="1"/>
            <a:r>
              <a:rPr lang="en-US" altLang="ko-KR" dirty="0" smtClean="0"/>
              <a:t>Hash: </a:t>
            </a:r>
            <a:r>
              <a:rPr lang="en-US" altLang="ko-KR" dirty="0" err="1" smtClean="0"/>
              <a:t>sha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Lifetime: 3600</a:t>
            </a:r>
            <a:r>
              <a:rPr lang="ko-KR" altLang="en-US" dirty="0" smtClean="0"/>
              <a:t>초 </a:t>
            </a:r>
            <a:endParaRPr lang="en-US" altLang="ko-KR" dirty="0" smtClean="0"/>
          </a:p>
          <a:p>
            <a:r>
              <a:rPr lang="en-US" altLang="ko-KR" dirty="0" smtClean="0"/>
              <a:t>IPSec </a:t>
            </a:r>
            <a:r>
              <a:rPr lang="ko-KR" altLang="en-US" dirty="0" smtClean="0"/>
              <a:t>정책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대상트래픽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각 </a:t>
            </a:r>
            <a:r>
              <a:rPr lang="ko-KR" altLang="en-US" dirty="0" err="1" smtClean="0"/>
              <a:t>라우터의</a:t>
            </a:r>
            <a:r>
              <a:rPr lang="ko-KR" altLang="en-US" dirty="0" smtClean="0"/>
              <a:t> 시리얼 인터페이스를 통해 나가는 모든 </a:t>
            </a:r>
            <a:r>
              <a:rPr lang="ko-KR" altLang="en-US" dirty="0" err="1" smtClean="0"/>
              <a:t>트래픽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Encapsulation: ah-</a:t>
            </a:r>
            <a:r>
              <a:rPr lang="en-US" altLang="ko-KR" dirty="0" err="1" smtClean="0"/>
              <a:t>sha</a:t>
            </a:r>
            <a:r>
              <a:rPr lang="en-US" altLang="ko-KR" dirty="0" smtClean="0"/>
              <a:t>-</a:t>
            </a:r>
            <a:r>
              <a:rPr lang="en-US" altLang="ko-KR" dirty="0" err="1" smtClean="0"/>
              <a:t>hmac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Encryption: </a:t>
            </a:r>
            <a:r>
              <a:rPr lang="en-US" altLang="ko-KR" dirty="0" err="1" smtClean="0"/>
              <a:t>esp-aes</a:t>
            </a:r>
            <a:r>
              <a:rPr lang="en-US" altLang="ko-KR" dirty="0" smtClean="0"/>
              <a:t> 256 </a:t>
            </a:r>
          </a:p>
          <a:p>
            <a:pPr lvl="1"/>
            <a:r>
              <a:rPr lang="en-US" altLang="ko-KR" dirty="0" smtClean="0"/>
              <a:t>Hash: </a:t>
            </a:r>
            <a:r>
              <a:rPr lang="en-US" altLang="ko-KR" dirty="0" err="1" smtClean="0"/>
              <a:t>esp-sha-hmac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GRE + IPSec VPN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그림</a:t>
            </a:r>
            <a:r>
              <a:rPr lang="en-US" altLang="ko-KR" dirty="0" smtClean="0"/>
              <a:t> 13-4.</a:t>
            </a:r>
            <a:endParaRPr lang="ko-KR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38992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그림</a:t>
            </a:r>
            <a:r>
              <a:rPr lang="en-US" altLang="ko-KR" dirty="0" smtClean="0"/>
              <a:t> 13-4. </a:t>
            </a:r>
            <a:r>
              <a:rPr lang="ko-KR" altLang="en-US" dirty="0" smtClean="0"/>
              <a:t>터널 설정 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38992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/>
          <p:cNvCxnSpPr/>
          <p:nvPr/>
        </p:nvCxnSpPr>
        <p:spPr>
          <a:xfrm>
            <a:off x="4367949" y="2996952"/>
            <a:ext cx="1440160" cy="792088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9992" y="2780928"/>
            <a:ext cx="1164101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150.183.235.1</a:t>
            </a:r>
            <a:endParaRPr lang="ko-KR" alt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3501008"/>
            <a:ext cx="1122423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150.183.235.2</a:t>
            </a:r>
            <a:endParaRPr lang="ko-KR" altLang="en-US" sz="1000" dirty="0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4427984" y="4221088"/>
            <a:ext cx="1368152" cy="648072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2155" y="4365104"/>
            <a:ext cx="1122423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150.183.235.5</a:t>
            </a:r>
            <a:endParaRPr lang="ko-KR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4910971"/>
            <a:ext cx="1122423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150.183.235.6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R1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4222631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)#interface FastEthernet0/0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11.11.11.1 255.255.255.0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)#interface FastEthernet0/1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21.21.21.1 255.255.255.0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policy 10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encr</a:t>
            </a:r>
            <a:r>
              <a:rPr lang="en-US" altLang="ko-KR" sz="900" dirty="0" smtClean="0"/>
              <a:t> </a:t>
            </a:r>
            <a:r>
              <a:rPr lang="en-US" altLang="ko-KR" sz="900" dirty="0" err="1" smtClean="0"/>
              <a:t>aes</a:t>
            </a:r>
            <a:r>
              <a:rPr lang="en-US" altLang="ko-KR" sz="900" dirty="0" smtClean="0"/>
              <a:t> 256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)#authentication pre-share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)#lifetime 3600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)#hash </a:t>
            </a:r>
            <a:r>
              <a:rPr lang="en-US" altLang="ko-KR" sz="900" dirty="0" err="1" smtClean="0"/>
              <a:t>sha</a:t>
            </a:r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)#exit</a:t>
            </a:r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ipsec</a:t>
            </a:r>
            <a:r>
              <a:rPr lang="en-US" altLang="ko-KR" sz="900" dirty="0" smtClean="0"/>
              <a:t> transform-set strong esp-3des esp-md5-hmac</a:t>
            </a:r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key cisco123 address 0.0.0.0 0.0.0.0 </a:t>
            </a:r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10 </a:t>
            </a:r>
            <a:r>
              <a:rPr lang="en-US" altLang="ko-KR" sz="900" dirty="0" err="1" smtClean="0"/>
              <a:t>ipsec-isakmp</a:t>
            </a:r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203.230.7.2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transform-set strong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-crypto-map)#match address 110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-crypto-map)#exit </a:t>
            </a:r>
            <a:endParaRPr lang="ko-KR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1628800"/>
            <a:ext cx="435247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s0/3/0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203.230.7.1 255.255.255.0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-if)#clock rate 64000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-if)#crypto map </a:t>
            </a:r>
            <a:r>
              <a:rPr lang="en-US" altLang="ko-KR" sz="900" dirty="0" err="1" smtClean="0"/>
              <a:t>vpn</a:t>
            </a:r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tunnel 13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</a:t>
            </a:r>
            <a:r>
              <a:rPr lang="en-US" altLang="ko-KR" sz="900" dirty="0" smtClean="0">
                <a:solidFill>
                  <a:srgbClr val="FF0000"/>
                </a:solidFill>
              </a:rPr>
              <a:t>150.183.235.1</a:t>
            </a:r>
            <a:r>
              <a:rPr lang="en-US" altLang="ko-KR" sz="900" dirty="0" smtClean="0"/>
              <a:t> 255.255.255.252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source s0/3/0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destination 203.230.7.2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)#router </a:t>
            </a:r>
            <a:r>
              <a:rPr lang="en-US" altLang="ko-KR" sz="900" dirty="0" err="1" smtClean="0"/>
              <a:t>ospf</a:t>
            </a:r>
            <a:r>
              <a:rPr lang="en-US" altLang="ko-KR" sz="900" dirty="0" smtClean="0"/>
              <a:t> 7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150.183.0.0 0.0.255.255 a 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11.11.11.1 0.0.0.0 a 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21.21.21.1 0.0.0.0 a 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203.230.7.1 0.0.0.0 a 0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-router)#exit</a:t>
            </a:r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)#access-list 110 permit </a:t>
            </a:r>
            <a:r>
              <a:rPr lang="en-US" altLang="ko-KR" sz="900" dirty="0" err="1" smtClean="0"/>
              <a:t>gre</a:t>
            </a:r>
            <a:r>
              <a:rPr lang="en-US" altLang="ko-KR" sz="900" dirty="0" smtClean="0"/>
              <a:t> host 203.230.7.1 host 203.230.7.2</a:t>
            </a:r>
          </a:p>
          <a:p>
            <a:r>
              <a:rPr lang="en-US" altLang="ko-KR" sz="900" dirty="0" smtClean="0"/>
              <a:t>R1(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endParaRPr lang="ko-KR" alt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852936"/>
            <a:ext cx="1343638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ISAKMP </a:t>
            </a:r>
            <a:r>
              <a:rPr lang="ko-KR" altLang="en-US" sz="1100" dirty="0" smtClean="0"/>
              <a:t>정책 선언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077072"/>
            <a:ext cx="1183337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IPSec </a:t>
            </a:r>
            <a:r>
              <a:rPr lang="ko-KR" altLang="en-US" sz="1100" dirty="0" smtClean="0"/>
              <a:t>정책 선언</a:t>
            </a:r>
            <a:endParaRPr lang="ko-KR" alt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607550"/>
            <a:ext cx="1670650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ISAKMP </a:t>
            </a:r>
            <a:r>
              <a:rPr lang="ko-KR" altLang="en-US" sz="1100" dirty="0" smtClean="0"/>
              <a:t>인증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암호 선언</a:t>
            </a:r>
            <a:endParaRPr lang="ko-KR" alt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157192"/>
            <a:ext cx="3836307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어떤 </a:t>
            </a:r>
            <a:r>
              <a:rPr lang="ko-KR" altLang="en-US" sz="1100" dirty="0" err="1" smtClean="0"/>
              <a:t>트래픽에</a:t>
            </a:r>
            <a:r>
              <a:rPr lang="ko-KR" altLang="en-US" sz="1100" dirty="0" smtClean="0"/>
              <a:t> 대해 </a:t>
            </a:r>
            <a:r>
              <a:rPr lang="en-US" altLang="ko-KR" sz="1100" dirty="0" smtClean="0"/>
              <a:t>IPSec, ISAKMP</a:t>
            </a:r>
            <a:r>
              <a:rPr lang="ko-KR" altLang="en-US" sz="1100" dirty="0" smtClean="0"/>
              <a:t>를 적용할 것인지 선언 </a:t>
            </a:r>
            <a:endParaRPr lang="ko-KR" alt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060848"/>
            <a:ext cx="1300356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VPN </a:t>
            </a:r>
            <a:r>
              <a:rPr lang="ko-KR" altLang="en-US" sz="1100" dirty="0" smtClean="0"/>
              <a:t>동작을 선언</a:t>
            </a:r>
            <a:endParaRPr lang="ko-KR" alt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6372200" y="2447310"/>
            <a:ext cx="1249060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GRE </a:t>
            </a:r>
            <a:r>
              <a:rPr lang="ko-KR" altLang="en-US" sz="1100" dirty="0" smtClean="0"/>
              <a:t>터널을 설정</a:t>
            </a:r>
            <a:endParaRPr lang="ko-KR" alt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4391526"/>
            <a:ext cx="2327881" cy="2616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정책이 적용될 범위를 </a:t>
            </a:r>
            <a:r>
              <a:rPr lang="en-US" altLang="ko-KR" sz="1100" dirty="0" smtClean="0"/>
              <a:t>ACL</a:t>
            </a:r>
            <a:r>
              <a:rPr lang="ko-KR" altLang="en-US" sz="1100" dirty="0" smtClean="0"/>
              <a:t>로 정의</a:t>
            </a:r>
            <a:endParaRPr lang="ko-KR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R2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734" y="1556792"/>
            <a:ext cx="480131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)#interface FastEthernet0/0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12.12.12.1 255.255.255.0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policy 10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encr</a:t>
            </a:r>
            <a:r>
              <a:rPr lang="en-US" altLang="ko-KR" sz="900" dirty="0" smtClean="0"/>
              <a:t> </a:t>
            </a:r>
            <a:r>
              <a:rPr lang="en-US" altLang="ko-KR" sz="900" dirty="0" err="1" smtClean="0"/>
              <a:t>aes</a:t>
            </a:r>
            <a:r>
              <a:rPr lang="en-US" altLang="ko-KR" sz="900" dirty="0" smtClean="0"/>
              <a:t> 256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)#authentication pre-share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)#lifetime 3600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)#hash </a:t>
            </a:r>
            <a:r>
              <a:rPr lang="en-US" altLang="ko-KR" sz="900" dirty="0" err="1" smtClean="0"/>
              <a:t>sha</a:t>
            </a:r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ipsec</a:t>
            </a:r>
            <a:r>
              <a:rPr lang="en-US" altLang="ko-KR" sz="900" dirty="0" smtClean="0"/>
              <a:t> transform-set strong esp-3des esp-md5-hmac	</a:t>
            </a:r>
            <a:endParaRPr lang="en-US" altLang="ko-KR" sz="900" dirty="0" smtClean="0"/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key cisco123 address 0.0.0.0 0.0.0.0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10 </a:t>
            </a:r>
            <a:r>
              <a:rPr lang="en-US" altLang="ko-KR" sz="900" dirty="0" err="1" smtClean="0"/>
              <a:t>ipsec-isakmp</a:t>
            </a:r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203.230.7.1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transform-set strong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-crypto-map)#match address 110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20 </a:t>
            </a:r>
            <a:r>
              <a:rPr lang="en-US" altLang="ko-KR" sz="900" dirty="0" err="1" smtClean="0"/>
              <a:t>ipsec-isakmp</a:t>
            </a:r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160.183.235.2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transform-set strong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-crypto-map)#match address 120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s0/3/0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203.230.7.2 255.255.255.0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-if)#crypto map </a:t>
            </a:r>
            <a:r>
              <a:rPr lang="en-US" altLang="ko-KR" sz="900" dirty="0" err="1" smtClean="0"/>
              <a:t>vpn</a:t>
            </a:r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9070" y="1556792"/>
            <a:ext cx="4647426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s0/3/1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160.183.235.1 255.255.255.0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-if)#clock rate 64000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tunnel 13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</a:t>
            </a:r>
            <a:r>
              <a:rPr lang="en-US" altLang="ko-KR" sz="900" dirty="0" smtClean="0">
                <a:solidFill>
                  <a:srgbClr val="FF0000"/>
                </a:solidFill>
              </a:rPr>
              <a:t>150.183.235.2</a:t>
            </a:r>
            <a:r>
              <a:rPr lang="en-US" altLang="ko-KR" sz="900" dirty="0" smtClean="0"/>
              <a:t> 255.255.255.252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source s0/3/0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destination 203.230.7.1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tunnel 23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</a:t>
            </a:r>
            <a:r>
              <a:rPr lang="en-US" altLang="ko-KR" sz="900" dirty="0" smtClean="0">
                <a:solidFill>
                  <a:srgbClr val="FF0000"/>
                </a:solidFill>
              </a:rPr>
              <a:t>150.183.235.5</a:t>
            </a:r>
            <a:r>
              <a:rPr lang="en-US" altLang="ko-KR" sz="900" dirty="0" smtClean="0"/>
              <a:t> 255.255.255.252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source s0/3/1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destination 160.183.235.2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)#router </a:t>
            </a:r>
            <a:r>
              <a:rPr lang="en-US" altLang="ko-KR" sz="900" dirty="0" err="1" smtClean="0"/>
              <a:t>ospf</a:t>
            </a:r>
            <a:r>
              <a:rPr lang="en-US" altLang="ko-KR" sz="900" dirty="0" smtClean="0"/>
              <a:t> 7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150.183.0.0 0.0.255.255 a 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203.230.7.2 0.0.0.0 a 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160.183.235.1 0.0.0.0 a 0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)#access-list 110 permit </a:t>
            </a:r>
            <a:r>
              <a:rPr lang="en-US" altLang="ko-KR" sz="900" dirty="0" err="1" smtClean="0"/>
              <a:t>gre</a:t>
            </a:r>
            <a:r>
              <a:rPr lang="en-US" altLang="ko-KR" sz="900" dirty="0" smtClean="0"/>
              <a:t> host 203.230.7.2 host 203.230.7.1</a:t>
            </a:r>
          </a:p>
          <a:p>
            <a:r>
              <a:rPr lang="en-US" altLang="ko-KR" sz="900" dirty="0" smtClean="0"/>
              <a:t>R2(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)#access-list 120 permit </a:t>
            </a:r>
            <a:r>
              <a:rPr lang="en-US" altLang="ko-KR" sz="900" dirty="0" err="1" smtClean="0"/>
              <a:t>gre</a:t>
            </a:r>
            <a:r>
              <a:rPr lang="en-US" altLang="ko-KR" sz="900" dirty="0" smtClean="0"/>
              <a:t> host 160.183.235.1 host 160.183.235.2</a:t>
            </a:r>
            <a:endParaRPr lang="ko-KR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R3 </a:t>
            </a:r>
            <a:r>
              <a:rPr lang="ko-KR" altLang="en-US" dirty="0" smtClean="0"/>
              <a:t>설정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422263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)#interface FastEthernet0/0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13.13.13.1 255.255.255.0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)#interface FastEthernet0/1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23.23.23.1 255.255.255.0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policy 10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encr</a:t>
            </a:r>
            <a:r>
              <a:rPr lang="en-US" altLang="ko-KR" sz="900" dirty="0" smtClean="0"/>
              <a:t> </a:t>
            </a:r>
            <a:r>
              <a:rPr lang="en-US" altLang="ko-KR" sz="900" dirty="0" err="1" smtClean="0"/>
              <a:t>aes</a:t>
            </a:r>
            <a:r>
              <a:rPr lang="en-US" altLang="ko-KR" sz="900" dirty="0" smtClean="0"/>
              <a:t> 256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)#authentication pre-share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)#lifetime 3600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)#hash </a:t>
            </a:r>
            <a:r>
              <a:rPr lang="en-US" altLang="ko-KR" sz="900" dirty="0" err="1" smtClean="0"/>
              <a:t>sha</a:t>
            </a:r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config-isakmp</a:t>
            </a:r>
            <a:r>
              <a:rPr lang="en-US" altLang="ko-KR" sz="900" dirty="0" smtClean="0"/>
              <a:t>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ipsec</a:t>
            </a:r>
            <a:r>
              <a:rPr lang="en-US" altLang="ko-KR" sz="900" dirty="0" smtClean="0"/>
              <a:t> transform-set strong esp-3des esp-md5-hmac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</a:t>
            </a:r>
            <a:r>
              <a:rPr lang="en-US" altLang="ko-KR" sz="900" dirty="0" err="1" smtClean="0"/>
              <a:t>isakmp</a:t>
            </a:r>
            <a:r>
              <a:rPr lang="en-US" altLang="ko-KR" sz="900" dirty="0" smtClean="0"/>
              <a:t> key cisco123 address 0.0.0.0 0.0.0.0 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20 </a:t>
            </a:r>
            <a:r>
              <a:rPr lang="en-US" altLang="ko-KR" sz="900" dirty="0" err="1" smtClean="0"/>
              <a:t>ipsec-isakmp</a:t>
            </a:r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160.183.235.1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transform-set strong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-crypto-map)#match address 120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)#crypto map </a:t>
            </a:r>
            <a:r>
              <a:rPr lang="en-US" altLang="ko-KR" sz="900" dirty="0" err="1" smtClean="0"/>
              <a:t>vpn</a:t>
            </a:r>
            <a:r>
              <a:rPr lang="en-US" altLang="ko-KR" sz="900" dirty="0" smtClean="0"/>
              <a:t> 10 </a:t>
            </a:r>
            <a:r>
              <a:rPr lang="en-US" altLang="ko-KR" sz="900" dirty="0" err="1" smtClean="0"/>
              <a:t>ipsec-isakmp</a:t>
            </a:r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203.230.7.1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peer 160.183.235.1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-crypto-map)#set transform-set strong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-crypto-map)#match address 120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-crypto-map)#exit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1556792"/>
            <a:ext cx="46474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s0/3/0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 160.183.235.2 255.255.255.0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-if)#crypto map </a:t>
            </a:r>
            <a:r>
              <a:rPr lang="en-US" altLang="ko-KR" sz="900" dirty="0" err="1" smtClean="0"/>
              <a:t>vpn</a:t>
            </a:r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-if)#no shutdown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</a:t>
            </a:r>
            <a:r>
              <a:rPr lang="en-US" altLang="ko-KR" sz="900" dirty="0" err="1" smtClean="0"/>
              <a:t>int</a:t>
            </a:r>
            <a:r>
              <a:rPr lang="en-US" altLang="ko-KR" sz="900" dirty="0" smtClean="0"/>
              <a:t> tunnel 23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</a:t>
            </a:r>
            <a:r>
              <a:rPr lang="en-US" altLang="ko-KR" sz="900" dirty="0" err="1" smtClean="0"/>
              <a:t>ip</a:t>
            </a:r>
            <a:r>
              <a:rPr lang="en-US" altLang="ko-KR" sz="900" dirty="0" smtClean="0"/>
              <a:t> address </a:t>
            </a:r>
            <a:r>
              <a:rPr lang="en-US" altLang="ko-KR" sz="900" dirty="0" smtClean="0">
                <a:solidFill>
                  <a:srgbClr val="FF0000"/>
                </a:solidFill>
              </a:rPr>
              <a:t>150.183.235.6</a:t>
            </a:r>
            <a:r>
              <a:rPr lang="en-US" altLang="ko-KR" sz="900" dirty="0" smtClean="0"/>
              <a:t> 255.255.255.252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source s0/3/0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-if)#tunnel destination 160.183.235.1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-if)#exit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)#router </a:t>
            </a:r>
            <a:r>
              <a:rPr lang="en-US" altLang="ko-KR" sz="900" dirty="0" err="1" smtClean="0"/>
              <a:t>ospf</a:t>
            </a:r>
            <a:r>
              <a:rPr lang="en-US" altLang="ko-KR" sz="900" dirty="0" smtClean="0"/>
              <a:t> 7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150.183.0.0 0.0.255.255 a 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13.13.13.1 0.0.0.0 a 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23.23.23.1 0.0.0.0 a 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-router)#network 160.183.235.2 0.0.0.0 a 0</a:t>
            </a:r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-router)#exit</a:t>
            </a:r>
          </a:p>
          <a:p>
            <a:endParaRPr lang="en-US" altLang="ko-KR" sz="900" dirty="0" smtClean="0"/>
          </a:p>
          <a:p>
            <a:r>
              <a:rPr lang="en-US" altLang="ko-KR" sz="900" dirty="0" smtClean="0"/>
              <a:t>R3(</a:t>
            </a:r>
            <a:r>
              <a:rPr lang="en-US" altLang="ko-KR" sz="900" dirty="0" err="1" smtClean="0"/>
              <a:t>config</a:t>
            </a:r>
            <a:r>
              <a:rPr lang="en-US" altLang="ko-KR" sz="900" dirty="0" smtClean="0"/>
              <a:t>)#access-list 120 permit </a:t>
            </a:r>
            <a:r>
              <a:rPr lang="en-US" altLang="ko-KR" sz="900" dirty="0" err="1" smtClean="0"/>
              <a:t>gre</a:t>
            </a:r>
            <a:r>
              <a:rPr lang="en-US" altLang="ko-KR" sz="900" dirty="0" smtClean="0"/>
              <a:t> host 160.183.235.2 host 160.183.235.1</a:t>
            </a:r>
            <a:endParaRPr lang="ko-KR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통신 경로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확인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Tracert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6238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8264" y="2492896"/>
            <a:ext cx="1717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을 통해 </a:t>
            </a:r>
            <a:endParaRPr lang="en-US" altLang="ko-KR" dirty="0" smtClean="0"/>
          </a:p>
          <a:p>
            <a:r>
              <a:rPr lang="ko-KR" altLang="en-US" dirty="0" smtClean="0"/>
              <a:t>연결됨을 확인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484784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11.11.11.2/24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 flipH="1">
            <a:off x="4139952" y="2708920"/>
            <a:ext cx="2736304" cy="9361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H="1">
            <a:off x="4139952" y="2861320"/>
            <a:ext cx="2736304" cy="236788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Show crypto </a:t>
            </a:r>
            <a:r>
              <a:rPr lang="en-US" altLang="ko-KR" dirty="0" err="1" smtClean="0"/>
              <a:t>ipsec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sa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VPN</a:t>
            </a:r>
            <a:r>
              <a:rPr lang="ko-KR" altLang="en-US" dirty="0" smtClean="0"/>
              <a:t>이 적용된 인터페이스별로 </a:t>
            </a:r>
            <a:r>
              <a:rPr lang="en-US" altLang="ko-KR" dirty="0" smtClean="0"/>
              <a:t>VPN</a:t>
            </a:r>
            <a:r>
              <a:rPr lang="ko-KR" altLang="en-US" dirty="0" smtClean="0"/>
              <a:t>에 관한 모든 정보 확인 </a:t>
            </a:r>
            <a:endParaRPr lang="en-US" altLang="ko-KR" dirty="0" smtClean="0"/>
          </a:p>
          <a:p>
            <a:r>
              <a:rPr lang="en-US" altLang="ko-KR" dirty="0" smtClean="0"/>
              <a:t>Show crypto </a:t>
            </a:r>
            <a:r>
              <a:rPr lang="en-US" altLang="ko-KR" dirty="0" err="1" smtClean="0"/>
              <a:t>ipsec</a:t>
            </a:r>
            <a:r>
              <a:rPr lang="en-US" altLang="ko-KR" dirty="0" smtClean="0"/>
              <a:t> transform-set </a:t>
            </a:r>
          </a:p>
          <a:p>
            <a:pPr lvl="1"/>
            <a:r>
              <a:rPr lang="en-US" altLang="ko-KR" dirty="0" smtClean="0"/>
              <a:t>IPSec </a:t>
            </a:r>
            <a:r>
              <a:rPr lang="ko-KR" altLang="en-US" dirty="0" smtClean="0"/>
              <a:t>설정이 올바로 적용되었는지 확인 </a:t>
            </a:r>
            <a:endParaRPr lang="en-US" altLang="ko-KR" dirty="0" smtClean="0"/>
          </a:p>
          <a:p>
            <a:r>
              <a:rPr lang="en-US" altLang="ko-KR" dirty="0" smtClean="0"/>
              <a:t>Show crypto </a:t>
            </a:r>
            <a:r>
              <a:rPr lang="en-US" altLang="ko-KR" dirty="0" err="1" smtClean="0"/>
              <a:t>isakmp</a:t>
            </a:r>
            <a:r>
              <a:rPr lang="en-US" altLang="ko-KR" dirty="0" smtClean="0"/>
              <a:t> policy </a:t>
            </a:r>
          </a:p>
          <a:p>
            <a:pPr lvl="1"/>
            <a:r>
              <a:rPr lang="en-US" altLang="ko-KR" dirty="0" smtClean="0"/>
              <a:t>ISAKMP </a:t>
            </a:r>
            <a:r>
              <a:rPr lang="ko-KR" altLang="en-US" dirty="0" smtClean="0"/>
              <a:t>정책 확인 </a:t>
            </a:r>
            <a:endParaRPr lang="en-US" altLang="ko-KR" dirty="0" smtClean="0"/>
          </a:p>
          <a:p>
            <a:r>
              <a:rPr lang="en-US" altLang="ko-KR" dirty="0" smtClean="0"/>
              <a:t>Show crypto </a:t>
            </a:r>
            <a:r>
              <a:rPr lang="en-US" altLang="ko-KR" dirty="0" err="1" smtClean="0"/>
              <a:t>isakmp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sa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VPN</a:t>
            </a:r>
            <a:r>
              <a:rPr lang="ko-KR" altLang="en-US" dirty="0" smtClean="0"/>
              <a:t>의 출발지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도착지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현재 상태 확인 </a:t>
            </a:r>
            <a:endParaRPr lang="en-US" altLang="ko-KR" dirty="0" smtClean="0"/>
          </a:p>
          <a:p>
            <a:r>
              <a:rPr lang="en-US" altLang="ko-KR" dirty="0" smtClean="0"/>
              <a:t>Show crypto map</a:t>
            </a:r>
          </a:p>
          <a:p>
            <a:pPr lvl="1"/>
            <a:r>
              <a:rPr lang="en-US" altLang="ko-KR" dirty="0" smtClean="0"/>
              <a:t>VPN</a:t>
            </a:r>
            <a:r>
              <a:rPr lang="ko-KR" altLang="en-US" dirty="0" smtClean="0"/>
              <a:t>의 연결정보</a:t>
            </a:r>
            <a:r>
              <a:rPr lang="en-US" altLang="ko-KR" dirty="0" smtClean="0"/>
              <a:t>, ACL </a:t>
            </a:r>
            <a:r>
              <a:rPr lang="ko-KR" altLang="en-US" dirty="0" smtClean="0"/>
              <a:t>확인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 </a:t>
            </a:r>
            <a:r>
              <a:rPr lang="ko-KR" altLang="en-US" dirty="0" smtClean="0"/>
              <a:t>정보 확인하기 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안전한 기업 업무환경 구축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본사</a:t>
            </a:r>
            <a:r>
              <a:rPr lang="en-US" altLang="ko-KR" dirty="0" smtClean="0"/>
              <a:t>-</a:t>
            </a:r>
            <a:r>
              <a:rPr lang="ko-KR" altLang="en-US" dirty="0" smtClean="0"/>
              <a:t>지사간의 안전한 네트워크 연결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재택근무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집에서 회사 서버에 안전하게 접속 필요 </a:t>
            </a:r>
            <a:endParaRPr lang="en-US" altLang="ko-KR" dirty="0" smtClean="0"/>
          </a:p>
          <a:p>
            <a:r>
              <a:rPr lang="en-US" altLang="ko-KR" dirty="0" smtClean="0"/>
              <a:t>VoIP </a:t>
            </a:r>
            <a:r>
              <a:rPr lang="ko-KR" altLang="en-US" dirty="0" smtClean="0"/>
              <a:t>네트워크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인터넷전화  </a:t>
            </a:r>
            <a:endParaRPr lang="en-US" altLang="ko-KR" dirty="0" smtClean="0"/>
          </a:p>
          <a:p>
            <a:r>
              <a:rPr lang="en-US" altLang="ko-KR" dirty="0" smtClean="0"/>
              <a:t>IPTV, </a:t>
            </a:r>
            <a:r>
              <a:rPr lang="ko-KR" altLang="en-US" dirty="0" smtClean="0"/>
              <a:t>비디오 회의 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의 응용</a:t>
            </a:r>
            <a:endParaRPr lang="ko-KR" altLang="en-US" dirty="0"/>
          </a:p>
        </p:txBody>
      </p:sp>
      <p:pic>
        <p:nvPicPr>
          <p:cNvPr id="5122" name="Picture 2" descr="파일:Virtual Private Network overview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50688"/>
            <a:ext cx="4464496" cy="315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 </a:t>
            </a:r>
            <a:r>
              <a:rPr lang="ko-KR" altLang="en-US" dirty="0" smtClean="0"/>
              <a:t>정보 </a:t>
            </a:r>
            <a:r>
              <a:rPr lang="en-US" altLang="ko-KR" dirty="0" smtClean="0"/>
              <a:t>– IPSec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7422" y="1484784"/>
            <a:ext cx="558678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R2#show crypto </a:t>
            </a:r>
            <a:r>
              <a:rPr lang="en-US" altLang="ko-KR" sz="1100" dirty="0" err="1" smtClean="0"/>
              <a:t>ipsec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sa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interface: Serial0/3/0</a:t>
            </a:r>
          </a:p>
          <a:p>
            <a:r>
              <a:rPr lang="en-US" altLang="ko-KR" sz="1100" dirty="0" smtClean="0"/>
              <a:t>    Crypto map tag: </a:t>
            </a:r>
            <a:r>
              <a:rPr lang="en-US" altLang="ko-KR" sz="1100" dirty="0" err="1" smtClean="0"/>
              <a:t>vpn</a:t>
            </a:r>
            <a:r>
              <a:rPr lang="en-US" altLang="ko-KR" sz="1100" dirty="0" smtClean="0"/>
              <a:t>, local 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 203.230.7.2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   protected </a:t>
            </a:r>
            <a:r>
              <a:rPr lang="en-US" altLang="ko-KR" sz="1100" dirty="0" err="1" smtClean="0"/>
              <a:t>vrf</a:t>
            </a:r>
            <a:r>
              <a:rPr lang="en-US" altLang="ko-KR" sz="1100" dirty="0" smtClean="0"/>
              <a:t>: (none)</a:t>
            </a:r>
          </a:p>
          <a:p>
            <a:r>
              <a:rPr lang="en-US" altLang="ko-KR" sz="1100" dirty="0" smtClean="0"/>
              <a:t>   local  </a:t>
            </a:r>
            <a:r>
              <a:rPr lang="en-US" altLang="ko-KR" sz="1100" dirty="0" err="1" smtClean="0"/>
              <a:t>ident</a:t>
            </a:r>
            <a:r>
              <a:rPr lang="en-US" altLang="ko-KR" sz="1100" dirty="0" smtClean="0"/>
              <a:t> (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/mask/</a:t>
            </a:r>
            <a:r>
              <a:rPr lang="en-US" altLang="ko-KR" sz="1100" dirty="0" err="1" smtClean="0"/>
              <a:t>prot</a:t>
            </a:r>
            <a:r>
              <a:rPr lang="en-US" altLang="ko-KR" sz="1100" dirty="0" smtClean="0"/>
              <a:t>/port): (203.230.7.2/255.255.255.255/47/0)</a:t>
            </a:r>
          </a:p>
          <a:p>
            <a:r>
              <a:rPr lang="en-US" altLang="ko-KR" sz="1100" dirty="0" smtClean="0"/>
              <a:t>   remote  </a:t>
            </a:r>
            <a:r>
              <a:rPr lang="en-US" altLang="ko-KR" sz="1100" dirty="0" err="1" smtClean="0"/>
              <a:t>ident</a:t>
            </a:r>
            <a:r>
              <a:rPr lang="en-US" altLang="ko-KR" sz="1100" dirty="0" smtClean="0"/>
              <a:t> (</a:t>
            </a:r>
            <a:r>
              <a:rPr lang="en-US" altLang="ko-KR" sz="1100" dirty="0" err="1" smtClean="0"/>
              <a:t>addr</a:t>
            </a:r>
            <a:r>
              <a:rPr lang="en-US" altLang="ko-KR" sz="1100" dirty="0" smtClean="0"/>
              <a:t>/mask/</a:t>
            </a:r>
            <a:r>
              <a:rPr lang="en-US" altLang="ko-KR" sz="1100" dirty="0" err="1" smtClean="0"/>
              <a:t>prot</a:t>
            </a:r>
            <a:r>
              <a:rPr lang="en-US" altLang="ko-KR" sz="1100" dirty="0" smtClean="0"/>
              <a:t>/port): (203.230.7.1/255.255.255.255/47/0)</a:t>
            </a:r>
          </a:p>
          <a:p>
            <a:r>
              <a:rPr lang="en-US" altLang="ko-KR" sz="1100" dirty="0" smtClean="0"/>
              <a:t>   </a:t>
            </a:r>
            <a:r>
              <a:rPr lang="en-US" altLang="ko-KR" sz="1100" dirty="0" err="1" smtClean="0"/>
              <a:t>current_peer</a:t>
            </a:r>
            <a:r>
              <a:rPr lang="en-US" altLang="ko-KR" sz="1100" dirty="0" smtClean="0"/>
              <a:t> 203.230.7.1 port 500</a:t>
            </a:r>
          </a:p>
          <a:p>
            <a:r>
              <a:rPr lang="en-US" altLang="ko-KR" sz="1100" dirty="0" smtClean="0"/>
              <a:t>    PERMIT, flags={</a:t>
            </a:r>
            <a:r>
              <a:rPr lang="en-US" altLang="ko-KR" sz="1100" dirty="0" err="1" smtClean="0"/>
              <a:t>origin_is_acl</a:t>
            </a:r>
            <a:r>
              <a:rPr lang="en-US" altLang="ko-KR" sz="1100" dirty="0" smtClean="0"/>
              <a:t>,}</a:t>
            </a:r>
          </a:p>
          <a:p>
            <a:r>
              <a:rPr lang="en-US" altLang="ko-KR" sz="1100" dirty="0" smtClean="0"/>
              <a:t>  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encaps</a:t>
            </a:r>
            <a:r>
              <a:rPr lang="en-US" altLang="ko-KR" sz="1100" dirty="0" smtClean="0"/>
              <a:t>: 339,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encrypt: 339,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digest: 0</a:t>
            </a:r>
          </a:p>
          <a:p>
            <a:r>
              <a:rPr lang="en-US" altLang="ko-KR" sz="1100" dirty="0" smtClean="0"/>
              <a:t>  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decaps</a:t>
            </a:r>
            <a:r>
              <a:rPr lang="en-US" altLang="ko-KR" sz="1100" dirty="0" smtClean="0"/>
              <a:t>: 333,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decrypt: 333,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verify: 0</a:t>
            </a:r>
          </a:p>
          <a:p>
            <a:r>
              <a:rPr lang="en-US" altLang="ko-KR" sz="1100" dirty="0" smtClean="0"/>
              <a:t>  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compressed: 0,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decompressed: 0</a:t>
            </a:r>
          </a:p>
          <a:p>
            <a:r>
              <a:rPr lang="en-US" altLang="ko-KR" sz="1100" dirty="0" smtClean="0"/>
              <a:t>  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not compressed: 0,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compr</a:t>
            </a:r>
            <a:r>
              <a:rPr lang="en-US" altLang="ko-KR" sz="1100" dirty="0" smtClean="0"/>
              <a:t>. failed: 0</a:t>
            </a:r>
          </a:p>
          <a:p>
            <a:r>
              <a:rPr lang="en-US" altLang="ko-KR" sz="1100" dirty="0" smtClean="0"/>
              <a:t>  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not decompressed: 0, #</a:t>
            </a:r>
            <a:r>
              <a:rPr lang="en-US" altLang="ko-KR" sz="1100" dirty="0" err="1" smtClean="0"/>
              <a:t>pkts</a:t>
            </a:r>
            <a:r>
              <a:rPr lang="en-US" altLang="ko-KR" sz="1100" dirty="0" smtClean="0"/>
              <a:t> decompress failed: 0</a:t>
            </a:r>
          </a:p>
          <a:p>
            <a:r>
              <a:rPr lang="en-US" altLang="ko-KR" sz="1100" dirty="0" smtClean="0"/>
              <a:t>   #send errors 0, #</a:t>
            </a:r>
            <a:r>
              <a:rPr lang="en-US" altLang="ko-KR" sz="1100" dirty="0" err="1" smtClean="0"/>
              <a:t>recv</a:t>
            </a:r>
            <a:r>
              <a:rPr lang="en-US" altLang="ko-KR" sz="1100" dirty="0" smtClean="0"/>
              <a:t> errors 0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     local crypto </a:t>
            </a:r>
            <a:r>
              <a:rPr lang="en-US" altLang="ko-KR" sz="1100" dirty="0" err="1" smtClean="0"/>
              <a:t>endpt</a:t>
            </a:r>
            <a:r>
              <a:rPr lang="en-US" altLang="ko-KR" sz="1100" dirty="0" smtClean="0"/>
              <a:t>.: 203.230.7.2, remote crypto endpt.:203.230.7.1</a:t>
            </a:r>
          </a:p>
          <a:p>
            <a:r>
              <a:rPr lang="en-US" altLang="ko-KR" sz="1100" dirty="0" smtClean="0"/>
              <a:t>     path </a:t>
            </a:r>
            <a:r>
              <a:rPr lang="en-US" altLang="ko-KR" sz="1100" dirty="0" err="1" smtClean="0"/>
              <a:t>mtu</a:t>
            </a:r>
            <a:r>
              <a:rPr lang="en-US" altLang="ko-KR" sz="1100" dirty="0" smtClean="0"/>
              <a:t> 1500, 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mtu</a:t>
            </a:r>
            <a:r>
              <a:rPr lang="en-US" altLang="ko-KR" sz="1100" dirty="0" smtClean="0"/>
              <a:t> 1500, </a:t>
            </a:r>
            <a:r>
              <a:rPr lang="en-US" altLang="ko-KR" sz="1100" dirty="0" err="1" smtClean="0"/>
              <a:t>ip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mtu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idb</a:t>
            </a:r>
            <a:r>
              <a:rPr lang="en-US" altLang="ko-KR" sz="1100" dirty="0" smtClean="0"/>
              <a:t> Serial0/3/0</a:t>
            </a:r>
          </a:p>
          <a:p>
            <a:r>
              <a:rPr lang="en-US" altLang="ko-KR" sz="1100" dirty="0" smtClean="0"/>
              <a:t>     current outbound </a:t>
            </a:r>
            <a:r>
              <a:rPr lang="en-US" altLang="ko-KR" sz="1100" dirty="0" err="1" smtClean="0"/>
              <a:t>spi</a:t>
            </a:r>
            <a:r>
              <a:rPr lang="en-US" altLang="ko-KR" sz="1100" dirty="0" smtClean="0"/>
              <a:t>: 0x71A90ABA(1906903738)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     inbound </a:t>
            </a:r>
            <a:r>
              <a:rPr lang="en-US" altLang="ko-KR" sz="1100" dirty="0" err="1" smtClean="0"/>
              <a:t>esp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sas</a:t>
            </a:r>
            <a:r>
              <a:rPr lang="en-US" altLang="ko-KR" sz="1100" dirty="0" smtClean="0"/>
              <a:t>:</a:t>
            </a:r>
          </a:p>
          <a:p>
            <a:r>
              <a:rPr lang="en-US" altLang="ko-KR" sz="1100" dirty="0" smtClean="0"/>
              <a:t>      </a:t>
            </a:r>
            <a:r>
              <a:rPr lang="en-US" altLang="ko-KR" sz="1100" dirty="0" err="1" smtClean="0"/>
              <a:t>spi</a:t>
            </a:r>
            <a:r>
              <a:rPr lang="en-US" altLang="ko-KR" sz="1100" dirty="0" smtClean="0"/>
              <a:t>: 0x0EA95861(245979233)</a:t>
            </a:r>
          </a:p>
          <a:p>
            <a:r>
              <a:rPr lang="en-US" altLang="ko-KR" sz="1100" dirty="0" smtClean="0"/>
              <a:t> --More-- 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 </a:t>
            </a:r>
            <a:r>
              <a:rPr lang="ko-KR" altLang="en-US" dirty="0" smtClean="0"/>
              <a:t>정보 </a:t>
            </a:r>
            <a:r>
              <a:rPr lang="en-US" altLang="ko-KR" dirty="0" smtClean="0"/>
              <a:t>- ISAKMP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365104"/>
            <a:ext cx="5423280" cy="1277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R2#show crypto </a:t>
            </a:r>
            <a:r>
              <a:rPr lang="en-US" altLang="ko-KR" sz="1100" dirty="0" err="1" smtClean="0"/>
              <a:t>isakmp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sa</a:t>
            </a:r>
            <a:endParaRPr lang="en-US" altLang="ko-KR" sz="1100" dirty="0" smtClean="0"/>
          </a:p>
          <a:p>
            <a:r>
              <a:rPr lang="en-US" altLang="ko-KR" sz="1100" dirty="0" smtClean="0"/>
              <a:t>IPv4 Crypto ISAKMP SA</a:t>
            </a:r>
          </a:p>
          <a:p>
            <a:r>
              <a:rPr lang="en-US" altLang="ko-KR" sz="1100" dirty="0" err="1" smtClean="0"/>
              <a:t>dst</a:t>
            </a:r>
            <a:r>
              <a:rPr lang="en-US" altLang="ko-KR" sz="1100" dirty="0" smtClean="0"/>
              <a:t>             </a:t>
            </a:r>
            <a:r>
              <a:rPr lang="en-US" altLang="ko-KR" sz="1100" dirty="0" err="1" smtClean="0"/>
              <a:t>src</a:t>
            </a:r>
            <a:r>
              <a:rPr lang="en-US" altLang="ko-KR" sz="1100" dirty="0" smtClean="0"/>
              <a:t>             state          </a:t>
            </a:r>
            <a:r>
              <a:rPr lang="en-US" altLang="ko-KR" sz="1100" dirty="0" err="1" smtClean="0"/>
              <a:t>conn</a:t>
            </a:r>
            <a:r>
              <a:rPr lang="en-US" altLang="ko-KR" sz="1100" dirty="0" smtClean="0"/>
              <a:t>-id slot status</a:t>
            </a:r>
          </a:p>
          <a:p>
            <a:r>
              <a:rPr lang="en-US" altLang="ko-KR" sz="1100" dirty="0" smtClean="0"/>
              <a:t>203.230.7.1     203.230.7.2     QM_IDLE           1075    0 ACTIVE (deleted)</a:t>
            </a:r>
          </a:p>
          <a:p>
            <a:r>
              <a:rPr lang="en-US" altLang="ko-KR" sz="1100" dirty="0" smtClean="0"/>
              <a:t>160.183.235.2   160.183.235.1   QM_IDLE           1089    0 ACTIVE (deleted)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IPv6 Crypto ISAKMP SA</a:t>
            </a:r>
            <a:endParaRPr lang="ko-KR" alt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556792"/>
            <a:ext cx="5740674" cy="26314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R2#show crypto </a:t>
            </a:r>
            <a:r>
              <a:rPr lang="en-US" altLang="ko-KR" sz="1100" dirty="0" err="1" smtClean="0"/>
              <a:t>isakmp</a:t>
            </a:r>
            <a:r>
              <a:rPr lang="en-US" altLang="ko-KR" sz="1100" dirty="0" smtClean="0"/>
              <a:t> policy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Global IKE policy</a:t>
            </a:r>
          </a:p>
          <a:p>
            <a:r>
              <a:rPr lang="en-US" altLang="ko-KR" sz="1100" dirty="0" smtClean="0"/>
              <a:t>Protection suite of priority 10</a:t>
            </a:r>
          </a:p>
          <a:p>
            <a:r>
              <a:rPr lang="en-US" altLang="ko-KR" sz="1100" dirty="0" smtClean="0"/>
              <a:t>        encryption algorithm:    AES - Advanced Encryption Standard (256 bit keys).</a:t>
            </a:r>
          </a:p>
          <a:p>
            <a:r>
              <a:rPr lang="en-US" altLang="ko-KR" sz="1100" dirty="0" smtClean="0"/>
              <a:t>        hash algorithm:         Secure Hash Standard</a:t>
            </a:r>
          </a:p>
          <a:p>
            <a:r>
              <a:rPr lang="en-US" altLang="ko-KR" sz="1100" dirty="0" smtClean="0"/>
              <a:t>        authentication method:  Pre-Shared Key</a:t>
            </a:r>
          </a:p>
          <a:p>
            <a:r>
              <a:rPr lang="en-US" altLang="ko-KR" sz="1100" dirty="0" smtClean="0"/>
              <a:t>        </a:t>
            </a:r>
            <a:r>
              <a:rPr lang="en-US" altLang="ko-KR" sz="1100" dirty="0" err="1" smtClean="0"/>
              <a:t>Diffie</a:t>
            </a:r>
            <a:r>
              <a:rPr lang="en-US" altLang="ko-KR" sz="1100" dirty="0" smtClean="0"/>
              <a:t>-Hellman group:   #1 (768 bit)</a:t>
            </a:r>
          </a:p>
          <a:p>
            <a:r>
              <a:rPr lang="en-US" altLang="ko-KR" sz="1100" dirty="0" smtClean="0"/>
              <a:t>        lifetime:               3600 seconds, no volume limit</a:t>
            </a:r>
          </a:p>
          <a:p>
            <a:r>
              <a:rPr lang="en-US" altLang="ko-KR" sz="1100" dirty="0" smtClean="0"/>
              <a:t>Default protection suite</a:t>
            </a:r>
          </a:p>
          <a:p>
            <a:r>
              <a:rPr lang="en-US" altLang="ko-KR" sz="1100" dirty="0" smtClean="0"/>
              <a:t>        encryption algorithm:   DES - Data Encryption Standard (56 bit keys).</a:t>
            </a:r>
          </a:p>
          <a:p>
            <a:r>
              <a:rPr lang="en-US" altLang="ko-KR" sz="1100" dirty="0" smtClean="0"/>
              <a:t>        hash algorithm:         Secure Hash Standard</a:t>
            </a:r>
          </a:p>
          <a:p>
            <a:r>
              <a:rPr lang="en-US" altLang="ko-KR" sz="1100" dirty="0" smtClean="0"/>
              <a:t>        authentication method:  </a:t>
            </a:r>
            <a:r>
              <a:rPr lang="en-US" altLang="ko-KR" sz="1100" dirty="0" err="1" smtClean="0"/>
              <a:t>Rivest</a:t>
            </a:r>
            <a:r>
              <a:rPr lang="en-US" altLang="ko-KR" sz="1100" dirty="0" smtClean="0"/>
              <a:t>-Shamir-</a:t>
            </a:r>
            <a:r>
              <a:rPr lang="en-US" altLang="ko-KR" sz="1100" dirty="0" err="1" smtClean="0"/>
              <a:t>Adleman</a:t>
            </a:r>
            <a:r>
              <a:rPr lang="en-US" altLang="ko-KR" sz="1100" dirty="0" smtClean="0"/>
              <a:t> Signature</a:t>
            </a:r>
          </a:p>
          <a:p>
            <a:r>
              <a:rPr lang="en-US" altLang="ko-KR" sz="1100" dirty="0" smtClean="0"/>
              <a:t>        </a:t>
            </a:r>
            <a:r>
              <a:rPr lang="en-US" altLang="ko-KR" sz="1100" dirty="0" err="1" smtClean="0"/>
              <a:t>Diffie</a:t>
            </a:r>
            <a:r>
              <a:rPr lang="en-US" altLang="ko-KR" sz="1100" dirty="0" smtClean="0"/>
              <a:t>-Hellman group:   #1 (768 bit)</a:t>
            </a:r>
          </a:p>
          <a:p>
            <a:r>
              <a:rPr lang="en-US" altLang="ko-KR" sz="1100" dirty="0" smtClean="0"/>
              <a:t>        lifetime:               86400 seconds, no volume limit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 </a:t>
            </a:r>
            <a:r>
              <a:rPr lang="ko-KR" altLang="en-US" dirty="0" smtClean="0"/>
              <a:t>정보 </a:t>
            </a:r>
            <a:r>
              <a:rPr lang="en-US" altLang="ko-KR" dirty="0" smtClean="0"/>
              <a:t>– map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9383" y="1412776"/>
            <a:ext cx="5376793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R2#show crypto map</a:t>
            </a:r>
          </a:p>
          <a:p>
            <a:r>
              <a:rPr lang="en-US" altLang="ko-KR" sz="1100" dirty="0" smtClean="0"/>
              <a:t>Crypto Map </a:t>
            </a:r>
            <a:r>
              <a:rPr lang="en-US" altLang="ko-KR" sz="1100" dirty="0" err="1" smtClean="0"/>
              <a:t>vpn</a:t>
            </a:r>
            <a:r>
              <a:rPr lang="en-US" altLang="ko-KR" sz="1100" dirty="0" smtClean="0"/>
              <a:t> 10 </a:t>
            </a:r>
            <a:r>
              <a:rPr lang="en-US" altLang="ko-KR" sz="1100" dirty="0" err="1" smtClean="0"/>
              <a:t>ipsec-isakmp</a:t>
            </a:r>
            <a:endParaRPr lang="en-US" altLang="ko-KR" sz="1100" dirty="0" smtClean="0"/>
          </a:p>
          <a:p>
            <a:r>
              <a:rPr lang="en-US" altLang="ko-KR" sz="1100" dirty="0" smtClean="0"/>
              <a:t>        Peer = 203.230.7.1</a:t>
            </a:r>
          </a:p>
          <a:p>
            <a:r>
              <a:rPr lang="en-US" altLang="ko-KR" sz="1100" dirty="0" smtClean="0"/>
              <a:t>        Extended IP access list 110</a:t>
            </a:r>
          </a:p>
          <a:p>
            <a:r>
              <a:rPr lang="en-US" altLang="ko-KR" sz="1100" dirty="0" smtClean="0"/>
              <a:t>            access-list 110 permit </a:t>
            </a:r>
            <a:r>
              <a:rPr lang="en-US" altLang="ko-KR" sz="1100" dirty="0" err="1" smtClean="0"/>
              <a:t>gre</a:t>
            </a:r>
            <a:r>
              <a:rPr lang="en-US" altLang="ko-KR" sz="1100" dirty="0" smtClean="0"/>
              <a:t> host 203.230.7.2 host 203.230.7.1</a:t>
            </a:r>
          </a:p>
          <a:p>
            <a:r>
              <a:rPr lang="en-US" altLang="ko-KR" sz="1100" dirty="0" smtClean="0"/>
              <a:t>        Current peer: 203.230.7.1</a:t>
            </a:r>
          </a:p>
          <a:p>
            <a:r>
              <a:rPr lang="en-US" altLang="ko-KR" sz="1100" dirty="0" smtClean="0"/>
              <a:t>        Security association lifetime: 4608000 kilobytes/3600 seconds</a:t>
            </a:r>
          </a:p>
          <a:p>
            <a:r>
              <a:rPr lang="en-US" altLang="ko-KR" sz="1100" dirty="0" smtClean="0"/>
              <a:t>        PFS (Y/N): N</a:t>
            </a:r>
          </a:p>
          <a:p>
            <a:r>
              <a:rPr lang="en-US" altLang="ko-KR" sz="1100" dirty="0" smtClean="0"/>
              <a:t>        Transform sets={</a:t>
            </a:r>
          </a:p>
          <a:p>
            <a:r>
              <a:rPr lang="en-US" altLang="ko-KR" sz="1100" dirty="0" smtClean="0"/>
              <a:t>                strong,</a:t>
            </a:r>
          </a:p>
          <a:p>
            <a:r>
              <a:rPr lang="en-US" altLang="ko-KR" sz="1100" dirty="0" smtClean="0"/>
              <a:t>        }</a:t>
            </a:r>
          </a:p>
          <a:p>
            <a:r>
              <a:rPr lang="en-US" altLang="ko-KR" sz="1100" dirty="0" smtClean="0"/>
              <a:t>        Interfaces using crypto map </a:t>
            </a:r>
            <a:r>
              <a:rPr lang="en-US" altLang="ko-KR" sz="1100" dirty="0" err="1" smtClean="0"/>
              <a:t>vpn</a:t>
            </a:r>
            <a:r>
              <a:rPr lang="en-US" altLang="ko-KR" sz="1100" dirty="0" smtClean="0"/>
              <a:t>:</a:t>
            </a:r>
          </a:p>
          <a:p>
            <a:r>
              <a:rPr lang="en-US" altLang="ko-KR" sz="1100" dirty="0" smtClean="0"/>
              <a:t>                Serial0/3/0</a:t>
            </a:r>
          </a:p>
          <a:p>
            <a:r>
              <a:rPr lang="en-US" altLang="ko-KR" sz="1100" dirty="0" smtClean="0"/>
              <a:t>                Serial0/3/1</a:t>
            </a:r>
          </a:p>
          <a:p>
            <a:endParaRPr lang="en-US" altLang="ko-KR" sz="1100" dirty="0" smtClean="0"/>
          </a:p>
          <a:p>
            <a:r>
              <a:rPr lang="en-US" altLang="ko-KR" sz="1100" dirty="0" smtClean="0"/>
              <a:t>Crypto Map </a:t>
            </a:r>
            <a:r>
              <a:rPr lang="en-US" altLang="ko-KR" sz="1100" dirty="0" err="1" smtClean="0"/>
              <a:t>vpn</a:t>
            </a:r>
            <a:r>
              <a:rPr lang="en-US" altLang="ko-KR" sz="1100" dirty="0" smtClean="0"/>
              <a:t> 20 </a:t>
            </a:r>
            <a:r>
              <a:rPr lang="en-US" altLang="ko-KR" sz="1100" dirty="0" err="1" smtClean="0"/>
              <a:t>ipsec-isakmp</a:t>
            </a:r>
            <a:endParaRPr lang="en-US" altLang="ko-KR" sz="1100" dirty="0" smtClean="0"/>
          </a:p>
          <a:p>
            <a:r>
              <a:rPr lang="en-US" altLang="ko-KR" sz="1100" dirty="0" smtClean="0"/>
              <a:t>        Peer = 160.183.235.2</a:t>
            </a:r>
          </a:p>
          <a:p>
            <a:r>
              <a:rPr lang="en-US" altLang="ko-KR" sz="1100" dirty="0" smtClean="0"/>
              <a:t>        Extended IP access list 120</a:t>
            </a:r>
          </a:p>
          <a:p>
            <a:r>
              <a:rPr lang="en-US" altLang="ko-KR" sz="1100" dirty="0" smtClean="0"/>
              <a:t>            access-list 120 permit </a:t>
            </a:r>
            <a:r>
              <a:rPr lang="en-US" altLang="ko-KR" sz="1100" dirty="0" err="1" smtClean="0"/>
              <a:t>gre</a:t>
            </a:r>
            <a:r>
              <a:rPr lang="en-US" altLang="ko-KR" sz="1100" dirty="0" smtClean="0"/>
              <a:t> host 160.183.235.1 host 160.183.235.2</a:t>
            </a:r>
          </a:p>
          <a:p>
            <a:r>
              <a:rPr lang="en-US" altLang="ko-KR" sz="1100" dirty="0" smtClean="0"/>
              <a:t>        Current peer: 160.183.235.2</a:t>
            </a:r>
          </a:p>
          <a:p>
            <a:r>
              <a:rPr lang="en-US" altLang="ko-KR" sz="1100" dirty="0" smtClean="0"/>
              <a:t>        Security association lifetime: 4608000 kilobytes/3600 seconds</a:t>
            </a:r>
          </a:p>
          <a:p>
            <a:r>
              <a:rPr lang="en-US" altLang="ko-KR" sz="1100" dirty="0" smtClean="0"/>
              <a:t>        PFS (Y/N): N</a:t>
            </a:r>
          </a:p>
          <a:p>
            <a:r>
              <a:rPr lang="en-US" altLang="ko-KR" sz="1100" dirty="0" smtClean="0"/>
              <a:t>        Transform sets={</a:t>
            </a:r>
          </a:p>
          <a:p>
            <a:r>
              <a:rPr lang="en-US" altLang="ko-KR" sz="1100" dirty="0" smtClean="0"/>
              <a:t>                strong,</a:t>
            </a:r>
          </a:p>
          <a:p>
            <a:r>
              <a:rPr lang="en-US" altLang="ko-KR" sz="1100" dirty="0" smtClean="0"/>
              <a:t>        }</a:t>
            </a:r>
          </a:p>
          <a:p>
            <a:r>
              <a:rPr lang="en-US" altLang="ko-KR" sz="1100" dirty="0" smtClean="0"/>
              <a:t>        Interfaces using crypto map </a:t>
            </a:r>
            <a:r>
              <a:rPr lang="en-US" altLang="ko-KR" sz="1100" dirty="0" err="1" smtClean="0"/>
              <a:t>vpn</a:t>
            </a:r>
            <a:r>
              <a:rPr lang="en-US" altLang="ko-KR" sz="1100" dirty="0" smtClean="0"/>
              <a:t>:</a:t>
            </a:r>
          </a:p>
          <a:p>
            <a:r>
              <a:rPr lang="en-US" altLang="ko-KR" sz="1100" dirty="0" smtClean="0"/>
              <a:t>                Serial0/3/0</a:t>
            </a:r>
          </a:p>
          <a:p>
            <a:r>
              <a:rPr lang="en-US" altLang="ko-KR" sz="1100" dirty="0" smtClean="0"/>
              <a:t>                Serial0/3/1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r>
              <a:rPr lang="en-US" altLang="ko-KR" dirty="0" smtClean="0"/>
              <a:t>1. GRE </a:t>
            </a:r>
            <a:r>
              <a:rPr lang="ko-KR" altLang="en-US" dirty="0" err="1" smtClean="0"/>
              <a:t>터널링</a:t>
            </a:r>
            <a:r>
              <a:rPr lang="ko-KR" altLang="en-US" dirty="0" smtClean="0"/>
              <a:t> 실습 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13-1)</a:t>
            </a:r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2. </a:t>
            </a:r>
            <a:r>
              <a:rPr lang="ko-KR" altLang="en-US" dirty="0" err="1" smtClean="0"/>
              <a:t>터널링을</a:t>
            </a:r>
            <a:r>
              <a:rPr lang="ko-KR" altLang="en-US" dirty="0" smtClean="0"/>
              <a:t> 통한 </a:t>
            </a:r>
            <a:r>
              <a:rPr lang="ko-KR" altLang="en-US" dirty="0" err="1" smtClean="0"/>
              <a:t>트래픽</a:t>
            </a:r>
            <a:r>
              <a:rPr lang="ko-KR" altLang="en-US" dirty="0" smtClean="0"/>
              <a:t> 분산과 제어 </a:t>
            </a:r>
            <a:r>
              <a:rPr lang="en-US" altLang="ko-KR" dirty="0" smtClean="0"/>
              <a:t>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13-2)</a:t>
            </a:r>
          </a:p>
          <a:p>
            <a:r>
              <a:rPr lang="ko-KR" altLang="en-US" dirty="0" smtClean="0"/>
              <a:t>실습</a:t>
            </a:r>
            <a:r>
              <a:rPr lang="en-US" altLang="ko-KR" dirty="0" smtClean="0"/>
              <a:t>3. </a:t>
            </a:r>
            <a:r>
              <a:rPr lang="en-US" altLang="ko-KR" dirty="0" err="1" smtClean="0"/>
              <a:t>GRE+IPSec</a:t>
            </a:r>
            <a:r>
              <a:rPr lang="en-US" altLang="ko-KR" dirty="0" smtClean="0"/>
              <a:t> VPN (</a:t>
            </a:r>
            <a:r>
              <a:rPr lang="ko-KR" altLang="en-US" dirty="0" smtClean="0"/>
              <a:t>그림 </a:t>
            </a:r>
            <a:r>
              <a:rPr lang="en-US" altLang="ko-KR" dirty="0" smtClean="0"/>
              <a:t>13-4)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13</a:t>
            </a:r>
            <a:r>
              <a:rPr lang="ko-KR" altLang="en-US" dirty="0" smtClean="0"/>
              <a:t>장 실습과제 </a:t>
            </a:r>
            <a:endParaRPr lang="ko-KR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실습 </a:t>
            </a:r>
            <a:r>
              <a:rPr lang="en-US" altLang="ko-KR" dirty="0" smtClean="0"/>
              <a:t>4. </a:t>
            </a:r>
            <a:r>
              <a:rPr lang="ko-KR" altLang="en-US" dirty="0" smtClean="0"/>
              <a:t>윈도우</a:t>
            </a:r>
            <a:r>
              <a:rPr lang="en-US" altLang="ko-KR" dirty="0" smtClean="0"/>
              <a:t>7</a:t>
            </a:r>
            <a:r>
              <a:rPr lang="ko-KR" altLang="en-US" dirty="0" smtClean="0"/>
              <a:t>에서의 </a:t>
            </a:r>
            <a:r>
              <a:rPr lang="en-US" altLang="ko-KR" dirty="0" smtClean="0"/>
              <a:t>VPN </a:t>
            </a:r>
            <a:r>
              <a:rPr lang="ko-KR" altLang="en-US" dirty="0" smtClean="0"/>
              <a:t>연결 실습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13</a:t>
            </a:r>
            <a:r>
              <a:rPr lang="ko-KR" altLang="en-US" dirty="0"/>
              <a:t>장 실습과제 </a:t>
            </a:r>
          </a:p>
        </p:txBody>
      </p:sp>
      <p:sp>
        <p:nvSpPr>
          <p:cNvPr id="4" name="server"/>
          <p:cNvSpPr>
            <a:spLocks noEditPoints="1" noChangeArrowheads="1"/>
          </p:cNvSpPr>
          <p:nvPr/>
        </p:nvSpPr>
        <p:spPr bwMode="auto">
          <a:xfrm>
            <a:off x="1538002" y="2455146"/>
            <a:ext cx="1003523" cy="113498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computr3"/>
          <p:cNvSpPr>
            <a:spLocks noEditPoints="1" noChangeArrowheads="1"/>
          </p:cNvSpPr>
          <p:nvPr/>
        </p:nvSpPr>
        <p:spPr bwMode="auto">
          <a:xfrm>
            <a:off x="5724128" y="2423507"/>
            <a:ext cx="1368152" cy="1152128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49212" y="206010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VPN </a:t>
            </a:r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2046327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mtClean="0"/>
              <a:t>VPN </a:t>
            </a:r>
            <a:r>
              <a:rPr lang="ko-KR" altLang="en-US" dirty="0" smtClean="0"/>
              <a:t>클라이언트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4864" y="3797588"/>
            <a:ext cx="246253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제어판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네트워크 및 인터넷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네트워크 및 공유센터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어댑터 설정 변경</a:t>
            </a:r>
            <a:r>
              <a:rPr lang="en-US" altLang="ko-KR" sz="1400" dirty="0" smtClean="0"/>
              <a:t>-&gt;</a:t>
            </a:r>
          </a:p>
          <a:p>
            <a:r>
              <a:rPr lang="en-US" altLang="ko-KR" sz="1400" dirty="0" smtClean="0"/>
              <a:t>Alt -&gt; </a:t>
            </a:r>
            <a:r>
              <a:rPr lang="ko-KR" altLang="en-US" sz="1400" dirty="0" smtClean="0"/>
              <a:t>파일</a:t>
            </a:r>
            <a:r>
              <a:rPr lang="en-US" altLang="ko-KR" sz="1400" dirty="0" smtClean="0"/>
              <a:t> -&gt;</a:t>
            </a:r>
          </a:p>
          <a:p>
            <a:r>
              <a:rPr lang="ko-KR" altLang="en-US" sz="1400" dirty="0" smtClean="0"/>
              <a:t>새로 들어오는 연결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사용자 계정 선택 </a:t>
            </a:r>
            <a:r>
              <a:rPr lang="en-US" altLang="ko-KR" sz="1400" dirty="0" smtClean="0"/>
              <a:t>-&gt; </a:t>
            </a:r>
          </a:p>
          <a:p>
            <a:r>
              <a:rPr lang="ko-KR" altLang="en-US" sz="1400" dirty="0" smtClean="0"/>
              <a:t>인터넷을 통해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err="1" smtClean="0"/>
              <a:t>엑세스</a:t>
            </a:r>
            <a:r>
              <a:rPr lang="ko-KR" altLang="en-US" sz="1400" dirty="0" smtClean="0"/>
              <a:t> 허용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err="1" smtClean="0"/>
              <a:t>Ipconfig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로 </a:t>
            </a:r>
            <a:r>
              <a:rPr lang="en-US" altLang="ko-KR" sz="1400" dirty="0" err="1" smtClean="0"/>
              <a:t>ppp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연결 확인  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3774519"/>
            <a:ext cx="26308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제어판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네트워크 및 인터넷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네트워크 및 공유센터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새 연결 또는 네트워크 설정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회사에 연결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새 연결을 만듭니다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내 인터넷 연결 사용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인터넷 주소 입력</a:t>
            </a:r>
            <a:r>
              <a:rPr lang="en-US" altLang="ko-KR" sz="1400" dirty="0" smtClean="0"/>
              <a:t>-&gt;</a:t>
            </a:r>
          </a:p>
          <a:p>
            <a:r>
              <a:rPr lang="en-US" altLang="ko-KR" sz="1400" dirty="0" smtClean="0"/>
              <a:t>VPN </a:t>
            </a:r>
            <a:r>
              <a:rPr lang="ko-KR" altLang="en-US" sz="1400" dirty="0" smtClean="0"/>
              <a:t>연결</a:t>
            </a:r>
            <a:r>
              <a:rPr lang="en-US" altLang="ko-KR" sz="1400" dirty="0" smtClean="0"/>
              <a:t>-&gt;</a:t>
            </a:r>
          </a:p>
          <a:p>
            <a:r>
              <a:rPr lang="ko-KR" altLang="en-US" sz="1400" dirty="0" smtClean="0"/>
              <a:t>사용자 이름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암호 입력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 err="1" smtClean="0"/>
              <a:t>Ipconfig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로 </a:t>
            </a:r>
            <a:r>
              <a:rPr lang="en-US" altLang="ko-KR" sz="1400" dirty="0" err="1" smtClean="0"/>
              <a:t>ppp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연결 확인 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68245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연결 후 </a:t>
            </a:r>
            <a:r>
              <a:rPr lang="en-US" altLang="ko-KR" dirty="0" err="1" smtClean="0"/>
              <a:t>wireshark</a:t>
            </a:r>
            <a:r>
              <a:rPr lang="ko-KR" altLang="en-US" dirty="0" smtClean="0"/>
              <a:t>를 이용한 </a:t>
            </a:r>
            <a:r>
              <a:rPr lang="ko-KR" altLang="en-US" dirty="0" err="1" smtClean="0"/>
              <a:t>패킷</a:t>
            </a:r>
            <a:r>
              <a:rPr lang="ko-KR" altLang="en-US" dirty="0" smtClean="0"/>
              <a:t> 분석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VPN </a:t>
            </a:r>
            <a:r>
              <a:rPr lang="ko-KR" altLang="en-US" dirty="0" smtClean="0"/>
              <a:t>연결을 이용하는 통신은 보안통신 </a:t>
            </a:r>
            <a:r>
              <a:rPr lang="en-US" altLang="ko-KR" dirty="0" err="1" smtClean="0"/>
              <a:t>ppp</a:t>
            </a:r>
            <a:r>
              <a:rPr lang="ko-KR" altLang="en-US" dirty="0" smtClean="0"/>
              <a:t>로 연결됨 </a:t>
            </a:r>
            <a:endParaRPr lang="ko-KR" altLang="en-US" dirty="0"/>
          </a:p>
        </p:txBody>
      </p:sp>
      <p:sp>
        <p:nvSpPr>
          <p:cNvPr id="4" name="제목 3"/>
          <p:cNvSpPr txBox="1">
            <a:spLocks noGrp="1"/>
          </p:cNvSpPr>
          <p:nvPr>
            <p:ph type="title"/>
          </p:nvPr>
        </p:nvSpPr>
        <p:spPr>
          <a:xfrm>
            <a:off x="457200" y="484500"/>
            <a:ext cx="3813865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13</a:t>
            </a:r>
            <a:r>
              <a:rPr lang="ko-KR" altLang="en-US" dirty="0"/>
              <a:t>장 실습과제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16694"/>
            <a:ext cx="5688632" cy="430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85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의 종류 </a:t>
            </a:r>
            <a:endParaRPr lang="ko-KR" alt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98" y="1700808"/>
            <a:ext cx="8388424" cy="355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/>
          <p:cNvSpPr/>
          <p:nvPr/>
        </p:nvSpPr>
        <p:spPr>
          <a:xfrm>
            <a:off x="3060025" y="5373216"/>
            <a:ext cx="42482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GRE(Generic Route Encapsulation) </a:t>
            </a:r>
            <a:r>
              <a:rPr lang="ko-KR" altLang="en-US" dirty="0"/>
              <a:t> </a:t>
            </a:r>
            <a:endParaRPr lang="en-US" altLang="ko-KR" dirty="0" smtClean="0"/>
          </a:p>
          <a:p>
            <a:r>
              <a:rPr lang="en-US" altLang="ko-KR" dirty="0" smtClean="0"/>
              <a:t>DMVPN(Dynamic </a:t>
            </a:r>
            <a:r>
              <a:rPr lang="en-US" altLang="ko-KR" dirty="0"/>
              <a:t>Multipoint </a:t>
            </a:r>
            <a:r>
              <a:rPr lang="en-US" altLang="ko-KR" dirty="0" smtClean="0"/>
              <a:t>VPN)</a:t>
            </a:r>
            <a:endParaRPr lang="en-US" altLang="ko-KR" dirty="0"/>
          </a:p>
          <a:p>
            <a:r>
              <a:rPr lang="en-US" altLang="ko-KR" dirty="0" smtClean="0"/>
              <a:t>MPLS(multiprotocol </a:t>
            </a:r>
            <a:r>
              <a:rPr lang="en-US" altLang="ko-KR" dirty="0"/>
              <a:t>label </a:t>
            </a:r>
            <a:r>
              <a:rPr lang="en-US" altLang="ko-KR" dirty="0" smtClean="0"/>
              <a:t>switching) </a:t>
            </a:r>
          </a:p>
          <a:p>
            <a:r>
              <a:rPr lang="en-US" altLang="ko-KR" dirty="0" smtClean="0"/>
              <a:t>SSL(secure</a:t>
            </a:r>
            <a:r>
              <a:rPr lang="ko-KR" altLang="en-US" dirty="0" smtClean="0"/>
              <a:t> </a:t>
            </a:r>
            <a:r>
              <a:rPr lang="en-US" altLang="ko-KR" dirty="0" smtClean="0"/>
              <a:t>socket layer)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IPSec VPN vs. SSL VPN </a:t>
            </a:r>
            <a:endParaRPr lang="ko-KR" altLang="en-US" dirty="0"/>
          </a:p>
        </p:txBody>
      </p:sp>
      <p:pic>
        <p:nvPicPr>
          <p:cNvPr id="1026" name="Picture 2" descr="http://postfiles9.naver.net/data5/2005/4/20/232/03-wingu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560999" cy="5023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IPSec VPN vs. SSL VPN </a:t>
            </a:r>
            <a:endParaRPr lang="ko-KR" altLang="en-US" dirty="0"/>
          </a:p>
        </p:txBody>
      </p:sp>
      <p:pic>
        <p:nvPicPr>
          <p:cNvPr id="1030" name="Picture 6" descr="http://image.ahnlab.com/comm/info/article_100114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354950" cy="4715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1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암호프로토콜 이용하여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기밀성 유지</a:t>
            </a:r>
            <a:endParaRPr lang="en-US" altLang="ko-KR" dirty="0" smtClean="0"/>
          </a:p>
          <a:p>
            <a:r>
              <a:rPr lang="ko-KR" altLang="en-US" dirty="0" smtClean="0"/>
              <a:t>키의 이용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대칭키</a:t>
            </a:r>
            <a:r>
              <a:rPr lang="ko-KR" altLang="en-US" dirty="0" smtClean="0"/>
              <a:t> 암호화 </a:t>
            </a:r>
            <a:r>
              <a:rPr lang="en-US" altLang="ko-KR" dirty="0" smtClean="0"/>
              <a:t>(Symmetric Encryption): </a:t>
            </a:r>
          </a:p>
          <a:p>
            <a:pPr lvl="2"/>
            <a:r>
              <a:rPr lang="en-US" altLang="ko-KR" dirty="0" smtClean="0"/>
              <a:t>PSK(Pre-shared key) – </a:t>
            </a:r>
            <a:r>
              <a:rPr lang="ko-KR" altLang="en-US" dirty="0" smtClean="0"/>
              <a:t>공유키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디피</a:t>
            </a:r>
            <a:r>
              <a:rPr lang="en-US" altLang="ko-KR" dirty="0" smtClean="0"/>
              <a:t>-</a:t>
            </a:r>
            <a:r>
              <a:rPr lang="ko-KR" altLang="en-US" dirty="0" err="1" smtClean="0"/>
              <a:t>헬만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Diffie</a:t>
            </a:r>
            <a:r>
              <a:rPr lang="en-US" altLang="ko-KR" dirty="0" smtClean="0"/>
              <a:t>-Hellman) – </a:t>
            </a:r>
            <a:r>
              <a:rPr lang="ko-KR" altLang="en-US" dirty="0" smtClean="0"/>
              <a:t>온라인 </a:t>
            </a:r>
            <a:r>
              <a:rPr lang="ko-KR" altLang="en-US" dirty="0" err="1" smtClean="0"/>
              <a:t>키합의</a:t>
            </a:r>
            <a:r>
              <a:rPr lang="ko-KR" altLang="en-US" dirty="0" smtClean="0"/>
              <a:t> 방식 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비대칭키</a:t>
            </a:r>
            <a:r>
              <a:rPr lang="ko-KR" altLang="en-US" dirty="0" smtClean="0"/>
              <a:t> 암호화 </a:t>
            </a:r>
            <a:r>
              <a:rPr lang="en-US" altLang="ko-KR" dirty="0" smtClean="0"/>
              <a:t>(Asymmetric Encryption): </a:t>
            </a:r>
          </a:p>
          <a:p>
            <a:pPr lvl="2"/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 </a:t>
            </a:r>
            <a:endParaRPr lang="en-US" altLang="ko-KR" dirty="0" smtClean="0"/>
          </a:p>
          <a:p>
            <a:r>
              <a:rPr lang="ko-KR" altLang="en-US" dirty="0" smtClean="0"/>
              <a:t>암호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알고리즘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: DES, 3DES, AES</a:t>
            </a:r>
          </a:p>
          <a:p>
            <a:pPr lvl="1"/>
            <a:r>
              <a:rPr lang="ko-KR" altLang="en-US" dirty="0" err="1" smtClean="0"/>
              <a:t>비대칭키</a:t>
            </a:r>
            <a:r>
              <a:rPr lang="ko-KR" altLang="en-US" dirty="0" smtClean="0"/>
              <a:t> 암호</a:t>
            </a:r>
            <a:r>
              <a:rPr lang="en-US" altLang="ko-KR" dirty="0" smtClean="0"/>
              <a:t>: RSA </a:t>
            </a:r>
          </a:p>
          <a:p>
            <a:pPr lvl="1"/>
            <a:r>
              <a:rPr lang="ko-KR" altLang="en-US" dirty="0" err="1" smtClean="0"/>
              <a:t>해쉬암고리즘</a:t>
            </a:r>
            <a:r>
              <a:rPr lang="en-US" altLang="ko-KR" dirty="0" smtClean="0"/>
              <a:t>: HMAC, MD5, SHA-1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의 보안 기능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연결되는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장치간의 인증 및 보안연계</a:t>
            </a:r>
            <a:r>
              <a:rPr lang="en-US" altLang="ko-KR" dirty="0" smtClean="0"/>
              <a:t>(SA, security association) </a:t>
            </a:r>
            <a:r>
              <a:rPr lang="ko-KR" altLang="en-US" dirty="0" smtClean="0"/>
              <a:t>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ISAKMP (Internet security association and key management protocol)</a:t>
            </a:r>
          </a:p>
          <a:p>
            <a:pPr lvl="1"/>
            <a:r>
              <a:rPr lang="en-US" altLang="ko-KR" dirty="0" smtClean="0"/>
              <a:t>IKE (Internet key exchange)</a:t>
            </a:r>
          </a:p>
          <a:p>
            <a:r>
              <a:rPr lang="ko-KR" altLang="en-US" dirty="0" smtClean="0"/>
              <a:t>인증 및 암호화 프로토콜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AH(Authentication Header): </a:t>
            </a:r>
            <a:r>
              <a:rPr lang="ko-KR" altLang="en-US" dirty="0" smtClean="0"/>
              <a:t>데이터의 인증 및 </a:t>
            </a:r>
            <a:r>
              <a:rPr lang="ko-KR" altLang="en-US" dirty="0" err="1" smtClean="0"/>
              <a:t>무결성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ESP(Encapsulation Security Payload): </a:t>
            </a:r>
            <a:r>
              <a:rPr lang="ko-KR" altLang="en-US" dirty="0" smtClean="0"/>
              <a:t>데이터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암호화 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VPN</a:t>
            </a:r>
            <a:r>
              <a:rPr lang="ko-KR" altLang="en-US" dirty="0" smtClean="0"/>
              <a:t>의 보안 기능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AH, ESP</a:t>
            </a:r>
            <a:endParaRPr lang="ko-KR" altLang="en-US" dirty="0"/>
          </a:p>
        </p:txBody>
      </p:sp>
      <p:pic>
        <p:nvPicPr>
          <p:cNvPr id="1026" name="Picture 2" descr="http://www.securityfocus.com/unix/solaris/images/ipsec-esp-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972505"/>
            <a:ext cx="5604127" cy="2628292"/>
          </a:xfrm>
          <a:prstGeom prst="rect">
            <a:avLst/>
          </a:prstGeom>
          <a:noFill/>
        </p:spPr>
      </p:pic>
      <p:pic>
        <p:nvPicPr>
          <p:cNvPr id="1028" name="Picture 4" descr="http://www.tcpipguide.com/free/diagrams/ipsecahform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18" y="1214846"/>
            <a:ext cx="5412684" cy="2646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3956109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AH </a:t>
            </a:r>
            <a:r>
              <a:rPr lang="ko-KR" altLang="en-US" dirty="0" smtClean="0"/>
              <a:t>헤더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349171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ESP </a:t>
            </a:r>
            <a:r>
              <a:rPr lang="ko-KR" altLang="en-US" dirty="0" smtClean="0"/>
              <a:t>헤더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7609</TotalTime>
  <Words>3282</Words>
  <Application>Microsoft Office PowerPoint</Application>
  <PresentationFormat>화면 슬라이드 쇼(4:3)</PresentationFormat>
  <Paragraphs>697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Concourse</vt:lpstr>
      <vt:lpstr>13장. VPN </vt:lpstr>
      <vt:lpstr>네트워크의 종류</vt:lpstr>
      <vt:lpstr>VPN의 응용</vt:lpstr>
      <vt:lpstr>VPN의 종류 </vt:lpstr>
      <vt:lpstr>IPSec VPN vs. SSL VPN </vt:lpstr>
      <vt:lpstr>IPSec VPN vs. SSL VPN </vt:lpstr>
      <vt:lpstr>VPN의 보안 기능</vt:lpstr>
      <vt:lpstr>VPN의 보안 기능</vt:lpstr>
      <vt:lpstr>AH, ESP</vt:lpstr>
      <vt:lpstr>그림13-1. VPN 실습 토폴로지</vt:lpstr>
      <vt:lpstr>라우터 설정 </vt:lpstr>
      <vt:lpstr>라우팅 테이블 확인 </vt:lpstr>
      <vt:lpstr>GRE 터널링 </vt:lpstr>
      <vt:lpstr>터널 설정 방법  </vt:lpstr>
      <vt:lpstr>터널 설정 방법 </vt:lpstr>
      <vt:lpstr>터널 설정 </vt:lpstr>
      <vt:lpstr>터널링 결과 – 라우팅테이블 </vt:lpstr>
      <vt:lpstr>터널링 결과 - Traceroute</vt:lpstr>
      <vt:lpstr>터널링을 통한 트래픽 분산과 제어</vt:lpstr>
      <vt:lpstr>라우터 설정 </vt:lpstr>
      <vt:lpstr>경로 확인 </vt:lpstr>
      <vt:lpstr>GRE + IPSec VPN </vt:lpstr>
      <vt:lpstr>그림 13-4.</vt:lpstr>
      <vt:lpstr>그림 13-4. 터널 설정 </vt:lpstr>
      <vt:lpstr>R1 설정 </vt:lpstr>
      <vt:lpstr>R2 설정 </vt:lpstr>
      <vt:lpstr>R3 설정 </vt:lpstr>
      <vt:lpstr>통신 경로 확인 - Tracert  </vt:lpstr>
      <vt:lpstr>VPN 정보 확인하기 </vt:lpstr>
      <vt:lpstr>VPN 정보 – IPSec </vt:lpstr>
      <vt:lpstr>VPN 정보 - ISAKMP</vt:lpstr>
      <vt:lpstr>VPN 정보 – map </vt:lpstr>
      <vt:lpstr>13장 실습과제 </vt:lpstr>
      <vt:lpstr>13장 실습과제 </vt:lpstr>
      <vt:lpstr>13장 실습과제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공개키 암호</dc:title>
  <dc:creator>sultan</dc:creator>
  <cp:lastModifiedBy>sultan</cp:lastModifiedBy>
  <cp:revision>460</cp:revision>
  <dcterms:created xsi:type="dcterms:W3CDTF">2010-09-01T11:51:36Z</dcterms:created>
  <dcterms:modified xsi:type="dcterms:W3CDTF">2013-12-11T04:32:44Z</dcterms:modified>
</cp:coreProperties>
</file>