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344" r:id="rId3"/>
    <p:sldId id="345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7" r:id="rId13"/>
    <p:sldId id="354" r:id="rId14"/>
    <p:sldId id="355" r:id="rId15"/>
    <p:sldId id="356" r:id="rId16"/>
    <p:sldId id="358" r:id="rId17"/>
    <p:sldId id="359" r:id="rId18"/>
    <p:sldId id="360" r:id="rId19"/>
    <p:sldId id="366" r:id="rId20"/>
    <p:sldId id="361" r:id="rId21"/>
    <p:sldId id="363" r:id="rId22"/>
    <p:sldId id="362" r:id="rId23"/>
    <p:sldId id="364" r:id="rId24"/>
    <p:sldId id="368" r:id="rId25"/>
    <p:sldId id="369" r:id="rId26"/>
    <p:sldId id="365" r:id="rId27"/>
    <p:sldId id="324" r:id="rId28"/>
    <p:sldId id="370" r:id="rId29"/>
    <p:sldId id="37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9" autoAdjust="0"/>
    <p:restoredTop sz="94697" autoAdjust="0"/>
  </p:normalViewPr>
  <p:slideViewPr>
    <p:cSldViewPr>
      <p:cViewPr varScale="1">
        <p:scale>
          <a:sx n="106" d="100"/>
          <a:sy n="106" d="100"/>
        </p:scale>
        <p:origin x="-7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80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B1451-EFF2-4330-A3FE-754D026ECEB7}" type="datetimeFigureOut">
              <a:rPr lang="ko-KR" altLang="en-US" smtClean="0"/>
              <a:pPr/>
              <a:t>2015-11-26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BBD3A-F865-4187-B879-9903DA1F6D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5753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11/26/2015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11/26/2015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11/26/2015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11/26/2015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11/26/2015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11/26/2015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11/26/2015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11/26/2015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11/26/2015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11/26/2015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11/26/2015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11/26/2015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altLang="ko-KR" dirty="0" smtClean="0"/>
              <a:t>11</a:t>
            </a:r>
            <a:r>
              <a:rPr lang="ko-KR" altLang="en-US" dirty="0" smtClean="0"/>
              <a:t>장</a:t>
            </a:r>
            <a:r>
              <a:rPr lang="en-US" altLang="ko-KR" dirty="0" smtClean="0"/>
              <a:t>. WAN </a:t>
            </a:r>
            <a:r>
              <a:rPr lang="ko-KR" altLang="en-US" dirty="0" smtClean="0"/>
              <a:t>기술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(PPP, Frame-Relay)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altLang="ko-KR" dirty="0" smtClean="0"/>
              <a:t>2012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2</a:t>
            </a:r>
            <a:r>
              <a:rPr lang="ko-KR" altLang="en-US" dirty="0" smtClean="0"/>
              <a:t>학기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중부대학교 정보보호학과 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이병천 교수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DLCI (Data Link Connection Identifier)</a:t>
            </a:r>
          </a:p>
          <a:p>
            <a:pPr lvl="1"/>
            <a:r>
              <a:rPr lang="ko-KR" altLang="en-US" dirty="0" smtClean="0"/>
              <a:t>프레임릴레이에서 각 </a:t>
            </a:r>
            <a:r>
              <a:rPr lang="en-US" altLang="ko-KR" dirty="0" smtClean="0"/>
              <a:t>PVC</a:t>
            </a:r>
            <a:r>
              <a:rPr lang="ko-KR" altLang="en-US" dirty="0" smtClean="0"/>
              <a:t>들을 구별하기 위한 식별주소</a:t>
            </a:r>
            <a:endParaRPr lang="en-US" altLang="ko-KR" dirty="0" smtClean="0"/>
          </a:p>
          <a:p>
            <a:r>
              <a:rPr lang="en-US" altLang="ko-KR" dirty="0" smtClean="0"/>
              <a:t>LMI (Local Management Interface)</a:t>
            </a:r>
          </a:p>
          <a:p>
            <a:pPr lvl="1"/>
            <a:r>
              <a:rPr lang="ko-KR" altLang="en-US" dirty="0" smtClean="0"/>
              <a:t>프레임릴레이 스위치와 </a:t>
            </a:r>
            <a:r>
              <a:rPr lang="ko-KR" altLang="en-US" dirty="0" err="1" smtClean="0"/>
              <a:t>라우터</a:t>
            </a:r>
            <a:r>
              <a:rPr lang="ko-KR" altLang="en-US" dirty="0" smtClean="0"/>
              <a:t> 사이에서 </a:t>
            </a:r>
            <a:r>
              <a:rPr lang="en-US" altLang="ko-KR" dirty="0" smtClean="0"/>
              <a:t>PVC</a:t>
            </a:r>
            <a:r>
              <a:rPr lang="ko-KR" altLang="en-US" dirty="0" smtClean="0"/>
              <a:t>의 상태정보를 교환하기 위해 사용되는 표준 프로토콜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매 </a:t>
            </a:r>
            <a:r>
              <a:rPr lang="en-US" altLang="ko-KR" dirty="0" smtClean="0"/>
              <a:t>10</a:t>
            </a:r>
            <a:r>
              <a:rPr lang="ko-KR" altLang="en-US" dirty="0" smtClean="0"/>
              <a:t>초마다 채널상태정보 갱신을 위해 </a:t>
            </a:r>
            <a:r>
              <a:rPr lang="ko-KR" altLang="en-US" dirty="0" err="1" smtClean="0"/>
              <a:t>폴링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응답이 없는 경우 장치 연결이 끊어진 것으로 간주</a:t>
            </a:r>
            <a:r>
              <a:rPr lang="en-US" altLang="ko-KR" dirty="0" smtClean="0"/>
              <a:t>. 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FECN </a:t>
            </a:r>
            <a:r>
              <a:rPr lang="en-US" altLang="ko-KR" sz="2400" dirty="0" smtClean="0"/>
              <a:t>(Forward Explicit Congestion Notification)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트래픽</a:t>
            </a:r>
            <a:r>
              <a:rPr lang="en-US" altLang="ko-KR" dirty="0" smtClean="0"/>
              <a:t> </a:t>
            </a:r>
            <a:r>
              <a:rPr lang="ko-KR" altLang="en-US" dirty="0" smtClean="0"/>
              <a:t>혼잡이 발생하면 데이터 수신 </a:t>
            </a:r>
            <a:r>
              <a:rPr lang="ko-KR" altLang="en-US" dirty="0" err="1" smtClean="0"/>
              <a:t>라우터에게</a:t>
            </a:r>
            <a:r>
              <a:rPr lang="ko-KR" altLang="en-US" dirty="0" smtClean="0"/>
              <a:t> 통지 </a:t>
            </a:r>
            <a:endParaRPr lang="en-US" altLang="ko-KR" dirty="0" smtClean="0"/>
          </a:p>
          <a:p>
            <a:r>
              <a:rPr lang="en-US" altLang="ko-KR" dirty="0" smtClean="0"/>
              <a:t>BECN </a:t>
            </a:r>
            <a:r>
              <a:rPr lang="en-US" altLang="ko-KR" sz="2400" dirty="0" smtClean="0"/>
              <a:t>(Backward Explicit Congestion Notification)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트래픽</a:t>
            </a:r>
            <a:r>
              <a:rPr lang="en-US" altLang="ko-KR" dirty="0" smtClean="0"/>
              <a:t> </a:t>
            </a:r>
            <a:r>
              <a:rPr lang="ko-KR" altLang="en-US" dirty="0" smtClean="0"/>
              <a:t>혼잡이 발생하면 데이터 송신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라우터에게</a:t>
            </a:r>
            <a:r>
              <a:rPr lang="ko-KR" altLang="en-US" dirty="0" smtClean="0"/>
              <a:t> 통지</a:t>
            </a:r>
            <a:r>
              <a:rPr lang="en-US" altLang="ko-KR" dirty="0" smtClean="0"/>
              <a:t>. </a:t>
            </a:r>
            <a:r>
              <a:rPr lang="ko-KR" altLang="en-US" dirty="0" smtClean="0"/>
              <a:t>전송률을 조정</a:t>
            </a:r>
            <a:r>
              <a:rPr lang="en-US" altLang="ko-KR" dirty="0" smtClean="0"/>
              <a:t>. </a:t>
            </a:r>
            <a:endParaRPr lang="ko-KR" altLang="en-US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프레임릴레이 관련 용어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DE (Discard Eligibility)</a:t>
            </a:r>
          </a:p>
          <a:p>
            <a:pPr lvl="1"/>
            <a:r>
              <a:rPr lang="ko-KR" altLang="en-US" dirty="0" smtClean="0"/>
              <a:t>프레임릴레이에서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트래픽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혼잡시</a:t>
            </a:r>
            <a:r>
              <a:rPr lang="ko-KR" altLang="en-US" dirty="0" smtClean="0"/>
              <a:t> 가장 우선적으로 버려지는 프레임에 설정되는 비트</a:t>
            </a:r>
            <a:endParaRPr lang="en-US" altLang="ko-KR" dirty="0" smtClean="0"/>
          </a:p>
          <a:p>
            <a:r>
              <a:rPr lang="en-US" altLang="ko-KR" dirty="0" smtClean="0"/>
              <a:t>CIR (Committed Information Rate)</a:t>
            </a:r>
          </a:p>
          <a:p>
            <a:pPr lvl="1"/>
            <a:r>
              <a:rPr lang="ko-KR" altLang="en-US" dirty="0" smtClean="0"/>
              <a:t>프레임릴레이 네트워크에서 계약에 의해 허용되는 데이터 전송 속도 </a:t>
            </a:r>
            <a:endParaRPr lang="en-US" altLang="ko-KR" dirty="0" smtClean="0"/>
          </a:p>
          <a:p>
            <a:r>
              <a:rPr lang="en-US" altLang="ko-KR" dirty="0" smtClean="0"/>
              <a:t>Inverse ARP (Address Resolution Protocol)</a:t>
            </a:r>
          </a:p>
          <a:p>
            <a:pPr lvl="1"/>
            <a:r>
              <a:rPr lang="en-US" altLang="ko-KR" dirty="0" smtClean="0"/>
              <a:t>PVC </a:t>
            </a:r>
            <a:r>
              <a:rPr lang="ko-KR" altLang="en-US" dirty="0" smtClean="0"/>
              <a:t>상에서 자신의 </a:t>
            </a:r>
            <a:r>
              <a:rPr lang="en-US" altLang="ko-KR" dirty="0" smtClean="0"/>
              <a:t>DLCI </a:t>
            </a:r>
            <a:r>
              <a:rPr lang="ko-KR" altLang="en-US" dirty="0" smtClean="0"/>
              <a:t>번호와 특정 </a:t>
            </a:r>
            <a:r>
              <a:rPr lang="ko-KR" altLang="en-US" dirty="0" err="1" smtClean="0"/>
              <a:t>라우터의</a:t>
            </a:r>
            <a:r>
              <a:rPr lang="ko-KR" altLang="en-US" dirty="0" smtClean="0"/>
              <a:t> </a:t>
            </a:r>
            <a:r>
              <a:rPr lang="en-US" altLang="ko-KR" dirty="0" smtClean="0"/>
              <a:t>IP </a:t>
            </a:r>
            <a:r>
              <a:rPr lang="ko-KR" altLang="en-US" dirty="0" smtClean="0"/>
              <a:t>주소를 자동으로 연동하는 프로토콜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프레임릴레이 관련 용어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프레임릴레이 토폴로지</a:t>
            </a:r>
            <a:endParaRPr lang="ko-KR" altLang="en-US" dirty="0"/>
          </a:p>
        </p:txBody>
      </p:sp>
      <p:pic>
        <p:nvPicPr>
          <p:cNvPr id="4" name="Picture 4" descr="http://www.iphelp.ru/doc/3/Cisco.Press.Comparing.Designing.and.Deploying.VPNs.Apr.2006/1587051796/images/dv0806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412776"/>
            <a:ext cx="6480720" cy="488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허브</a:t>
            </a:r>
            <a:r>
              <a:rPr lang="en-US" altLang="ko-KR" dirty="0" smtClean="0"/>
              <a:t>-</a:t>
            </a:r>
            <a:r>
              <a:rPr lang="ko-KR" altLang="en-US" dirty="0" smtClean="0"/>
              <a:t>앤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스포크</a:t>
            </a:r>
            <a:r>
              <a:rPr lang="en-US" altLang="ko-KR" dirty="0" smtClean="0"/>
              <a:t>(hub-and-spoke) </a:t>
            </a:r>
            <a:r>
              <a:rPr lang="ko-KR" altLang="en-US" dirty="0" smtClean="0"/>
              <a:t>토폴로지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바퀴의 축과 바퀴살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성형</a:t>
            </a:r>
            <a:r>
              <a:rPr lang="en-US" altLang="ko-KR" dirty="0" smtClean="0"/>
              <a:t>(star) </a:t>
            </a:r>
            <a:r>
              <a:rPr lang="ko-KR" altLang="en-US" dirty="0" smtClean="0"/>
              <a:t>토폴로지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가운데 위치한 프레임릴레이 스위치를 통해 </a:t>
            </a:r>
            <a:r>
              <a:rPr lang="ko-KR" altLang="en-US" dirty="0" err="1" smtClean="0"/>
              <a:t>라우터들이</a:t>
            </a:r>
            <a:r>
              <a:rPr lang="ko-KR" altLang="en-US" dirty="0" smtClean="0"/>
              <a:t> 연결됨</a:t>
            </a:r>
            <a:r>
              <a:rPr lang="en-US" altLang="ko-KR" dirty="0" smtClean="0"/>
              <a:t>.</a:t>
            </a:r>
            <a:r>
              <a:rPr lang="ko-KR" altLang="en-US" dirty="0" smtClean="0"/>
              <a:t> 프레임릴레이 스위치는 </a:t>
            </a:r>
            <a:r>
              <a:rPr lang="en-US" altLang="ko-KR" dirty="0" smtClean="0"/>
              <a:t>DLCI </a:t>
            </a:r>
            <a:r>
              <a:rPr lang="ko-KR" altLang="en-US" dirty="0" smtClean="0"/>
              <a:t>번호를 기반으로 프레임을 전달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프레임릴레이 토폴로지</a:t>
            </a:r>
            <a:endParaRPr lang="ko-KR" altLang="en-US" dirty="0"/>
          </a:p>
        </p:txBody>
      </p:sp>
      <p:pic>
        <p:nvPicPr>
          <p:cNvPr id="4098" name="Picture 2" descr="hub and spoke WAN topolog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645024"/>
            <a:ext cx="4267200" cy="2857500"/>
          </a:xfrm>
          <a:prstGeom prst="rect">
            <a:avLst/>
          </a:prstGeom>
          <a:noFill/>
        </p:spPr>
      </p:pic>
      <p:pic>
        <p:nvPicPr>
          <p:cNvPr id="4100" name="Picture 4" descr="http://postfiles1.naver.net/20100701_128/ijcho99_12779173342835fIse_jpg/100_8146_ijcho99.jpg?type=w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4293096"/>
            <a:ext cx="2016224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완전 그물망</a:t>
            </a:r>
            <a:r>
              <a:rPr lang="en-US" altLang="ko-KR" dirty="0" smtClean="0"/>
              <a:t>(full mesh) </a:t>
            </a:r>
            <a:r>
              <a:rPr lang="ko-KR" altLang="en-US" dirty="0" smtClean="0"/>
              <a:t>토폴로지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프레임릴레이 스위치들이 상호 연결됨</a:t>
            </a:r>
            <a:r>
              <a:rPr lang="en-US" altLang="ko-KR" dirty="0" smtClean="0"/>
              <a:t>. </a:t>
            </a:r>
          </a:p>
          <a:p>
            <a:pPr lvl="1"/>
            <a:r>
              <a:rPr lang="ko-KR" altLang="en-US" dirty="0" smtClean="0"/>
              <a:t>이중화 기능을 제공하여 안정성 향상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연결되는 </a:t>
            </a:r>
            <a:r>
              <a:rPr lang="en-US" altLang="ko-KR" dirty="0" smtClean="0"/>
              <a:t>PVC </a:t>
            </a:r>
            <a:r>
              <a:rPr lang="ko-KR" altLang="en-US" dirty="0" smtClean="0"/>
              <a:t>만큼 비용 추가 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ko-KR" altLang="en-US" dirty="0" smtClean="0"/>
              <a:t>부분 그물망</a:t>
            </a:r>
            <a:r>
              <a:rPr lang="en-US" altLang="ko-KR" dirty="0" smtClean="0"/>
              <a:t>(partial mesh) </a:t>
            </a:r>
            <a:r>
              <a:rPr lang="ko-KR" altLang="en-US" dirty="0" smtClean="0"/>
              <a:t>토폴로지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모든 프레임릴레이 스위치들을 연결하는 것이 아니라 특정 부분만을 연결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트래픽</a:t>
            </a:r>
            <a:r>
              <a:rPr lang="ko-KR" altLang="en-US" dirty="0" smtClean="0"/>
              <a:t> 분산 목적으로 사용 가능  </a:t>
            </a:r>
            <a:endParaRPr lang="en-US" altLang="ko-KR" dirty="0" smtClean="0"/>
          </a:p>
          <a:p>
            <a:pPr lvl="1">
              <a:buNone/>
            </a:pP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프레임릴레이 토폴로지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프레임릴레이는 </a:t>
            </a:r>
            <a:r>
              <a:rPr lang="en-US" altLang="ko-KR" dirty="0" smtClean="0"/>
              <a:t>NBMA (Non-Broadcast Multiple Access) </a:t>
            </a:r>
            <a:r>
              <a:rPr lang="ko-KR" altLang="en-US" dirty="0" smtClean="0"/>
              <a:t>네트워크 </a:t>
            </a:r>
            <a:endParaRPr lang="en-US" altLang="ko-KR" dirty="0" smtClean="0"/>
          </a:p>
          <a:p>
            <a:r>
              <a:rPr lang="ko-KR" altLang="en-US" dirty="0" err="1" smtClean="0"/>
              <a:t>브로드캐스트</a:t>
            </a:r>
            <a:r>
              <a:rPr lang="ko-KR" altLang="en-US" dirty="0" smtClean="0"/>
              <a:t> 기능이 지원되지 않는 </a:t>
            </a:r>
            <a:r>
              <a:rPr lang="ko-KR" altLang="en-US" dirty="0" err="1" smtClean="0"/>
              <a:t>다중접속망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ko-KR" altLang="en-US" dirty="0" smtClean="0"/>
              <a:t>프레임릴레이 네트워크에서는 별도의 설정을 통해 </a:t>
            </a:r>
            <a:r>
              <a:rPr lang="ko-KR" altLang="en-US" dirty="0" err="1" smtClean="0"/>
              <a:t>네이버를</a:t>
            </a:r>
            <a:r>
              <a:rPr lang="ko-KR" altLang="en-US" dirty="0" smtClean="0"/>
              <a:t> 맺게 해주는 등의 절차가 필요 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NBMA </a:t>
            </a:r>
            <a:r>
              <a:rPr lang="ko-KR" altLang="en-US" dirty="0" smtClean="0"/>
              <a:t>네트워크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스플릿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호라이즌</a:t>
            </a:r>
            <a:r>
              <a:rPr lang="ko-KR" altLang="en-US" dirty="0" smtClean="0"/>
              <a:t> </a:t>
            </a:r>
            <a:r>
              <a:rPr lang="en-US" altLang="ko-KR" dirty="0" smtClean="0"/>
              <a:t>(Split Horizon)</a:t>
            </a:r>
          </a:p>
          <a:p>
            <a:pPr lvl="1"/>
            <a:r>
              <a:rPr lang="ko-KR" altLang="en-US" dirty="0" smtClean="0"/>
              <a:t>한</a:t>
            </a:r>
            <a:r>
              <a:rPr lang="en-US" altLang="ko-KR" dirty="0" smtClean="0"/>
              <a:t> </a:t>
            </a:r>
            <a:r>
              <a:rPr lang="ko-KR" altLang="en-US" dirty="0" smtClean="0"/>
              <a:t>인터페이스에서 학습한 경로를 동일한 인터페이스를 통해 전달하지 않게 하는 기술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라우팅</a:t>
            </a:r>
            <a:r>
              <a:rPr lang="ko-KR" altLang="en-US" dirty="0" smtClean="0"/>
              <a:t> 루프를 방지하기 위해 거리벡터 </a:t>
            </a:r>
            <a:r>
              <a:rPr lang="ko-KR" altLang="en-US" dirty="0" err="1" smtClean="0"/>
              <a:t>라우팅</a:t>
            </a:r>
            <a:r>
              <a:rPr lang="ko-KR" altLang="en-US" dirty="0" smtClean="0"/>
              <a:t> 프로토콜에 적용 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스플릿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호라이즌</a:t>
            </a:r>
            <a:endParaRPr lang="ko-KR" altLang="en-US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356992"/>
            <a:ext cx="4039448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그림</a:t>
            </a:r>
            <a:r>
              <a:rPr lang="en-US" altLang="ko-KR" dirty="0" smtClean="0"/>
              <a:t>11-6. </a:t>
            </a:r>
            <a:r>
              <a:rPr lang="ko-KR" altLang="en-US" dirty="0" smtClean="0"/>
              <a:t>프레임릴레이 토폴로지</a:t>
            </a:r>
            <a:endParaRPr lang="ko-KR" altLang="en-US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628800"/>
            <a:ext cx="7834969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788024" y="3789040"/>
            <a:ext cx="3414717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WAN emulation </a:t>
            </a:r>
            <a:r>
              <a:rPr lang="en-US" altLang="ko-KR" sz="1400" dirty="0" smtClean="0">
                <a:sym typeface="Wingdings" pitchFamily="2" charset="2"/>
              </a:rPr>
              <a:t></a:t>
            </a:r>
            <a:r>
              <a:rPr lang="en-US" altLang="ko-KR" sz="1400" dirty="0" smtClean="0"/>
              <a:t> Generic(Cloud-PT)</a:t>
            </a:r>
            <a:endParaRPr lang="ko-KR" altLang="en-US" sz="1400" dirty="0"/>
          </a:p>
        </p:txBody>
      </p:sp>
      <p:cxnSp>
        <p:nvCxnSpPr>
          <p:cNvPr id="6" name="직선 화살표 연결선 5"/>
          <p:cNvCxnSpPr/>
          <p:nvPr/>
        </p:nvCxnSpPr>
        <p:spPr>
          <a:xfrm flipH="1">
            <a:off x="3203848" y="3068960"/>
            <a:ext cx="936104" cy="1584176"/>
          </a:xfrm>
          <a:prstGeom prst="straightConnector1">
            <a:avLst/>
          </a:prstGeom>
          <a:ln w="25400"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화살표 연결선 6"/>
          <p:cNvCxnSpPr/>
          <p:nvPr/>
        </p:nvCxnSpPr>
        <p:spPr>
          <a:xfrm>
            <a:off x="4671256" y="3068960"/>
            <a:ext cx="1052872" cy="1584176"/>
          </a:xfrm>
          <a:prstGeom prst="straightConnector1">
            <a:avLst/>
          </a:prstGeom>
          <a:ln w="25400"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smtClean="0"/>
              <a:t>프레임릴레이 연결을 </a:t>
            </a:r>
            <a:r>
              <a:rPr lang="ko-KR" altLang="en-US" sz="3600" smtClean="0"/>
              <a:t>위한 </a:t>
            </a:r>
            <a:r>
              <a:rPr lang="ko-KR" altLang="en-US" sz="3600" dirty="0" err="1" smtClean="0"/>
              <a:t>라우터</a:t>
            </a:r>
            <a:r>
              <a:rPr lang="ko-KR" altLang="en-US" sz="3600" dirty="0" smtClean="0"/>
              <a:t> 설정</a:t>
            </a:r>
            <a:endParaRPr lang="ko-KR" alt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340768"/>
            <a:ext cx="4200189" cy="31624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050" dirty="0" smtClean="0"/>
              <a:t>R1(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)#</a:t>
            </a:r>
            <a:r>
              <a:rPr lang="en-US" altLang="ko-KR" sz="1050" dirty="0" err="1" smtClean="0"/>
              <a:t>int</a:t>
            </a:r>
            <a:r>
              <a:rPr lang="en-US" altLang="ko-KR" sz="1050" dirty="0" smtClean="0"/>
              <a:t> lo 0</a:t>
            </a:r>
          </a:p>
          <a:p>
            <a:r>
              <a:rPr lang="en-US" altLang="ko-KR" sz="1050" dirty="0" smtClean="0"/>
              <a:t>R1(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-if)#</a:t>
            </a:r>
            <a:r>
              <a:rPr lang="en-US" altLang="ko-KR" sz="1050" dirty="0" err="1" smtClean="0"/>
              <a:t>ip</a:t>
            </a:r>
            <a:r>
              <a:rPr lang="en-US" altLang="ko-KR" sz="1050" dirty="0" smtClean="0"/>
              <a:t> add 1.1.1.1 255.255.255.0</a:t>
            </a:r>
          </a:p>
          <a:p>
            <a:r>
              <a:rPr lang="en-US" altLang="ko-KR" sz="1050" dirty="0" smtClean="0"/>
              <a:t>R1(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-if)#exit</a:t>
            </a:r>
          </a:p>
          <a:p>
            <a:r>
              <a:rPr lang="en-US" altLang="ko-KR" sz="1050" dirty="0" smtClean="0"/>
              <a:t>R1(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)#interface FastEthernet0/0</a:t>
            </a:r>
          </a:p>
          <a:p>
            <a:r>
              <a:rPr lang="en-US" altLang="ko-KR" sz="1050" dirty="0" smtClean="0"/>
              <a:t>R1(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-if)#</a:t>
            </a:r>
            <a:r>
              <a:rPr lang="en-US" altLang="ko-KR" sz="1050" dirty="0" err="1" smtClean="0"/>
              <a:t>ip</a:t>
            </a:r>
            <a:r>
              <a:rPr lang="en-US" altLang="ko-KR" sz="1050" dirty="0" smtClean="0"/>
              <a:t> address 10.10.10.1 255.255.255.0</a:t>
            </a:r>
          </a:p>
          <a:p>
            <a:r>
              <a:rPr lang="en-US" altLang="ko-KR" sz="1050" dirty="0" smtClean="0"/>
              <a:t>R1(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-if)#no shutdown</a:t>
            </a:r>
          </a:p>
          <a:p>
            <a:r>
              <a:rPr lang="en-US" altLang="ko-KR" sz="1050" dirty="0" smtClean="0"/>
              <a:t>R1(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-if)#exit</a:t>
            </a:r>
          </a:p>
          <a:p>
            <a:r>
              <a:rPr lang="en-US" altLang="ko-KR" sz="1050" dirty="0" smtClean="0"/>
              <a:t>R1(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)#</a:t>
            </a:r>
            <a:r>
              <a:rPr lang="en-US" altLang="ko-KR" sz="1050" dirty="0" err="1" smtClean="0"/>
              <a:t>int</a:t>
            </a:r>
            <a:r>
              <a:rPr lang="en-US" altLang="ko-KR" sz="1050" dirty="0" smtClean="0"/>
              <a:t> s0/3/0</a:t>
            </a:r>
          </a:p>
          <a:p>
            <a:r>
              <a:rPr lang="en-US" altLang="ko-KR" sz="1050" dirty="0" smtClean="0"/>
              <a:t>R1(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-if)#</a:t>
            </a:r>
            <a:r>
              <a:rPr lang="en-US" altLang="ko-KR" sz="1050" dirty="0" err="1" smtClean="0"/>
              <a:t>ip</a:t>
            </a:r>
            <a:r>
              <a:rPr lang="en-US" altLang="ko-KR" sz="1050" dirty="0" smtClean="0"/>
              <a:t> add 203.230.7.1 255.255.255.0</a:t>
            </a:r>
          </a:p>
          <a:p>
            <a:r>
              <a:rPr lang="en-US" altLang="ko-KR" sz="1050" dirty="0" smtClean="0">
                <a:solidFill>
                  <a:schemeClr val="accent2"/>
                </a:solidFill>
              </a:rPr>
              <a:t>R1(</a:t>
            </a:r>
            <a:r>
              <a:rPr lang="en-US" altLang="ko-KR" sz="1050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sz="1050" dirty="0" smtClean="0">
                <a:solidFill>
                  <a:schemeClr val="accent2"/>
                </a:solidFill>
              </a:rPr>
              <a:t>-if)#encapsulation frame-relay</a:t>
            </a:r>
          </a:p>
          <a:p>
            <a:r>
              <a:rPr lang="en-US" altLang="ko-KR" sz="1050" dirty="0" smtClean="0">
                <a:solidFill>
                  <a:schemeClr val="accent2"/>
                </a:solidFill>
              </a:rPr>
              <a:t>R1(</a:t>
            </a:r>
            <a:r>
              <a:rPr lang="en-US" altLang="ko-KR" sz="1050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sz="1050" dirty="0" smtClean="0">
                <a:solidFill>
                  <a:schemeClr val="accent2"/>
                </a:solidFill>
              </a:rPr>
              <a:t>-if)#frame-relay map </a:t>
            </a:r>
            <a:r>
              <a:rPr lang="en-US" altLang="ko-KR" sz="1050" dirty="0" err="1" smtClean="0">
                <a:solidFill>
                  <a:schemeClr val="accent2"/>
                </a:solidFill>
              </a:rPr>
              <a:t>ip</a:t>
            </a:r>
            <a:r>
              <a:rPr lang="en-US" altLang="ko-KR" sz="1050" dirty="0" smtClean="0">
                <a:solidFill>
                  <a:schemeClr val="accent2"/>
                </a:solidFill>
              </a:rPr>
              <a:t> 203.230.7.2 102 broadcast</a:t>
            </a:r>
          </a:p>
          <a:p>
            <a:r>
              <a:rPr lang="en-US" altLang="ko-KR" sz="1050" dirty="0" smtClean="0">
                <a:solidFill>
                  <a:schemeClr val="accent2"/>
                </a:solidFill>
              </a:rPr>
              <a:t>R1(</a:t>
            </a:r>
            <a:r>
              <a:rPr lang="en-US" altLang="ko-KR" sz="1050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sz="1050" dirty="0" smtClean="0">
                <a:solidFill>
                  <a:schemeClr val="accent2"/>
                </a:solidFill>
              </a:rPr>
              <a:t>-if)#frame-relay map </a:t>
            </a:r>
            <a:r>
              <a:rPr lang="en-US" altLang="ko-KR" sz="1050" dirty="0" err="1" smtClean="0">
                <a:solidFill>
                  <a:schemeClr val="accent2"/>
                </a:solidFill>
              </a:rPr>
              <a:t>ip</a:t>
            </a:r>
            <a:r>
              <a:rPr lang="en-US" altLang="ko-KR" sz="1050" dirty="0" smtClean="0">
                <a:solidFill>
                  <a:schemeClr val="accent2"/>
                </a:solidFill>
              </a:rPr>
              <a:t> 203.230.7.3 102 broadcast</a:t>
            </a:r>
          </a:p>
          <a:p>
            <a:r>
              <a:rPr lang="en-US" altLang="ko-KR" sz="1050" dirty="0" smtClean="0">
                <a:solidFill>
                  <a:schemeClr val="accent2"/>
                </a:solidFill>
              </a:rPr>
              <a:t>R1(</a:t>
            </a:r>
            <a:r>
              <a:rPr lang="en-US" altLang="ko-KR" sz="1050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sz="1050" dirty="0" smtClean="0">
                <a:solidFill>
                  <a:schemeClr val="accent2"/>
                </a:solidFill>
              </a:rPr>
              <a:t>-if)#no shutdown</a:t>
            </a:r>
          </a:p>
          <a:p>
            <a:r>
              <a:rPr lang="en-US" altLang="ko-KR" sz="1050" dirty="0" smtClean="0"/>
              <a:t>R1(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)#router rip</a:t>
            </a:r>
          </a:p>
          <a:p>
            <a:r>
              <a:rPr lang="en-US" altLang="ko-KR" sz="1050" dirty="0" smtClean="0"/>
              <a:t>R1(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-router)#version 2</a:t>
            </a:r>
          </a:p>
          <a:p>
            <a:r>
              <a:rPr lang="en-US" altLang="ko-KR" sz="1050" dirty="0" smtClean="0"/>
              <a:t>R1(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-router)#network 1.0.0.0</a:t>
            </a:r>
          </a:p>
          <a:p>
            <a:r>
              <a:rPr lang="en-US" altLang="ko-KR" sz="1050" dirty="0" smtClean="0"/>
              <a:t>R1(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-router)#network 10.0.0.0</a:t>
            </a:r>
          </a:p>
          <a:p>
            <a:r>
              <a:rPr lang="en-US" altLang="ko-KR" sz="1050" dirty="0" smtClean="0"/>
              <a:t>R1(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-router)#network 203.230.7.0</a:t>
            </a:r>
          </a:p>
          <a:p>
            <a:r>
              <a:rPr lang="en-US" altLang="ko-KR" sz="1050" dirty="0" smtClean="0"/>
              <a:t>R1(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-router)#no auto-summary</a:t>
            </a:r>
            <a:endParaRPr lang="ko-KR" altLang="en-US" sz="1050" dirty="0"/>
          </a:p>
        </p:txBody>
      </p:sp>
      <p:sp>
        <p:nvSpPr>
          <p:cNvPr id="6" name="TextBox 5"/>
          <p:cNvSpPr txBox="1"/>
          <p:nvPr/>
        </p:nvSpPr>
        <p:spPr>
          <a:xfrm>
            <a:off x="2195736" y="3356992"/>
            <a:ext cx="4014240" cy="33239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R3(</a:t>
            </a:r>
            <a:r>
              <a:rPr lang="en-US" altLang="ko-KR" sz="1000" dirty="0" err="1" smtClean="0"/>
              <a:t>config</a:t>
            </a:r>
            <a:r>
              <a:rPr lang="en-US" altLang="ko-KR" sz="1000" dirty="0" smtClean="0"/>
              <a:t>)#</a:t>
            </a:r>
            <a:r>
              <a:rPr lang="en-US" altLang="ko-KR" sz="1000" dirty="0" err="1" smtClean="0"/>
              <a:t>int</a:t>
            </a:r>
            <a:r>
              <a:rPr lang="en-US" altLang="ko-KR" sz="1000" dirty="0" smtClean="0"/>
              <a:t> lo 0</a:t>
            </a:r>
          </a:p>
          <a:p>
            <a:r>
              <a:rPr lang="en-US" altLang="ko-KR" sz="1000" dirty="0" smtClean="0"/>
              <a:t>R3(</a:t>
            </a:r>
            <a:r>
              <a:rPr lang="en-US" altLang="ko-KR" sz="1000" dirty="0" err="1" smtClean="0"/>
              <a:t>config</a:t>
            </a:r>
            <a:r>
              <a:rPr lang="en-US" altLang="ko-KR" sz="1000" dirty="0" smtClean="0"/>
              <a:t>-if)#</a:t>
            </a:r>
            <a:r>
              <a:rPr lang="en-US" altLang="ko-KR" sz="1000" dirty="0" err="1" smtClean="0"/>
              <a:t>ip</a:t>
            </a:r>
            <a:r>
              <a:rPr lang="en-US" altLang="ko-KR" sz="1000" dirty="0" smtClean="0"/>
              <a:t> add 3.3.3.3 255.255.255.0</a:t>
            </a:r>
          </a:p>
          <a:p>
            <a:r>
              <a:rPr lang="en-US" altLang="ko-KR" sz="1000" dirty="0" smtClean="0"/>
              <a:t>R3(</a:t>
            </a:r>
            <a:r>
              <a:rPr lang="en-US" altLang="ko-KR" sz="1000" dirty="0" err="1" smtClean="0"/>
              <a:t>config</a:t>
            </a:r>
            <a:r>
              <a:rPr lang="en-US" altLang="ko-KR" sz="1000" dirty="0" smtClean="0"/>
              <a:t>-if)#exit</a:t>
            </a:r>
          </a:p>
          <a:p>
            <a:r>
              <a:rPr lang="en-US" altLang="ko-KR" sz="1000" dirty="0" smtClean="0"/>
              <a:t>R3(</a:t>
            </a:r>
            <a:r>
              <a:rPr lang="en-US" altLang="ko-KR" sz="1000" dirty="0" err="1" smtClean="0"/>
              <a:t>config</a:t>
            </a:r>
            <a:r>
              <a:rPr lang="en-US" altLang="ko-KR" sz="1000" dirty="0" smtClean="0"/>
              <a:t>)#</a:t>
            </a:r>
            <a:r>
              <a:rPr lang="en-US" altLang="ko-KR" sz="1000" dirty="0" err="1" smtClean="0"/>
              <a:t>int</a:t>
            </a:r>
            <a:r>
              <a:rPr lang="en-US" altLang="ko-KR" sz="1000" dirty="0" smtClean="0"/>
              <a:t> fa0/0</a:t>
            </a:r>
          </a:p>
          <a:p>
            <a:r>
              <a:rPr lang="en-US" altLang="ko-KR" sz="1000" dirty="0" smtClean="0"/>
              <a:t>R3(</a:t>
            </a:r>
            <a:r>
              <a:rPr lang="en-US" altLang="ko-KR" sz="1000" dirty="0" err="1" smtClean="0"/>
              <a:t>config</a:t>
            </a:r>
            <a:r>
              <a:rPr lang="en-US" altLang="ko-KR" sz="1000" dirty="0" smtClean="0"/>
              <a:t>-if)#</a:t>
            </a:r>
            <a:r>
              <a:rPr lang="en-US" altLang="ko-KR" sz="1000" dirty="0" err="1" smtClean="0"/>
              <a:t>ip</a:t>
            </a:r>
            <a:r>
              <a:rPr lang="en-US" altLang="ko-KR" sz="1000" dirty="0" smtClean="0"/>
              <a:t> add 30.30.30.1 255.255.255.0</a:t>
            </a:r>
          </a:p>
          <a:p>
            <a:r>
              <a:rPr lang="en-US" altLang="ko-KR" sz="1000" dirty="0" smtClean="0"/>
              <a:t>R3(</a:t>
            </a:r>
            <a:r>
              <a:rPr lang="en-US" altLang="ko-KR" sz="1000" dirty="0" err="1" smtClean="0"/>
              <a:t>config</a:t>
            </a:r>
            <a:r>
              <a:rPr lang="en-US" altLang="ko-KR" sz="1000" dirty="0" smtClean="0"/>
              <a:t>-if)#no shutdown</a:t>
            </a:r>
          </a:p>
          <a:p>
            <a:r>
              <a:rPr lang="en-US" altLang="ko-KR" sz="1000" dirty="0" smtClean="0"/>
              <a:t>R3(</a:t>
            </a:r>
            <a:r>
              <a:rPr lang="en-US" altLang="ko-KR" sz="1000" dirty="0" err="1" smtClean="0"/>
              <a:t>config</a:t>
            </a:r>
            <a:r>
              <a:rPr lang="en-US" altLang="ko-KR" sz="1000" dirty="0" smtClean="0"/>
              <a:t>-if)#exit</a:t>
            </a:r>
          </a:p>
          <a:p>
            <a:r>
              <a:rPr lang="en-US" altLang="ko-KR" sz="1000" dirty="0" smtClean="0"/>
              <a:t>R3(</a:t>
            </a:r>
            <a:r>
              <a:rPr lang="en-US" altLang="ko-KR" sz="1000" dirty="0" err="1" smtClean="0"/>
              <a:t>config</a:t>
            </a:r>
            <a:r>
              <a:rPr lang="en-US" altLang="ko-KR" sz="1000" dirty="0" smtClean="0"/>
              <a:t>)#</a:t>
            </a:r>
            <a:r>
              <a:rPr lang="en-US" altLang="ko-KR" sz="1000" dirty="0" err="1" smtClean="0"/>
              <a:t>int</a:t>
            </a:r>
            <a:r>
              <a:rPr lang="en-US" altLang="ko-KR" sz="1000" dirty="0" smtClean="0"/>
              <a:t> s0/3/0</a:t>
            </a:r>
          </a:p>
          <a:p>
            <a:r>
              <a:rPr lang="en-US" altLang="ko-KR" sz="1000" dirty="0" smtClean="0"/>
              <a:t>R3(</a:t>
            </a:r>
            <a:r>
              <a:rPr lang="en-US" altLang="ko-KR" sz="1000" dirty="0" err="1" smtClean="0"/>
              <a:t>config</a:t>
            </a:r>
            <a:r>
              <a:rPr lang="en-US" altLang="ko-KR" sz="1000" dirty="0" smtClean="0"/>
              <a:t>-if)#</a:t>
            </a:r>
            <a:r>
              <a:rPr lang="en-US" altLang="ko-KR" sz="1000" dirty="0" err="1" smtClean="0"/>
              <a:t>ip</a:t>
            </a:r>
            <a:r>
              <a:rPr lang="en-US" altLang="ko-KR" sz="1000" dirty="0" smtClean="0"/>
              <a:t> add 203.230.7.3 255.255.255.0</a:t>
            </a:r>
          </a:p>
          <a:p>
            <a:r>
              <a:rPr lang="en-US" altLang="ko-KR" sz="1000" dirty="0" smtClean="0">
                <a:solidFill>
                  <a:schemeClr val="accent2"/>
                </a:solidFill>
              </a:rPr>
              <a:t>R3(</a:t>
            </a:r>
            <a:r>
              <a:rPr lang="en-US" altLang="ko-KR" sz="1000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sz="1000" dirty="0" smtClean="0">
                <a:solidFill>
                  <a:schemeClr val="accent2"/>
                </a:solidFill>
              </a:rPr>
              <a:t>-if)#encapsulation frame-relay</a:t>
            </a:r>
          </a:p>
          <a:p>
            <a:r>
              <a:rPr lang="en-US" altLang="ko-KR" sz="1000" dirty="0" smtClean="0">
                <a:solidFill>
                  <a:schemeClr val="accent2"/>
                </a:solidFill>
              </a:rPr>
              <a:t>R3(</a:t>
            </a:r>
            <a:r>
              <a:rPr lang="en-US" altLang="ko-KR" sz="1000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sz="1000" dirty="0" smtClean="0">
                <a:solidFill>
                  <a:schemeClr val="accent2"/>
                </a:solidFill>
              </a:rPr>
              <a:t>-if)#frame-relay map </a:t>
            </a:r>
            <a:r>
              <a:rPr lang="en-US" altLang="ko-KR" sz="1000" dirty="0" err="1" smtClean="0">
                <a:solidFill>
                  <a:schemeClr val="accent2"/>
                </a:solidFill>
              </a:rPr>
              <a:t>ip</a:t>
            </a:r>
            <a:r>
              <a:rPr lang="en-US" altLang="ko-KR" sz="1000" dirty="0" smtClean="0">
                <a:solidFill>
                  <a:schemeClr val="accent2"/>
                </a:solidFill>
              </a:rPr>
              <a:t> 203.230.7.2 302 broadcast</a:t>
            </a:r>
          </a:p>
          <a:p>
            <a:r>
              <a:rPr lang="en-US" altLang="ko-KR" sz="1000" dirty="0" smtClean="0">
                <a:solidFill>
                  <a:schemeClr val="accent2"/>
                </a:solidFill>
              </a:rPr>
              <a:t>R3(</a:t>
            </a:r>
            <a:r>
              <a:rPr lang="en-US" altLang="ko-KR" sz="1000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sz="1000" dirty="0" smtClean="0">
                <a:solidFill>
                  <a:schemeClr val="accent2"/>
                </a:solidFill>
              </a:rPr>
              <a:t>-if)#frame-relay map </a:t>
            </a:r>
            <a:r>
              <a:rPr lang="en-US" altLang="ko-KR" sz="1000" dirty="0" err="1" smtClean="0">
                <a:solidFill>
                  <a:schemeClr val="accent2"/>
                </a:solidFill>
              </a:rPr>
              <a:t>ip</a:t>
            </a:r>
            <a:r>
              <a:rPr lang="en-US" altLang="ko-KR" sz="1000" dirty="0" smtClean="0">
                <a:solidFill>
                  <a:schemeClr val="accent2"/>
                </a:solidFill>
              </a:rPr>
              <a:t> 203.230.7.1 302 broadcast</a:t>
            </a:r>
          </a:p>
          <a:p>
            <a:r>
              <a:rPr lang="en-US" altLang="ko-KR" sz="1000" dirty="0" smtClean="0">
                <a:solidFill>
                  <a:schemeClr val="accent2"/>
                </a:solidFill>
              </a:rPr>
              <a:t>R3(</a:t>
            </a:r>
            <a:r>
              <a:rPr lang="en-US" altLang="ko-KR" sz="1000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sz="1000" dirty="0" smtClean="0">
                <a:solidFill>
                  <a:schemeClr val="accent2"/>
                </a:solidFill>
              </a:rPr>
              <a:t>-if)#no shutdown</a:t>
            </a:r>
          </a:p>
          <a:p>
            <a:r>
              <a:rPr lang="en-US" altLang="ko-KR" sz="1000" dirty="0" smtClean="0"/>
              <a:t>R3(</a:t>
            </a:r>
            <a:r>
              <a:rPr lang="en-US" altLang="ko-KR" sz="1000" dirty="0" err="1" smtClean="0"/>
              <a:t>config</a:t>
            </a:r>
            <a:r>
              <a:rPr lang="en-US" altLang="ko-KR" sz="1000" dirty="0" smtClean="0"/>
              <a:t>-if)#exit </a:t>
            </a:r>
          </a:p>
          <a:p>
            <a:r>
              <a:rPr lang="en-US" altLang="ko-KR" sz="1000" dirty="0" smtClean="0"/>
              <a:t>R3(</a:t>
            </a:r>
            <a:r>
              <a:rPr lang="en-US" altLang="ko-KR" sz="1000" dirty="0" err="1" smtClean="0"/>
              <a:t>config</a:t>
            </a:r>
            <a:r>
              <a:rPr lang="en-US" altLang="ko-KR" sz="1000" dirty="0" smtClean="0"/>
              <a:t>)#router rip</a:t>
            </a:r>
          </a:p>
          <a:p>
            <a:r>
              <a:rPr lang="en-US" altLang="ko-KR" sz="1000" dirty="0" smtClean="0"/>
              <a:t>R3(</a:t>
            </a:r>
            <a:r>
              <a:rPr lang="en-US" altLang="ko-KR" sz="1000" dirty="0" err="1" smtClean="0"/>
              <a:t>config</a:t>
            </a:r>
            <a:r>
              <a:rPr lang="en-US" altLang="ko-KR" sz="1000" dirty="0" smtClean="0"/>
              <a:t>-router)#version 2</a:t>
            </a:r>
          </a:p>
          <a:p>
            <a:r>
              <a:rPr lang="en-US" altLang="ko-KR" sz="1000" dirty="0" smtClean="0"/>
              <a:t>R3(</a:t>
            </a:r>
            <a:r>
              <a:rPr lang="en-US" altLang="ko-KR" sz="1000" dirty="0" err="1" smtClean="0"/>
              <a:t>config</a:t>
            </a:r>
            <a:r>
              <a:rPr lang="en-US" altLang="ko-KR" sz="1000" dirty="0" smtClean="0"/>
              <a:t>-router)#network 3.0.0.0</a:t>
            </a:r>
          </a:p>
          <a:p>
            <a:r>
              <a:rPr lang="en-US" altLang="ko-KR" sz="1000" dirty="0" smtClean="0"/>
              <a:t>R3(</a:t>
            </a:r>
            <a:r>
              <a:rPr lang="en-US" altLang="ko-KR" sz="1000" dirty="0" err="1" smtClean="0"/>
              <a:t>config</a:t>
            </a:r>
            <a:r>
              <a:rPr lang="en-US" altLang="ko-KR" sz="1000" dirty="0" smtClean="0"/>
              <a:t>-router)#network 30.0.0.0</a:t>
            </a:r>
          </a:p>
          <a:p>
            <a:r>
              <a:rPr lang="en-US" altLang="ko-KR" sz="1000" dirty="0" smtClean="0"/>
              <a:t>R3(</a:t>
            </a:r>
            <a:r>
              <a:rPr lang="en-US" altLang="ko-KR" sz="1000" dirty="0" err="1" smtClean="0"/>
              <a:t>config</a:t>
            </a:r>
            <a:r>
              <a:rPr lang="en-US" altLang="ko-KR" sz="1000" dirty="0" smtClean="0"/>
              <a:t>-router)#network 203.230.7.0</a:t>
            </a:r>
          </a:p>
          <a:p>
            <a:r>
              <a:rPr lang="en-US" altLang="ko-KR" sz="1000" dirty="0" smtClean="0"/>
              <a:t>R3(</a:t>
            </a:r>
            <a:r>
              <a:rPr lang="en-US" altLang="ko-KR" sz="1000" dirty="0" err="1" smtClean="0"/>
              <a:t>config</a:t>
            </a:r>
            <a:r>
              <a:rPr lang="en-US" altLang="ko-KR" sz="1000" dirty="0" smtClean="0"/>
              <a:t>-router)#no auto-summary</a:t>
            </a:r>
          </a:p>
          <a:p>
            <a:endParaRPr lang="ko-KR" alt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4499992" y="1340768"/>
            <a:ext cx="4200189" cy="33239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050" dirty="0" smtClean="0"/>
              <a:t>R2(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)#</a:t>
            </a:r>
            <a:r>
              <a:rPr lang="en-US" altLang="ko-KR" sz="1050" dirty="0" err="1" smtClean="0"/>
              <a:t>int</a:t>
            </a:r>
            <a:r>
              <a:rPr lang="en-US" altLang="ko-KR" sz="1050" dirty="0" smtClean="0"/>
              <a:t> lo 0</a:t>
            </a:r>
          </a:p>
          <a:p>
            <a:r>
              <a:rPr lang="en-US" altLang="ko-KR" sz="1050" dirty="0" smtClean="0"/>
              <a:t>R2(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-if)#</a:t>
            </a:r>
            <a:r>
              <a:rPr lang="en-US" altLang="ko-KR" sz="1050" dirty="0" err="1" smtClean="0"/>
              <a:t>ip</a:t>
            </a:r>
            <a:r>
              <a:rPr lang="en-US" altLang="ko-KR" sz="1050" dirty="0" smtClean="0"/>
              <a:t> add 2.2.2.2 255.255.255.0</a:t>
            </a:r>
          </a:p>
          <a:p>
            <a:r>
              <a:rPr lang="en-US" altLang="ko-KR" sz="1050" dirty="0" smtClean="0"/>
              <a:t>R2(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-if)#exit</a:t>
            </a:r>
          </a:p>
          <a:p>
            <a:r>
              <a:rPr lang="en-US" altLang="ko-KR" sz="1050" dirty="0" smtClean="0"/>
              <a:t>R2(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)#</a:t>
            </a:r>
            <a:r>
              <a:rPr lang="en-US" altLang="ko-KR" sz="1050" dirty="0" err="1" smtClean="0"/>
              <a:t>int</a:t>
            </a:r>
            <a:r>
              <a:rPr lang="en-US" altLang="ko-KR" sz="1050" dirty="0" smtClean="0"/>
              <a:t> fa0/0</a:t>
            </a:r>
          </a:p>
          <a:p>
            <a:r>
              <a:rPr lang="en-US" altLang="ko-KR" sz="1050" dirty="0" smtClean="0"/>
              <a:t>R2(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-if)#</a:t>
            </a:r>
            <a:r>
              <a:rPr lang="en-US" altLang="ko-KR" sz="1050" dirty="0" err="1" smtClean="0"/>
              <a:t>ip</a:t>
            </a:r>
            <a:r>
              <a:rPr lang="en-US" altLang="ko-KR" sz="1050" dirty="0" smtClean="0"/>
              <a:t> add 20.20.20.1 255.255.255.0</a:t>
            </a:r>
          </a:p>
          <a:p>
            <a:r>
              <a:rPr lang="en-US" altLang="ko-KR" sz="1050" dirty="0" smtClean="0"/>
              <a:t>R2(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-if)#no shutdown</a:t>
            </a:r>
          </a:p>
          <a:p>
            <a:r>
              <a:rPr lang="en-US" altLang="ko-KR" sz="1050" dirty="0" smtClean="0"/>
              <a:t>R2(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-if)#exit</a:t>
            </a:r>
          </a:p>
          <a:p>
            <a:r>
              <a:rPr lang="en-US" altLang="ko-KR" sz="1050" dirty="0" smtClean="0"/>
              <a:t>R2(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)#</a:t>
            </a:r>
            <a:r>
              <a:rPr lang="en-US" altLang="ko-KR" sz="1050" dirty="0" err="1" smtClean="0"/>
              <a:t>int</a:t>
            </a:r>
            <a:r>
              <a:rPr lang="en-US" altLang="ko-KR" sz="1050" dirty="0" smtClean="0"/>
              <a:t> s0/3/0</a:t>
            </a:r>
          </a:p>
          <a:p>
            <a:r>
              <a:rPr lang="en-US" altLang="ko-KR" sz="1050" dirty="0" smtClean="0"/>
              <a:t>R2(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-if)#</a:t>
            </a:r>
            <a:r>
              <a:rPr lang="en-US" altLang="ko-KR" sz="1050" dirty="0" err="1" smtClean="0"/>
              <a:t>ip</a:t>
            </a:r>
            <a:r>
              <a:rPr lang="en-US" altLang="ko-KR" sz="1050" dirty="0" smtClean="0"/>
              <a:t> add 203.230.7.2 255.255.255.0</a:t>
            </a:r>
          </a:p>
          <a:p>
            <a:r>
              <a:rPr lang="en-US" altLang="ko-KR" sz="1050" dirty="0" smtClean="0">
                <a:solidFill>
                  <a:schemeClr val="accent2"/>
                </a:solidFill>
              </a:rPr>
              <a:t>R2(</a:t>
            </a:r>
            <a:r>
              <a:rPr lang="en-US" altLang="ko-KR" sz="1050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sz="1050" dirty="0" smtClean="0">
                <a:solidFill>
                  <a:schemeClr val="accent2"/>
                </a:solidFill>
              </a:rPr>
              <a:t>-if)#encapsulation frame-relay</a:t>
            </a:r>
          </a:p>
          <a:p>
            <a:r>
              <a:rPr lang="en-US" altLang="ko-KR" sz="1050" dirty="0" smtClean="0">
                <a:solidFill>
                  <a:schemeClr val="accent2"/>
                </a:solidFill>
              </a:rPr>
              <a:t>R2(</a:t>
            </a:r>
            <a:r>
              <a:rPr lang="en-US" altLang="ko-KR" sz="1050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sz="1050" dirty="0" smtClean="0">
                <a:solidFill>
                  <a:schemeClr val="accent2"/>
                </a:solidFill>
              </a:rPr>
              <a:t>-if)#frame-relay map </a:t>
            </a:r>
            <a:r>
              <a:rPr lang="en-US" altLang="ko-KR" sz="1050" dirty="0" err="1" smtClean="0">
                <a:solidFill>
                  <a:schemeClr val="accent2"/>
                </a:solidFill>
              </a:rPr>
              <a:t>ip</a:t>
            </a:r>
            <a:r>
              <a:rPr lang="en-US" altLang="ko-KR" sz="1050" dirty="0" smtClean="0">
                <a:solidFill>
                  <a:schemeClr val="accent2"/>
                </a:solidFill>
              </a:rPr>
              <a:t> 203.230.7.1 201 broadcast</a:t>
            </a:r>
          </a:p>
          <a:p>
            <a:r>
              <a:rPr lang="en-US" altLang="ko-KR" sz="1050" dirty="0" smtClean="0">
                <a:solidFill>
                  <a:schemeClr val="accent2"/>
                </a:solidFill>
              </a:rPr>
              <a:t>R2(</a:t>
            </a:r>
            <a:r>
              <a:rPr lang="en-US" altLang="ko-KR" sz="1050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sz="1050" dirty="0" smtClean="0">
                <a:solidFill>
                  <a:schemeClr val="accent2"/>
                </a:solidFill>
              </a:rPr>
              <a:t>-if)#frame-relay map </a:t>
            </a:r>
            <a:r>
              <a:rPr lang="en-US" altLang="ko-KR" sz="1050" dirty="0" err="1" smtClean="0">
                <a:solidFill>
                  <a:schemeClr val="accent2"/>
                </a:solidFill>
              </a:rPr>
              <a:t>ip</a:t>
            </a:r>
            <a:r>
              <a:rPr lang="en-US" altLang="ko-KR" sz="1050" dirty="0" smtClean="0">
                <a:solidFill>
                  <a:schemeClr val="accent2"/>
                </a:solidFill>
              </a:rPr>
              <a:t> 203.230.7.3 203 broadcast</a:t>
            </a:r>
          </a:p>
          <a:p>
            <a:r>
              <a:rPr lang="en-US" altLang="ko-KR" sz="1050" dirty="0" smtClean="0">
                <a:solidFill>
                  <a:schemeClr val="accent2"/>
                </a:solidFill>
              </a:rPr>
              <a:t>R2(</a:t>
            </a:r>
            <a:r>
              <a:rPr lang="en-US" altLang="ko-KR" sz="1050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sz="1050" dirty="0" smtClean="0">
                <a:solidFill>
                  <a:schemeClr val="accent2"/>
                </a:solidFill>
              </a:rPr>
              <a:t>-if)#no shutdown</a:t>
            </a:r>
          </a:p>
          <a:p>
            <a:r>
              <a:rPr lang="en-US" altLang="ko-KR" sz="1050" dirty="0" smtClean="0"/>
              <a:t>R2(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-if)#exit</a:t>
            </a:r>
          </a:p>
          <a:p>
            <a:r>
              <a:rPr lang="en-US" altLang="ko-KR" sz="1050" dirty="0" smtClean="0"/>
              <a:t>R2(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)#router rip</a:t>
            </a:r>
          </a:p>
          <a:p>
            <a:r>
              <a:rPr lang="en-US" altLang="ko-KR" sz="1050" dirty="0" smtClean="0"/>
              <a:t>R2(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-router)#version 2</a:t>
            </a:r>
          </a:p>
          <a:p>
            <a:r>
              <a:rPr lang="en-US" altLang="ko-KR" sz="1050" dirty="0" smtClean="0"/>
              <a:t>R2(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-router)#network 2.0.0.0</a:t>
            </a:r>
          </a:p>
          <a:p>
            <a:r>
              <a:rPr lang="en-US" altLang="ko-KR" sz="1050" dirty="0" smtClean="0"/>
              <a:t>R2(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-router)#network 20.0.0.0</a:t>
            </a:r>
          </a:p>
          <a:p>
            <a:r>
              <a:rPr lang="en-US" altLang="ko-KR" sz="1050" dirty="0" smtClean="0"/>
              <a:t>R2(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-router)#network 203.230.7.0</a:t>
            </a:r>
          </a:p>
          <a:p>
            <a:r>
              <a:rPr lang="en-US" altLang="ko-KR" sz="1050" dirty="0" smtClean="0"/>
              <a:t>R2(</a:t>
            </a:r>
            <a:r>
              <a:rPr lang="en-US" altLang="ko-KR" sz="1050" dirty="0" err="1" smtClean="0"/>
              <a:t>config</a:t>
            </a:r>
            <a:r>
              <a:rPr lang="en-US" altLang="ko-KR" sz="1050" dirty="0" smtClean="0"/>
              <a:t>-router)#no auto-summary</a:t>
            </a:r>
            <a:endParaRPr lang="ko-KR" alt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DLCI </a:t>
            </a:r>
            <a:r>
              <a:rPr lang="ko-KR" altLang="en-US" dirty="0" smtClean="0"/>
              <a:t>번호 등록 및 연결</a:t>
            </a:r>
            <a:endParaRPr lang="ko-KR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7" y="1628800"/>
            <a:ext cx="7834969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직선 화살표 연결선 5"/>
          <p:cNvCxnSpPr/>
          <p:nvPr/>
        </p:nvCxnSpPr>
        <p:spPr>
          <a:xfrm flipH="1">
            <a:off x="3203848" y="3068960"/>
            <a:ext cx="936104" cy="1584176"/>
          </a:xfrm>
          <a:prstGeom prst="straightConnector1">
            <a:avLst/>
          </a:prstGeom>
          <a:ln w="25400"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화살표 연결선 6"/>
          <p:cNvCxnSpPr/>
          <p:nvPr/>
        </p:nvCxnSpPr>
        <p:spPr>
          <a:xfrm>
            <a:off x="4671256" y="3068960"/>
            <a:ext cx="1052872" cy="1584176"/>
          </a:xfrm>
          <a:prstGeom prst="straightConnector1">
            <a:avLst/>
          </a:prstGeom>
          <a:ln w="25400"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71800" y="4149080"/>
            <a:ext cx="526106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102</a:t>
            </a:r>
            <a:endParaRPr lang="ko-KR" alt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469830" y="2977207"/>
            <a:ext cx="526106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201</a:t>
            </a:r>
            <a:endParaRPr lang="ko-KR" alt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932040" y="3068960"/>
            <a:ext cx="526106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203</a:t>
            </a:r>
            <a:endParaRPr lang="ko-KR" alt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5724128" y="4157464"/>
            <a:ext cx="526106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302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89969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WAN (Wide Area Network)</a:t>
            </a:r>
          </a:p>
          <a:p>
            <a:pPr lvl="1"/>
            <a:r>
              <a:rPr lang="en-US" altLang="ko-KR" dirty="0" smtClean="0"/>
              <a:t>LAN</a:t>
            </a:r>
            <a:r>
              <a:rPr lang="ko-KR" altLang="en-US" dirty="0" smtClean="0"/>
              <a:t>과 </a:t>
            </a:r>
            <a:r>
              <a:rPr lang="en-US" altLang="ko-KR" dirty="0" smtClean="0"/>
              <a:t>MAN</a:t>
            </a:r>
            <a:r>
              <a:rPr lang="ko-KR" altLang="en-US" dirty="0" smtClean="0"/>
              <a:t>을 포괄하는 광역 네트워크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라우터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스위치 뿐만 아니라 다양한 장비들이 사용됨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다양한 접속기술과 접속장치들을 통해 네트워크를 구성 </a:t>
            </a:r>
            <a:endParaRPr lang="en-US" altLang="ko-KR" dirty="0" smtClean="0"/>
          </a:p>
          <a:p>
            <a:r>
              <a:rPr lang="en-US" altLang="ko-KR" dirty="0" smtClean="0"/>
              <a:t>WAN</a:t>
            </a:r>
            <a:r>
              <a:rPr lang="ko-KR" altLang="en-US" dirty="0" smtClean="0"/>
              <a:t>에서 사용되는 장치들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모뎀</a:t>
            </a:r>
            <a:r>
              <a:rPr lang="en-US" altLang="ko-KR" dirty="0" smtClean="0"/>
              <a:t>: </a:t>
            </a:r>
            <a:r>
              <a:rPr lang="ko-KR" altLang="en-US" dirty="0" smtClean="0"/>
              <a:t>아날로그</a:t>
            </a:r>
            <a:r>
              <a:rPr lang="en-US" altLang="ko-KR" dirty="0" smtClean="0"/>
              <a:t>-</a:t>
            </a:r>
            <a:r>
              <a:rPr lang="ko-KR" altLang="en-US" dirty="0" smtClean="0"/>
              <a:t>디지털 신호 변환 장치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WAN </a:t>
            </a:r>
            <a:r>
              <a:rPr lang="ko-KR" altLang="en-US" dirty="0" smtClean="0"/>
              <a:t>스위치</a:t>
            </a:r>
            <a:r>
              <a:rPr lang="en-US" altLang="ko-KR" dirty="0" smtClean="0"/>
              <a:t>: ATM, Frame-relay </a:t>
            </a:r>
            <a:r>
              <a:rPr lang="ko-KR" altLang="en-US" dirty="0" smtClean="0"/>
              <a:t>등의 데이터를 교환하기 위해 사용되는 </a:t>
            </a:r>
            <a:r>
              <a:rPr lang="ko-KR" altLang="en-US" dirty="0" err="1" smtClean="0"/>
              <a:t>라우터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라우터</a:t>
            </a:r>
            <a:r>
              <a:rPr lang="en-US" altLang="ko-KR" dirty="0" smtClean="0"/>
              <a:t>: DSU/CSU </a:t>
            </a:r>
            <a:r>
              <a:rPr lang="ko-KR" altLang="en-US" dirty="0" smtClean="0"/>
              <a:t>등을 통해 데이터를 전달받아 이를 처리하는 장치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CSU/DSU (Channel Service Unit/Data Service Unit): T1, T3 </a:t>
            </a:r>
            <a:r>
              <a:rPr lang="ko-KR" altLang="en-US" dirty="0" smtClean="0"/>
              <a:t>등의 전용선을 사용해 데이터 통신하는데 사용되는 장치 </a:t>
            </a:r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WAN</a:t>
            </a:r>
            <a:r>
              <a:rPr lang="ko-KR" altLang="en-US" dirty="0" smtClean="0"/>
              <a:t>이란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프레임릴레이에서 </a:t>
            </a:r>
            <a:r>
              <a:rPr lang="en-US" altLang="ko-KR" dirty="0" smtClean="0"/>
              <a:t>DLCI </a:t>
            </a:r>
            <a:r>
              <a:rPr lang="ko-KR" altLang="en-US" dirty="0" smtClean="0"/>
              <a:t>번호 등록</a:t>
            </a:r>
            <a:endParaRPr lang="ko-KR" altLang="en-US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340768"/>
            <a:ext cx="3119437" cy="241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1340769"/>
            <a:ext cx="5488657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795342"/>
            <a:ext cx="3096344" cy="239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직사각형 6"/>
          <p:cNvSpPr/>
          <p:nvPr/>
        </p:nvSpPr>
        <p:spPr>
          <a:xfrm>
            <a:off x="3563888" y="3212976"/>
            <a:ext cx="1224136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475656" y="3068960"/>
            <a:ext cx="115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mtClean="0"/>
              <a:t>102 </a:t>
            </a:r>
            <a:r>
              <a:rPr lang="ko-KR" altLang="en-US" dirty="0" smtClean="0"/>
              <a:t>등록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70095" y="5435932"/>
            <a:ext cx="115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302 </a:t>
            </a:r>
            <a:r>
              <a:rPr lang="ko-KR" altLang="en-US" dirty="0" smtClean="0"/>
              <a:t>등록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57363" y="4437112"/>
            <a:ext cx="1669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201,203 </a:t>
            </a:r>
            <a:r>
              <a:rPr lang="ko-KR" altLang="en-US" dirty="0" smtClean="0"/>
              <a:t>등록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프레임릴레이에서 </a:t>
            </a:r>
            <a:r>
              <a:rPr lang="en-US" altLang="ko-KR" dirty="0" smtClean="0"/>
              <a:t>DLCI </a:t>
            </a:r>
            <a:r>
              <a:rPr lang="ko-KR" altLang="en-US" dirty="0" smtClean="0"/>
              <a:t>연결</a:t>
            </a:r>
            <a:endParaRPr lang="ko-KR" altLang="en-US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5488657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516216" y="2132856"/>
            <a:ext cx="17283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201-102 </a:t>
            </a:r>
            <a:r>
              <a:rPr lang="ko-KR" altLang="en-US" dirty="0" smtClean="0"/>
              <a:t>연결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203-302 </a:t>
            </a:r>
            <a:r>
              <a:rPr lang="ko-KR" altLang="en-US" dirty="0" smtClean="0"/>
              <a:t>연결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라우팅</a:t>
            </a:r>
            <a:r>
              <a:rPr lang="ko-KR" altLang="en-US" dirty="0" smtClean="0"/>
              <a:t> 테이블 확인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4869160"/>
            <a:ext cx="4233851" cy="16312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R1#show </a:t>
            </a:r>
            <a:r>
              <a:rPr lang="en-US" altLang="ko-KR" sz="1000" dirty="0" err="1" smtClean="0"/>
              <a:t>ip</a:t>
            </a:r>
            <a:r>
              <a:rPr lang="en-US" altLang="ko-KR" sz="1000" dirty="0" smtClean="0"/>
              <a:t> route</a:t>
            </a:r>
          </a:p>
          <a:p>
            <a:r>
              <a:rPr lang="en-US" altLang="ko-KR" sz="1000" dirty="0" smtClean="0"/>
              <a:t>     1.0.0.0/24 is </a:t>
            </a:r>
            <a:r>
              <a:rPr lang="en-US" altLang="ko-KR" sz="1000" dirty="0" err="1" smtClean="0"/>
              <a:t>subnetted</a:t>
            </a:r>
            <a:r>
              <a:rPr lang="en-US" altLang="ko-KR" sz="1000" dirty="0" smtClean="0"/>
              <a:t>, 1 subnets</a:t>
            </a:r>
          </a:p>
          <a:p>
            <a:r>
              <a:rPr lang="en-US" altLang="ko-KR" sz="1000" dirty="0" smtClean="0"/>
              <a:t>C       1.1.1.0 is directly connected, Loopback0</a:t>
            </a:r>
          </a:p>
          <a:p>
            <a:r>
              <a:rPr lang="en-US" altLang="ko-KR" sz="1000" dirty="0" smtClean="0"/>
              <a:t>     2.0.0.0/24 is </a:t>
            </a:r>
            <a:r>
              <a:rPr lang="en-US" altLang="ko-KR" sz="1000" dirty="0" err="1" smtClean="0"/>
              <a:t>subnetted</a:t>
            </a:r>
            <a:r>
              <a:rPr lang="en-US" altLang="ko-KR" sz="1000" dirty="0" smtClean="0"/>
              <a:t>, 1 subnets</a:t>
            </a:r>
          </a:p>
          <a:p>
            <a:r>
              <a:rPr lang="en-US" altLang="ko-KR" sz="1000" dirty="0" smtClean="0"/>
              <a:t>R       2.2.2.0 [120/1] via 203.230.7.2, 00:00:26, Serial0/3/0</a:t>
            </a:r>
          </a:p>
          <a:p>
            <a:r>
              <a:rPr lang="en-US" altLang="ko-KR" sz="1000" dirty="0" smtClean="0"/>
              <a:t>     10.0.0.0/24 is </a:t>
            </a:r>
            <a:r>
              <a:rPr lang="en-US" altLang="ko-KR" sz="1000" dirty="0" err="1" smtClean="0"/>
              <a:t>subnetted</a:t>
            </a:r>
            <a:r>
              <a:rPr lang="en-US" altLang="ko-KR" sz="1000" dirty="0" smtClean="0"/>
              <a:t>, 1 subnets</a:t>
            </a:r>
          </a:p>
          <a:p>
            <a:r>
              <a:rPr lang="en-US" altLang="ko-KR" sz="1000" dirty="0" smtClean="0"/>
              <a:t>C       10.10.10.0 is directly connected, FastEthernet0/0</a:t>
            </a:r>
          </a:p>
          <a:p>
            <a:r>
              <a:rPr lang="en-US" altLang="ko-KR" sz="1000" dirty="0" smtClean="0"/>
              <a:t>     20.0.0.0/24 is </a:t>
            </a:r>
            <a:r>
              <a:rPr lang="en-US" altLang="ko-KR" sz="1000" dirty="0" err="1" smtClean="0"/>
              <a:t>subnetted</a:t>
            </a:r>
            <a:r>
              <a:rPr lang="en-US" altLang="ko-KR" sz="1000" dirty="0" smtClean="0"/>
              <a:t>, 1 subnets</a:t>
            </a:r>
          </a:p>
          <a:p>
            <a:r>
              <a:rPr lang="en-US" altLang="ko-KR" sz="1000" dirty="0" smtClean="0"/>
              <a:t>R       20.20.20.0 [120/1] via 203.230.7.2, 00:00:26, Serial0/3/0</a:t>
            </a:r>
          </a:p>
          <a:p>
            <a:r>
              <a:rPr lang="en-US" altLang="ko-KR" sz="1000" dirty="0" smtClean="0"/>
              <a:t>C    203.230.7.0/24 is directly connected, Serial0/3/0</a:t>
            </a:r>
            <a:endParaRPr lang="ko-KR" alt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4869160"/>
            <a:ext cx="4233851" cy="16312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R3(</a:t>
            </a:r>
            <a:r>
              <a:rPr lang="en-US" altLang="ko-KR" sz="1000" dirty="0" err="1" smtClean="0"/>
              <a:t>config</a:t>
            </a:r>
            <a:r>
              <a:rPr lang="en-US" altLang="ko-KR" sz="1000" dirty="0" smtClean="0"/>
              <a:t>-router)#do show </a:t>
            </a:r>
            <a:r>
              <a:rPr lang="en-US" altLang="ko-KR" sz="1000" dirty="0" err="1" smtClean="0"/>
              <a:t>ip</a:t>
            </a:r>
            <a:r>
              <a:rPr lang="en-US" altLang="ko-KR" sz="1000" dirty="0" smtClean="0"/>
              <a:t> route</a:t>
            </a:r>
          </a:p>
          <a:p>
            <a:r>
              <a:rPr lang="en-US" altLang="ko-KR" sz="1000" dirty="0" smtClean="0"/>
              <a:t>     2.0.0.0/24 is </a:t>
            </a:r>
            <a:r>
              <a:rPr lang="en-US" altLang="ko-KR" sz="1000" dirty="0" err="1" smtClean="0"/>
              <a:t>subnetted</a:t>
            </a:r>
            <a:r>
              <a:rPr lang="en-US" altLang="ko-KR" sz="1000" dirty="0" smtClean="0"/>
              <a:t>, 1 subnets</a:t>
            </a:r>
          </a:p>
          <a:p>
            <a:r>
              <a:rPr lang="en-US" altLang="ko-KR" sz="1000" dirty="0" smtClean="0"/>
              <a:t>R       2.2.2.0 [120/1] via 203.230.7.2, 00:00:30, Serial0/3/0</a:t>
            </a:r>
          </a:p>
          <a:p>
            <a:r>
              <a:rPr lang="en-US" altLang="ko-KR" sz="1000" dirty="0" smtClean="0"/>
              <a:t>     3.0.0.0/24 is </a:t>
            </a:r>
            <a:r>
              <a:rPr lang="en-US" altLang="ko-KR" sz="1000" dirty="0" err="1" smtClean="0"/>
              <a:t>subnetted</a:t>
            </a:r>
            <a:r>
              <a:rPr lang="en-US" altLang="ko-KR" sz="1000" dirty="0" smtClean="0"/>
              <a:t>, 1 subnets</a:t>
            </a:r>
          </a:p>
          <a:p>
            <a:r>
              <a:rPr lang="en-US" altLang="ko-KR" sz="1000" dirty="0" smtClean="0"/>
              <a:t>C       3.3.3.0 is directly connected, Loopback0</a:t>
            </a:r>
          </a:p>
          <a:p>
            <a:r>
              <a:rPr lang="en-US" altLang="ko-KR" sz="1000" dirty="0" smtClean="0"/>
              <a:t>     20.0.0.0/24 is </a:t>
            </a:r>
            <a:r>
              <a:rPr lang="en-US" altLang="ko-KR" sz="1000" dirty="0" err="1" smtClean="0"/>
              <a:t>subnetted</a:t>
            </a:r>
            <a:r>
              <a:rPr lang="en-US" altLang="ko-KR" sz="1000" dirty="0" smtClean="0"/>
              <a:t>, 1 subnets</a:t>
            </a:r>
          </a:p>
          <a:p>
            <a:r>
              <a:rPr lang="en-US" altLang="ko-KR" sz="1000" dirty="0" smtClean="0"/>
              <a:t>R       20.20.20.0 [120/1] via 203.230.7.2, 00:00:30, Serial0/3/0</a:t>
            </a:r>
          </a:p>
          <a:p>
            <a:r>
              <a:rPr lang="en-US" altLang="ko-KR" sz="1000" dirty="0" smtClean="0"/>
              <a:t>     30.0.0.0/24 is </a:t>
            </a:r>
            <a:r>
              <a:rPr lang="en-US" altLang="ko-KR" sz="1000" dirty="0" err="1" smtClean="0"/>
              <a:t>subnetted</a:t>
            </a:r>
            <a:r>
              <a:rPr lang="en-US" altLang="ko-KR" sz="1000" dirty="0" smtClean="0"/>
              <a:t>, 1 subnets</a:t>
            </a:r>
          </a:p>
          <a:p>
            <a:r>
              <a:rPr lang="en-US" altLang="ko-KR" sz="1000" dirty="0" smtClean="0"/>
              <a:t>C       30.30.30.0 is directly connected, FastEthernet0/0</a:t>
            </a:r>
          </a:p>
          <a:p>
            <a:r>
              <a:rPr lang="en-US" altLang="ko-KR" sz="1000" dirty="0" smtClean="0"/>
              <a:t>C    203.230.7.0/24 is directly connected, Serial0/3/0</a:t>
            </a:r>
            <a:endParaRPr lang="ko-KR" alt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250520" y="1616601"/>
            <a:ext cx="5833648" cy="31085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R2(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-if)#do show </a:t>
            </a:r>
            <a:r>
              <a:rPr lang="en-US" altLang="ko-KR" sz="1400" dirty="0" err="1" smtClean="0"/>
              <a:t>ip</a:t>
            </a:r>
            <a:r>
              <a:rPr lang="en-US" altLang="ko-KR" sz="1400" dirty="0" smtClean="0"/>
              <a:t> route</a:t>
            </a:r>
          </a:p>
          <a:p>
            <a:r>
              <a:rPr lang="en-US" altLang="ko-KR" sz="1400" dirty="0" smtClean="0"/>
              <a:t>     1.0.0.0/24 is </a:t>
            </a:r>
            <a:r>
              <a:rPr lang="en-US" altLang="ko-KR" sz="1400" dirty="0" err="1" smtClean="0"/>
              <a:t>subnetted</a:t>
            </a:r>
            <a:r>
              <a:rPr lang="en-US" altLang="ko-KR" sz="1400" dirty="0" smtClean="0"/>
              <a:t>, 1 subnets</a:t>
            </a:r>
          </a:p>
          <a:p>
            <a:r>
              <a:rPr lang="en-US" altLang="ko-KR" sz="1400" dirty="0" smtClean="0"/>
              <a:t>R       1.1.1.0 [120/1] via 203.230.7.1, 00:00:44, Serial0/3/0</a:t>
            </a:r>
          </a:p>
          <a:p>
            <a:r>
              <a:rPr lang="en-US" altLang="ko-KR" sz="1400" dirty="0" smtClean="0"/>
              <a:t>     2.0.0.0/24 is </a:t>
            </a:r>
            <a:r>
              <a:rPr lang="en-US" altLang="ko-KR" sz="1400" dirty="0" err="1" smtClean="0"/>
              <a:t>subnetted</a:t>
            </a:r>
            <a:r>
              <a:rPr lang="en-US" altLang="ko-KR" sz="1400" dirty="0" smtClean="0"/>
              <a:t>, 1 subnets</a:t>
            </a:r>
          </a:p>
          <a:p>
            <a:r>
              <a:rPr lang="en-US" altLang="ko-KR" sz="1400" dirty="0" smtClean="0"/>
              <a:t>C       2.2.2.0 is directly connected, Loopback0</a:t>
            </a:r>
          </a:p>
          <a:p>
            <a:r>
              <a:rPr lang="en-US" altLang="ko-KR" sz="1400" dirty="0" smtClean="0"/>
              <a:t>     3.0.0.0/24 is </a:t>
            </a:r>
            <a:r>
              <a:rPr lang="en-US" altLang="ko-KR" sz="1400" dirty="0" err="1" smtClean="0"/>
              <a:t>subnetted</a:t>
            </a:r>
            <a:r>
              <a:rPr lang="en-US" altLang="ko-KR" sz="1400" dirty="0" smtClean="0"/>
              <a:t>, 1 subnets</a:t>
            </a:r>
          </a:p>
          <a:p>
            <a:r>
              <a:rPr lang="en-US" altLang="ko-KR" sz="1400" dirty="0" smtClean="0"/>
              <a:t>R       3.3.3.0 [120/1] via 203.230.7.3, 00:00:27, Serial0/3/0</a:t>
            </a:r>
          </a:p>
          <a:p>
            <a:r>
              <a:rPr lang="en-US" altLang="ko-KR" sz="1400" dirty="0" smtClean="0"/>
              <a:t>     10.0.0.0/24 is </a:t>
            </a:r>
            <a:r>
              <a:rPr lang="en-US" altLang="ko-KR" sz="1400" dirty="0" err="1" smtClean="0"/>
              <a:t>subnetted</a:t>
            </a:r>
            <a:r>
              <a:rPr lang="en-US" altLang="ko-KR" sz="1400" dirty="0" smtClean="0"/>
              <a:t>, 1 subnets</a:t>
            </a:r>
          </a:p>
          <a:p>
            <a:r>
              <a:rPr lang="en-US" altLang="ko-KR" sz="1400" dirty="0" smtClean="0"/>
              <a:t>R       10.10.10.0 [120/1] via 203.230.7.1, 00:00:44, Serial0/3/0</a:t>
            </a:r>
          </a:p>
          <a:p>
            <a:r>
              <a:rPr lang="en-US" altLang="ko-KR" sz="1400" dirty="0" smtClean="0"/>
              <a:t>     20.0.0.0/24 is </a:t>
            </a:r>
            <a:r>
              <a:rPr lang="en-US" altLang="ko-KR" sz="1400" dirty="0" err="1" smtClean="0"/>
              <a:t>subnetted</a:t>
            </a:r>
            <a:r>
              <a:rPr lang="en-US" altLang="ko-KR" sz="1400" dirty="0" smtClean="0"/>
              <a:t>, 1 subnets</a:t>
            </a:r>
          </a:p>
          <a:p>
            <a:r>
              <a:rPr lang="en-US" altLang="ko-KR" sz="1400" dirty="0" smtClean="0"/>
              <a:t>C       20.20.20.0 is directly connected, FastEthernet0/0</a:t>
            </a:r>
          </a:p>
          <a:p>
            <a:r>
              <a:rPr lang="en-US" altLang="ko-KR" sz="1400" dirty="0" smtClean="0"/>
              <a:t>     30.0.0.0/24 is </a:t>
            </a:r>
            <a:r>
              <a:rPr lang="en-US" altLang="ko-KR" sz="1400" dirty="0" err="1" smtClean="0"/>
              <a:t>subnetted</a:t>
            </a:r>
            <a:r>
              <a:rPr lang="en-US" altLang="ko-KR" sz="1400" dirty="0" smtClean="0"/>
              <a:t>, 1 subnets</a:t>
            </a:r>
          </a:p>
          <a:p>
            <a:r>
              <a:rPr lang="en-US" altLang="ko-KR" sz="1400" dirty="0" smtClean="0"/>
              <a:t>R       30.30.30.0 [120/1] via 203.230.7.3, 00:00:27, Serial0/3/0</a:t>
            </a:r>
          </a:p>
          <a:p>
            <a:r>
              <a:rPr lang="en-US" altLang="ko-KR" sz="1400" dirty="0" smtClean="0"/>
              <a:t>C    203.230.7.0/24 is directly connected, Serial0/3/0</a:t>
            </a:r>
            <a:endParaRPr lang="ko-KR" altLang="en-US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6444208" y="1641574"/>
            <a:ext cx="224292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Ping </a:t>
            </a:r>
            <a:r>
              <a:rPr lang="ko-KR" altLang="en-US" dirty="0" smtClean="0"/>
              <a:t>테스트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R1-R2 </a:t>
            </a:r>
            <a:r>
              <a:rPr lang="ko-KR" altLang="en-US" dirty="0" smtClean="0"/>
              <a:t>연결</a:t>
            </a:r>
            <a:endParaRPr lang="en-US" altLang="ko-KR" dirty="0" smtClean="0"/>
          </a:p>
          <a:p>
            <a:r>
              <a:rPr lang="en-US" altLang="ko-KR" dirty="0" smtClean="0"/>
              <a:t>R2-R3 </a:t>
            </a:r>
            <a:r>
              <a:rPr lang="ko-KR" altLang="en-US" dirty="0" smtClean="0"/>
              <a:t>연결 </a:t>
            </a:r>
            <a:endParaRPr lang="en-US" altLang="ko-KR" dirty="0" smtClean="0"/>
          </a:p>
          <a:p>
            <a:r>
              <a:rPr lang="en-US" altLang="ko-KR" dirty="0" smtClean="0"/>
              <a:t>R1-R3 </a:t>
            </a:r>
            <a:r>
              <a:rPr lang="ko-KR" altLang="en-US" dirty="0" smtClean="0"/>
              <a:t>연결 안됨</a:t>
            </a:r>
            <a:r>
              <a:rPr lang="en-US" altLang="ko-KR" dirty="0" smtClean="0"/>
              <a:t>. 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err="1" smtClean="0"/>
              <a:t>스플릿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호라이즌</a:t>
            </a:r>
            <a:r>
              <a:rPr lang="ko-KR" altLang="en-US" dirty="0" smtClean="0"/>
              <a:t> 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R2</a:t>
            </a:r>
            <a:r>
              <a:rPr lang="ko-KR" altLang="en-US" dirty="0" smtClean="0"/>
              <a:t>의 인터페이스에 가상인터페이스를 만들어 점</a:t>
            </a:r>
            <a:r>
              <a:rPr lang="en-US" altLang="ko-KR" dirty="0" smtClean="0"/>
              <a:t>-</a:t>
            </a:r>
            <a:r>
              <a:rPr lang="ko-KR" altLang="en-US" dirty="0" smtClean="0"/>
              <a:t>대</a:t>
            </a:r>
            <a:r>
              <a:rPr lang="en-US" altLang="ko-KR" dirty="0" smtClean="0"/>
              <a:t>-</a:t>
            </a:r>
            <a:r>
              <a:rPr lang="ko-KR" altLang="en-US" dirty="0" smtClean="0"/>
              <a:t>점으로 연결하면 </a:t>
            </a:r>
            <a:r>
              <a:rPr lang="ko-KR" altLang="en-US" dirty="0" err="1" smtClean="0"/>
              <a:t>스플릿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호라이즌</a:t>
            </a:r>
            <a:r>
              <a:rPr lang="ko-KR" altLang="en-US" dirty="0" smtClean="0"/>
              <a:t> 문제 해결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R1-R2.201 (203.230.7.1-203.230.7.2)</a:t>
            </a:r>
          </a:p>
          <a:p>
            <a:pPr lvl="1"/>
            <a:r>
              <a:rPr lang="en-US" altLang="ko-KR" dirty="0" smtClean="0"/>
              <a:t>R2.203-R3 (203.230.8.2-203.230.8.3)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가상인터페이스를 이용한 전체</a:t>
            </a:r>
            <a:r>
              <a:rPr lang="en-US" altLang="ko-KR" dirty="0" smtClean="0"/>
              <a:t> </a:t>
            </a:r>
            <a:r>
              <a:rPr lang="ko-KR" altLang="en-US" dirty="0" smtClean="0"/>
              <a:t>연결</a:t>
            </a:r>
            <a:endParaRPr lang="ko-KR" alt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212976"/>
            <a:ext cx="5813042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364087" y="5239072"/>
            <a:ext cx="1263487" cy="30777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203.230.8.3</a:t>
            </a:r>
            <a:endParaRPr lang="ko-KR" altLang="en-US" sz="1400" dirty="0"/>
          </a:p>
        </p:txBody>
      </p:sp>
      <p:cxnSp>
        <p:nvCxnSpPr>
          <p:cNvPr id="10" name="직선 화살표 연결선 9"/>
          <p:cNvCxnSpPr/>
          <p:nvPr/>
        </p:nvCxnSpPr>
        <p:spPr>
          <a:xfrm flipH="1">
            <a:off x="3491880" y="4077072"/>
            <a:ext cx="792088" cy="1315888"/>
          </a:xfrm>
          <a:prstGeom prst="straightConnector1">
            <a:avLst/>
          </a:prstGeom>
          <a:ln w="25400"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/>
          <p:nvPr/>
        </p:nvCxnSpPr>
        <p:spPr>
          <a:xfrm>
            <a:off x="4526193" y="4077072"/>
            <a:ext cx="837894" cy="1315888"/>
          </a:xfrm>
          <a:prstGeom prst="straightConnector1">
            <a:avLst/>
          </a:prstGeom>
          <a:ln w="25400"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948473" y="4221088"/>
            <a:ext cx="1263487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S0/3/0.201</a:t>
            </a:r>
          </a:p>
          <a:p>
            <a:r>
              <a:rPr lang="en-US" altLang="ko-KR" sz="1400" dirty="0" smtClean="0"/>
              <a:t>203.230.7.2</a:t>
            </a:r>
            <a:endParaRPr lang="ko-KR" alt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4221088"/>
            <a:ext cx="1263487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S0/3/0.203</a:t>
            </a:r>
          </a:p>
          <a:p>
            <a:r>
              <a:rPr lang="en-US" altLang="ko-KR" sz="1400" dirty="0" smtClean="0"/>
              <a:t>203.230.8.2</a:t>
            </a:r>
            <a:endParaRPr lang="ko-KR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가상인터페이스를 이용한 연결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47664" y="1556792"/>
            <a:ext cx="5014514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R2(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)#</a:t>
            </a:r>
            <a:r>
              <a:rPr lang="en-US" altLang="ko-KR" sz="1200" dirty="0" err="1" smtClean="0"/>
              <a:t>int</a:t>
            </a:r>
            <a:r>
              <a:rPr lang="en-US" altLang="ko-KR" sz="1200" dirty="0" smtClean="0"/>
              <a:t> s0/3/0</a:t>
            </a:r>
          </a:p>
          <a:p>
            <a:r>
              <a:rPr lang="en-US" altLang="ko-KR" sz="1200" dirty="0" smtClean="0">
                <a:solidFill>
                  <a:schemeClr val="accent2"/>
                </a:solidFill>
              </a:rPr>
              <a:t>R2(</a:t>
            </a:r>
            <a:r>
              <a:rPr lang="en-US" altLang="ko-KR" sz="1200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sz="1200" dirty="0" smtClean="0">
                <a:solidFill>
                  <a:schemeClr val="accent2"/>
                </a:solidFill>
              </a:rPr>
              <a:t>-if)#no </a:t>
            </a:r>
            <a:r>
              <a:rPr lang="en-US" altLang="ko-KR" sz="1200" dirty="0" err="1" smtClean="0">
                <a:solidFill>
                  <a:schemeClr val="accent2"/>
                </a:solidFill>
              </a:rPr>
              <a:t>ip</a:t>
            </a:r>
            <a:r>
              <a:rPr lang="en-US" altLang="ko-KR" sz="1200" dirty="0" smtClean="0">
                <a:solidFill>
                  <a:schemeClr val="accent2"/>
                </a:solidFill>
              </a:rPr>
              <a:t> address 203.230.7.2 255.255.255.0</a:t>
            </a:r>
          </a:p>
          <a:p>
            <a:r>
              <a:rPr lang="en-US" altLang="ko-KR" sz="1200" dirty="0" smtClean="0">
                <a:solidFill>
                  <a:schemeClr val="accent2"/>
                </a:solidFill>
              </a:rPr>
              <a:t>R2(</a:t>
            </a:r>
            <a:r>
              <a:rPr lang="en-US" altLang="ko-KR" sz="1200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sz="1200" dirty="0" smtClean="0">
                <a:solidFill>
                  <a:schemeClr val="accent2"/>
                </a:solidFill>
              </a:rPr>
              <a:t>-if)#encapsulation frame-relay</a:t>
            </a:r>
          </a:p>
          <a:p>
            <a:r>
              <a:rPr lang="en-US" altLang="ko-KR" sz="1200" dirty="0" smtClean="0">
                <a:solidFill>
                  <a:schemeClr val="accent2"/>
                </a:solidFill>
              </a:rPr>
              <a:t>R2(</a:t>
            </a:r>
            <a:r>
              <a:rPr lang="en-US" altLang="ko-KR" sz="1200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sz="1200" dirty="0" smtClean="0">
                <a:solidFill>
                  <a:schemeClr val="accent2"/>
                </a:solidFill>
              </a:rPr>
              <a:t>-if)#no frame-relay map </a:t>
            </a:r>
            <a:r>
              <a:rPr lang="en-US" altLang="ko-KR" sz="1200" dirty="0" err="1" smtClean="0">
                <a:solidFill>
                  <a:schemeClr val="accent2"/>
                </a:solidFill>
              </a:rPr>
              <a:t>ip</a:t>
            </a:r>
            <a:r>
              <a:rPr lang="en-US" altLang="ko-KR" sz="1200" dirty="0" smtClean="0">
                <a:solidFill>
                  <a:schemeClr val="accent2"/>
                </a:solidFill>
              </a:rPr>
              <a:t> 203.230.7.1 201 broadcast</a:t>
            </a:r>
          </a:p>
          <a:p>
            <a:r>
              <a:rPr lang="en-US" altLang="ko-KR" sz="1200" dirty="0" smtClean="0">
                <a:solidFill>
                  <a:schemeClr val="accent2"/>
                </a:solidFill>
              </a:rPr>
              <a:t>R2(</a:t>
            </a:r>
            <a:r>
              <a:rPr lang="en-US" altLang="ko-KR" sz="1200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sz="1200" dirty="0" smtClean="0">
                <a:solidFill>
                  <a:schemeClr val="accent2"/>
                </a:solidFill>
              </a:rPr>
              <a:t>-if)#no frame-relay map </a:t>
            </a:r>
            <a:r>
              <a:rPr lang="en-US" altLang="ko-KR" sz="1200" dirty="0" err="1" smtClean="0">
                <a:solidFill>
                  <a:schemeClr val="accent2"/>
                </a:solidFill>
              </a:rPr>
              <a:t>ip</a:t>
            </a:r>
            <a:r>
              <a:rPr lang="en-US" altLang="ko-KR" sz="1200" dirty="0" smtClean="0">
                <a:solidFill>
                  <a:schemeClr val="accent2"/>
                </a:solidFill>
              </a:rPr>
              <a:t> 203.230.7.3 203 broadcast</a:t>
            </a:r>
          </a:p>
          <a:p>
            <a:r>
              <a:rPr lang="en-US" altLang="ko-KR" sz="1200" dirty="0" smtClean="0">
                <a:solidFill>
                  <a:schemeClr val="accent2"/>
                </a:solidFill>
              </a:rPr>
              <a:t>R2(</a:t>
            </a:r>
            <a:r>
              <a:rPr lang="en-US" altLang="ko-KR" sz="1200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sz="1200" dirty="0" smtClean="0">
                <a:solidFill>
                  <a:schemeClr val="accent2"/>
                </a:solidFill>
              </a:rPr>
              <a:t>-if)#no shutdown</a:t>
            </a:r>
          </a:p>
          <a:p>
            <a:r>
              <a:rPr lang="en-US" altLang="ko-KR" sz="1200" dirty="0" smtClean="0"/>
              <a:t>R2(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-if)#exit</a:t>
            </a:r>
          </a:p>
          <a:p>
            <a:r>
              <a:rPr lang="en-US" altLang="ko-KR" sz="1200" dirty="0" smtClean="0">
                <a:solidFill>
                  <a:srgbClr val="FF0000"/>
                </a:solidFill>
              </a:rPr>
              <a:t>R2(</a:t>
            </a:r>
            <a:r>
              <a:rPr lang="en-US" altLang="ko-KR" sz="1200" dirty="0" err="1" smtClean="0">
                <a:solidFill>
                  <a:srgbClr val="FF0000"/>
                </a:solidFill>
              </a:rPr>
              <a:t>config</a:t>
            </a:r>
            <a:r>
              <a:rPr lang="en-US" altLang="ko-KR" sz="1200" dirty="0" smtClean="0">
                <a:solidFill>
                  <a:srgbClr val="FF0000"/>
                </a:solidFill>
              </a:rPr>
              <a:t>)#</a:t>
            </a:r>
            <a:r>
              <a:rPr lang="en-US" altLang="ko-KR" sz="1200" dirty="0" err="1" smtClean="0">
                <a:solidFill>
                  <a:srgbClr val="FF0000"/>
                </a:solidFill>
              </a:rPr>
              <a:t>int</a:t>
            </a:r>
            <a:r>
              <a:rPr lang="en-US" altLang="ko-KR" sz="1200" dirty="0" smtClean="0">
                <a:solidFill>
                  <a:srgbClr val="FF0000"/>
                </a:solidFill>
              </a:rPr>
              <a:t> s0/3/0.201 point-to-point</a:t>
            </a:r>
          </a:p>
          <a:p>
            <a:r>
              <a:rPr lang="en-US" altLang="ko-KR" sz="1200" dirty="0" smtClean="0">
                <a:solidFill>
                  <a:srgbClr val="FF0000"/>
                </a:solidFill>
              </a:rPr>
              <a:t>R2(</a:t>
            </a:r>
            <a:r>
              <a:rPr lang="en-US" altLang="ko-KR" sz="1200" dirty="0" err="1" smtClean="0">
                <a:solidFill>
                  <a:srgbClr val="FF0000"/>
                </a:solidFill>
              </a:rPr>
              <a:t>config-subif</a:t>
            </a:r>
            <a:r>
              <a:rPr lang="en-US" altLang="ko-KR" sz="1200" dirty="0" smtClean="0">
                <a:solidFill>
                  <a:srgbClr val="FF0000"/>
                </a:solidFill>
              </a:rPr>
              <a:t>)#</a:t>
            </a:r>
            <a:r>
              <a:rPr lang="en-US" altLang="ko-KR" sz="1200" dirty="0" err="1" smtClean="0">
                <a:solidFill>
                  <a:srgbClr val="FF0000"/>
                </a:solidFill>
              </a:rPr>
              <a:t>ip</a:t>
            </a:r>
            <a:r>
              <a:rPr lang="en-US" altLang="ko-KR" sz="1200" dirty="0" smtClean="0">
                <a:solidFill>
                  <a:srgbClr val="FF0000"/>
                </a:solidFill>
              </a:rPr>
              <a:t> add 203.230.7.2 255.255.255.0</a:t>
            </a:r>
          </a:p>
          <a:p>
            <a:r>
              <a:rPr lang="en-US" altLang="ko-KR" sz="1200" dirty="0" smtClean="0">
                <a:solidFill>
                  <a:srgbClr val="FF0000"/>
                </a:solidFill>
              </a:rPr>
              <a:t>R2(</a:t>
            </a:r>
            <a:r>
              <a:rPr lang="en-US" altLang="ko-KR" sz="1200" dirty="0" err="1" smtClean="0">
                <a:solidFill>
                  <a:srgbClr val="FF0000"/>
                </a:solidFill>
              </a:rPr>
              <a:t>config-subif</a:t>
            </a:r>
            <a:r>
              <a:rPr lang="en-US" altLang="ko-KR" sz="1200" dirty="0" smtClean="0">
                <a:solidFill>
                  <a:srgbClr val="FF0000"/>
                </a:solidFill>
              </a:rPr>
              <a:t>)#frame-relay interface-</a:t>
            </a:r>
            <a:r>
              <a:rPr lang="en-US" altLang="ko-KR" sz="1200" dirty="0" err="1" smtClean="0">
                <a:solidFill>
                  <a:srgbClr val="FF0000"/>
                </a:solidFill>
              </a:rPr>
              <a:t>dlci</a:t>
            </a:r>
            <a:r>
              <a:rPr lang="en-US" altLang="ko-KR" sz="1200" dirty="0" smtClean="0">
                <a:solidFill>
                  <a:srgbClr val="FF0000"/>
                </a:solidFill>
              </a:rPr>
              <a:t> 201</a:t>
            </a:r>
          </a:p>
          <a:p>
            <a:r>
              <a:rPr lang="en-US" altLang="ko-KR" sz="1200" dirty="0" smtClean="0"/>
              <a:t>R2(</a:t>
            </a:r>
            <a:r>
              <a:rPr lang="en-US" altLang="ko-KR" sz="1200" dirty="0" err="1" smtClean="0"/>
              <a:t>config-subif</a:t>
            </a:r>
            <a:r>
              <a:rPr lang="en-US" altLang="ko-KR" sz="1200" dirty="0" smtClean="0"/>
              <a:t>)#exit</a:t>
            </a:r>
          </a:p>
          <a:p>
            <a:r>
              <a:rPr lang="en-US" altLang="ko-KR" sz="1200" dirty="0" smtClean="0">
                <a:solidFill>
                  <a:srgbClr val="FF0000"/>
                </a:solidFill>
              </a:rPr>
              <a:t>R2(</a:t>
            </a:r>
            <a:r>
              <a:rPr lang="en-US" altLang="ko-KR" sz="1200" dirty="0" err="1" smtClean="0">
                <a:solidFill>
                  <a:srgbClr val="FF0000"/>
                </a:solidFill>
              </a:rPr>
              <a:t>config</a:t>
            </a:r>
            <a:r>
              <a:rPr lang="en-US" altLang="ko-KR" sz="1200" dirty="0" smtClean="0">
                <a:solidFill>
                  <a:srgbClr val="FF0000"/>
                </a:solidFill>
              </a:rPr>
              <a:t>)#</a:t>
            </a:r>
            <a:r>
              <a:rPr lang="en-US" altLang="ko-KR" sz="1200" dirty="0" err="1" smtClean="0">
                <a:solidFill>
                  <a:srgbClr val="FF0000"/>
                </a:solidFill>
              </a:rPr>
              <a:t>int</a:t>
            </a:r>
            <a:r>
              <a:rPr lang="en-US" altLang="ko-KR" sz="1200" dirty="0" smtClean="0">
                <a:solidFill>
                  <a:srgbClr val="FF0000"/>
                </a:solidFill>
              </a:rPr>
              <a:t> s0/3/0.203 point-to-point</a:t>
            </a:r>
          </a:p>
          <a:p>
            <a:r>
              <a:rPr lang="en-US" altLang="ko-KR" sz="1200" dirty="0" smtClean="0">
                <a:solidFill>
                  <a:srgbClr val="FF0000"/>
                </a:solidFill>
              </a:rPr>
              <a:t>R2(</a:t>
            </a:r>
            <a:r>
              <a:rPr lang="en-US" altLang="ko-KR" sz="1200" dirty="0" err="1" smtClean="0">
                <a:solidFill>
                  <a:srgbClr val="FF0000"/>
                </a:solidFill>
              </a:rPr>
              <a:t>config-subif</a:t>
            </a:r>
            <a:r>
              <a:rPr lang="en-US" altLang="ko-KR" sz="1200" dirty="0" smtClean="0">
                <a:solidFill>
                  <a:srgbClr val="FF0000"/>
                </a:solidFill>
              </a:rPr>
              <a:t>)#</a:t>
            </a:r>
            <a:r>
              <a:rPr lang="en-US" altLang="ko-KR" sz="1200" dirty="0" err="1" smtClean="0">
                <a:solidFill>
                  <a:srgbClr val="FF0000"/>
                </a:solidFill>
              </a:rPr>
              <a:t>ip</a:t>
            </a:r>
            <a:r>
              <a:rPr lang="en-US" altLang="ko-KR" sz="1200" dirty="0" smtClean="0">
                <a:solidFill>
                  <a:srgbClr val="FF0000"/>
                </a:solidFill>
              </a:rPr>
              <a:t> add 203.230.8.2 255.255.255.0</a:t>
            </a:r>
          </a:p>
          <a:p>
            <a:r>
              <a:rPr lang="en-US" altLang="ko-KR" sz="1200" dirty="0" smtClean="0">
                <a:solidFill>
                  <a:srgbClr val="FF0000"/>
                </a:solidFill>
              </a:rPr>
              <a:t>R2(</a:t>
            </a:r>
            <a:r>
              <a:rPr lang="en-US" altLang="ko-KR" sz="1200" dirty="0" err="1" smtClean="0">
                <a:solidFill>
                  <a:srgbClr val="FF0000"/>
                </a:solidFill>
              </a:rPr>
              <a:t>config-subif</a:t>
            </a:r>
            <a:r>
              <a:rPr lang="en-US" altLang="ko-KR" sz="1200" dirty="0" smtClean="0">
                <a:solidFill>
                  <a:srgbClr val="FF0000"/>
                </a:solidFill>
              </a:rPr>
              <a:t>)#frame-relay interface-</a:t>
            </a:r>
            <a:r>
              <a:rPr lang="en-US" altLang="ko-KR" sz="1200" dirty="0" err="1" smtClean="0">
                <a:solidFill>
                  <a:srgbClr val="FF0000"/>
                </a:solidFill>
              </a:rPr>
              <a:t>dlci</a:t>
            </a:r>
            <a:r>
              <a:rPr lang="en-US" altLang="ko-KR" sz="1200" dirty="0" smtClean="0">
                <a:solidFill>
                  <a:srgbClr val="FF0000"/>
                </a:solidFill>
              </a:rPr>
              <a:t> 203</a:t>
            </a:r>
          </a:p>
          <a:p>
            <a:r>
              <a:rPr lang="en-US" altLang="ko-KR" sz="1200" dirty="0" smtClean="0"/>
              <a:t>R2(</a:t>
            </a:r>
            <a:r>
              <a:rPr lang="en-US" altLang="ko-KR" sz="1200" dirty="0" err="1" smtClean="0"/>
              <a:t>config-subif</a:t>
            </a:r>
            <a:r>
              <a:rPr lang="en-US" altLang="ko-KR" sz="1200" dirty="0" smtClean="0"/>
              <a:t>)#exit</a:t>
            </a:r>
          </a:p>
          <a:p>
            <a:r>
              <a:rPr lang="en-US" altLang="ko-KR" sz="1200" dirty="0" smtClean="0">
                <a:solidFill>
                  <a:schemeClr val="accent2"/>
                </a:solidFill>
              </a:rPr>
              <a:t>R2(</a:t>
            </a:r>
            <a:r>
              <a:rPr lang="en-US" altLang="ko-KR" sz="1200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sz="1200" dirty="0" smtClean="0">
                <a:solidFill>
                  <a:schemeClr val="accent2"/>
                </a:solidFill>
              </a:rPr>
              <a:t>)#router rip </a:t>
            </a:r>
          </a:p>
          <a:p>
            <a:r>
              <a:rPr lang="en-US" altLang="ko-KR" sz="1200" dirty="0" smtClean="0">
                <a:solidFill>
                  <a:schemeClr val="accent2"/>
                </a:solidFill>
              </a:rPr>
              <a:t>R2(</a:t>
            </a:r>
            <a:r>
              <a:rPr lang="en-US" altLang="ko-KR" sz="1200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sz="1200" dirty="0" smtClean="0">
                <a:solidFill>
                  <a:schemeClr val="accent2"/>
                </a:solidFill>
              </a:rPr>
              <a:t>-router)#network 203.230.8.0</a:t>
            </a:r>
            <a:endParaRPr lang="ko-KR" altLang="en-US" sz="1200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11960" y="4797152"/>
            <a:ext cx="487345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R3(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)#</a:t>
            </a:r>
            <a:r>
              <a:rPr lang="en-US" altLang="ko-KR" sz="1200" dirty="0" err="1" smtClean="0"/>
              <a:t>int</a:t>
            </a:r>
            <a:r>
              <a:rPr lang="en-US" altLang="ko-KR" sz="1200" dirty="0" smtClean="0"/>
              <a:t> s0/3/0</a:t>
            </a:r>
          </a:p>
          <a:p>
            <a:r>
              <a:rPr lang="en-US" altLang="ko-KR" sz="1200" dirty="0" smtClean="0">
                <a:solidFill>
                  <a:schemeClr val="accent2"/>
                </a:solidFill>
              </a:rPr>
              <a:t>R3(</a:t>
            </a:r>
            <a:r>
              <a:rPr lang="en-US" altLang="ko-KR" sz="1200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sz="1200" dirty="0" smtClean="0">
                <a:solidFill>
                  <a:schemeClr val="accent2"/>
                </a:solidFill>
              </a:rPr>
              <a:t>-if)#</a:t>
            </a:r>
            <a:r>
              <a:rPr lang="en-US" altLang="ko-KR" sz="1200" dirty="0" err="1" smtClean="0">
                <a:solidFill>
                  <a:schemeClr val="accent2"/>
                </a:solidFill>
              </a:rPr>
              <a:t>ip</a:t>
            </a:r>
            <a:r>
              <a:rPr lang="en-US" altLang="ko-KR" sz="1200" dirty="0" smtClean="0">
                <a:solidFill>
                  <a:schemeClr val="accent2"/>
                </a:solidFill>
              </a:rPr>
              <a:t> add 203.230.8.3 255.255.255.0</a:t>
            </a:r>
          </a:p>
          <a:p>
            <a:r>
              <a:rPr lang="en-US" altLang="ko-KR" sz="1200" dirty="0" smtClean="0">
                <a:solidFill>
                  <a:schemeClr val="accent2"/>
                </a:solidFill>
              </a:rPr>
              <a:t>R3(</a:t>
            </a:r>
            <a:r>
              <a:rPr lang="en-US" altLang="ko-KR" sz="1200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sz="1200" dirty="0" smtClean="0">
                <a:solidFill>
                  <a:schemeClr val="accent2"/>
                </a:solidFill>
              </a:rPr>
              <a:t>-if</a:t>
            </a:r>
            <a:r>
              <a:rPr lang="en-US" altLang="ko-KR" sz="1200" dirty="0">
                <a:solidFill>
                  <a:schemeClr val="accent2"/>
                </a:solidFill>
              </a:rPr>
              <a:t>)#encapsulation frame-relay</a:t>
            </a:r>
          </a:p>
          <a:p>
            <a:r>
              <a:rPr lang="en-US" altLang="ko-KR" sz="1200" dirty="0" smtClean="0">
                <a:solidFill>
                  <a:schemeClr val="accent2"/>
                </a:solidFill>
              </a:rPr>
              <a:t>R3(</a:t>
            </a:r>
            <a:r>
              <a:rPr lang="en-US" altLang="ko-KR" sz="1200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sz="1200" dirty="0" smtClean="0">
                <a:solidFill>
                  <a:schemeClr val="accent2"/>
                </a:solidFill>
              </a:rPr>
              <a:t>-if</a:t>
            </a:r>
            <a:r>
              <a:rPr lang="en-US" altLang="ko-KR" sz="1200" dirty="0">
                <a:solidFill>
                  <a:schemeClr val="accent2"/>
                </a:solidFill>
              </a:rPr>
              <a:t>)#frame-relay map </a:t>
            </a:r>
            <a:r>
              <a:rPr lang="en-US" altLang="ko-KR" sz="1200" dirty="0" err="1">
                <a:solidFill>
                  <a:schemeClr val="accent2"/>
                </a:solidFill>
              </a:rPr>
              <a:t>ip</a:t>
            </a:r>
            <a:r>
              <a:rPr lang="en-US" altLang="ko-KR" sz="1200" dirty="0">
                <a:solidFill>
                  <a:schemeClr val="accent2"/>
                </a:solidFill>
              </a:rPr>
              <a:t> </a:t>
            </a:r>
            <a:r>
              <a:rPr lang="en-US" altLang="ko-KR" sz="1200" dirty="0" smtClean="0">
                <a:solidFill>
                  <a:schemeClr val="accent2"/>
                </a:solidFill>
              </a:rPr>
              <a:t>203.230.8.2 302 </a:t>
            </a:r>
            <a:r>
              <a:rPr lang="en-US" altLang="ko-KR" sz="1200" dirty="0">
                <a:solidFill>
                  <a:schemeClr val="accent2"/>
                </a:solidFill>
              </a:rPr>
              <a:t>broadcast</a:t>
            </a:r>
          </a:p>
          <a:p>
            <a:r>
              <a:rPr lang="en-US" altLang="ko-KR" sz="1200" dirty="0">
                <a:solidFill>
                  <a:schemeClr val="accent2"/>
                </a:solidFill>
              </a:rPr>
              <a:t>R3(</a:t>
            </a:r>
            <a:r>
              <a:rPr lang="en-US" altLang="ko-KR" sz="1200" dirty="0" err="1">
                <a:solidFill>
                  <a:schemeClr val="accent2"/>
                </a:solidFill>
              </a:rPr>
              <a:t>config</a:t>
            </a:r>
            <a:r>
              <a:rPr lang="en-US" altLang="ko-KR" sz="1200" dirty="0">
                <a:solidFill>
                  <a:schemeClr val="accent2"/>
                </a:solidFill>
              </a:rPr>
              <a:t>-if)#frame-relay map </a:t>
            </a:r>
            <a:r>
              <a:rPr lang="en-US" altLang="ko-KR" sz="1200" dirty="0" err="1">
                <a:solidFill>
                  <a:schemeClr val="accent2"/>
                </a:solidFill>
              </a:rPr>
              <a:t>ip</a:t>
            </a:r>
            <a:r>
              <a:rPr lang="en-US" altLang="ko-KR" sz="1200" dirty="0">
                <a:solidFill>
                  <a:schemeClr val="accent2"/>
                </a:solidFill>
              </a:rPr>
              <a:t> </a:t>
            </a:r>
            <a:r>
              <a:rPr lang="en-US" altLang="ko-KR" sz="1200" dirty="0" smtClean="0">
                <a:solidFill>
                  <a:schemeClr val="accent2"/>
                </a:solidFill>
              </a:rPr>
              <a:t>203.230.7.1 </a:t>
            </a:r>
            <a:r>
              <a:rPr lang="en-US" altLang="ko-KR" sz="1200" dirty="0">
                <a:solidFill>
                  <a:schemeClr val="accent2"/>
                </a:solidFill>
              </a:rPr>
              <a:t>302 broadcast</a:t>
            </a:r>
          </a:p>
          <a:p>
            <a:r>
              <a:rPr lang="en-US" altLang="ko-KR" sz="1200" dirty="0" smtClean="0">
                <a:solidFill>
                  <a:schemeClr val="accent2"/>
                </a:solidFill>
              </a:rPr>
              <a:t>R3(</a:t>
            </a:r>
            <a:r>
              <a:rPr lang="en-US" altLang="ko-KR" sz="1200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sz="1200" dirty="0" smtClean="0">
                <a:solidFill>
                  <a:schemeClr val="accent2"/>
                </a:solidFill>
              </a:rPr>
              <a:t>-if</a:t>
            </a:r>
            <a:r>
              <a:rPr lang="en-US" altLang="ko-KR" sz="1200" dirty="0">
                <a:solidFill>
                  <a:schemeClr val="accent2"/>
                </a:solidFill>
              </a:rPr>
              <a:t>)#no shutdown</a:t>
            </a:r>
          </a:p>
          <a:p>
            <a:r>
              <a:rPr lang="en-US" altLang="ko-KR" sz="1200" dirty="0" smtClean="0"/>
              <a:t>R3(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-if)#exit</a:t>
            </a:r>
          </a:p>
          <a:p>
            <a:r>
              <a:rPr lang="en-US" altLang="ko-KR" sz="1200" dirty="0" smtClean="0">
                <a:solidFill>
                  <a:schemeClr val="accent2"/>
                </a:solidFill>
              </a:rPr>
              <a:t>R3(</a:t>
            </a:r>
            <a:r>
              <a:rPr lang="en-US" altLang="ko-KR" sz="1200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sz="1200" dirty="0" smtClean="0">
                <a:solidFill>
                  <a:schemeClr val="accent2"/>
                </a:solidFill>
              </a:rPr>
              <a:t>)#router rip</a:t>
            </a:r>
          </a:p>
          <a:p>
            <a:r>
              <a:rPr lang="en-US" altLang="ko-KR" sz="1200" dirty="0" smtClean="0">
                <a:solidFill>
                  <a:schemeClr val="accent2"/>
                </a:solidFill>
              </a:rPr>
              <a:t>R3(</a:t>
            </a:r>
            <a:r>
              <a:rPr lang="en-US" altLang="ko-KR" sz="1200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sz="1200" dirty="0" smtClean="0">
                <a:solidFill>
                  <a:schemeClr val="accent2"/>
                </a:solidFill>
              </a:rPr>
              <a:t>-router)#no network 203.230.7.0</a:t>
            </a:r>
          </a:p>
          <a:p>
            <a:r>
              <a:rPr lang="en-US" altLang="ko-KR" sz="1200" dirty="0" smtClean="0">
                <a:solidFill>
                  <a:schemeClr val="accent2"/>
                </a:solidFill>
              </a:rPr>
              <a:t>R3(</a:t>
            </a:r>
            <a:r>
              <a:rPr lang="en-US" altLang="ko-KR" sz="1200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sz="1200" dirty="0" smtClean="0">
                <a:solidFill>
                  <a:schemeClr val="accent2"/>
                </a:solidFill>
              </a:rPr>
              <a:t>-router)#network 203.230.8.0</a:t>
            </a:r>
            <a:endParaRPr lang="ko-KR" altLang="en-US" sz="1200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30130" y="2924944"/>
            <a:ext cx="2311851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가상인터페이스 </a:t>
            </a:r>
            <a:r>
              <a:rPr lang="en-US" altLang="ko-KR" dirty="0" smtClean="0"/>
              <a:t>201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30130" y="3645024"/>
            <a:ext cx="2311851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가상인터페이스 </a:t>
            </a:r>
            <a:r>
              <a:rPr lang="en-US" altLang="ko-KR" dirty="0" smtClean="0"/>
              <a:t>203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30130" y="1700808"/>
            <a:ext cx="1717137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기존 설정 삭제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2088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전체</a:t>
            </a:r>
            <a:r>
              <a:rPr lang="en-US" altLang="ko-KR" dirty="0" smtClean="0"/>
              <a:t> </a:t>
            </a:r>
            <a:r>
              <a:rPr lang="ko-KR" altLang="en-US" dirty="0" smtClean="0"/>
              <a:t>연결 성공 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082" y="4442336"/>
            <a:ext cx="5262979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R1(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-if)#do show </a:t>
            </a:r>
            <a:r>
              <a:rPr lang="en-US" altLang="ko-KR" sz="1200" dirty="0" err="1"/>
              <a:t>ip</a:t>
            </a:r>
            <a:r>
              <a:rPr lang="en-US" altLang="ko-KR" sz="1200" dirty="0"/>
              <a:t> route</a:t>
            </a:r>
          </a:p>
          <a:p>
            <a:r>
              <a:rPr lang="en-US" altLang="ko-KR" sz="1200" dirty="0" smtClean="0"/>
              <a:t>     </a:t>
            </a:r>
            <a:r>
              <a:rPr lang="en-US" altLang="ko-KR" sz="1200" dirty="0"/>
              <a:t>1.0.0.0/24 is </a:t>
            </a:r>
            <a:r>
              <a:rPr lang="en-US" altLang="ko-KR" sz="1200" dirty="0" err="1"/>
              <a:t>subnetted</a:t>
            </a:r>
            <a:r>
              <a:rPr lang="en-US" altLang="ko-KR" sz="1200" dirty="0"/>
              <a:t>, 1 subnets</a:t>
            </a:r>
          </a:p>
          <a:p>
            <a:r>
              <a:rPr lang="en-US" altLang="ko-KR" sz="1200" dirty="0"/>
              <a:t>C       1.1.1.0 is directly connected, Loopback0</a:t>
            </a:r>
          </a:p>
          <a:p>
            <a:r>
              <a:rPr lang="en-US" altLang="ko-KR" sz="1200" dirty="0"/>
              <a:t>R    2.0.0.0/8 [120/1] via 203.230.7.2, 00:00:19, Serial0/3/0</a:t>
            </a:r>
          </a:p>
          <a:p>
            <a:r>
              <a:rPr lang="en-US" altLang="ko-KR" sz="1200" dirty="0"/>
              <a:t>     10.0.0.0/24 is </a:t>
            </a:r>
            <a:r>
              <a:rPr lang="en-US" altLang="ko-KR" sz="1200" dirty="0" err="1"/>
              <a:t>subnetted</a:t>
            </a:r>
            <a:r>
              <a:rPr lang="en-US" altLang="ko-KR" sz="1200" dirty="0"/>
              <a:t>, 1 subnets</a:t>
            </a:r>
          </a:p>
          <a:p>
            <a:r>
              <a:rPr lang="en-US" altLang="ko-KR" sz="1200" dirty="0"/>
              <a:t>C       10.10.10.0 is directly connected, FastEthernet0/0</a:t>
            </a:r>
          </a:p>
          <a:p>
            <a:r>
              <a:rPr lang="en-US" altLang="ko-KR" sz="1200" dirty="0"/>
              <a:t>R    20.0.0.0/8 [120/1] via 203.230.7.2, 00:00:19, Serial0/3/0</a:t>
            </a:r>
          </a:p>
          <a:p>
            <a:r>
              <a:rPr lang="en-US" altLang="ko-KR" sz="1200" dirty="0"/>
              <a:t>R    30.0.0.0/8 [120/2] via 203.230.7.2, 00:00:19, Serial0/3/0</a:t>
            </a:r>
          </a:p>
          <a:p>
            <a:r>
              <a:rPr lang="en-US" altLang="ko-KR" sz="1200" dirty="0"/>
              <a:t>C    203.230.7.0/24 is directly connected, Serial0/3/0</a:t>
            </a:r>
          </a:p>
          <a:p>
            <a:r>
              <a:rPr lang="en-US" altLang="ko-KR" sz="1200" dirty="0"/>
              <a:t>R    203.230.8.0/24 [120/1] via 203.230.7.2, 00:00:19, Serial0/3/0</a:t>
            </a:r>
            <a:endParaRPr lang="ko-KR" alt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123728" y="1340768"/>
            <a:ext cx="5213287" cy="193899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R2#show </a:t>
            </a:r>
            <a:r>
              <a:rPr lang="en-US" altLang="ko-KR" sz="1200" dirty="0" err="1"/>
              <a:t>ip</a:t>
            </a:r>
            <a:r>
              <a:rPr lang="en-US" altLang="ko-KR" sz="1200" dirty="0"/>
              <a:t> route</a:t>
            </a:r>
          </a:p>
          <a:p>
            <a:r>
              <a:rPr lang="en-US" altLang="ko-KR" sz="1200" dirty="0" smtClean="0"/>
              <a:t>R    </a:t>
            </a:r>
            <a:r>
              <a:rPr lang="en-US" altLang="ko-KR" sz="1200" dirty="0"/>
              <a:t>1.0.0.0/8 [120/1] via 203.230.7.1, 00:00:00, Serial0/3/0.201</a:t>
            </a:r>
          </a:p>
          <a:p>
            <a:r>
              <a:rPr lang="en-US" altLang="ko-KR" sz="1200" dirty="0"/>
              <a:t>     2.0.0.0/24 is </a:t>
            </a:r>
            <a:r>
              <a:rPr lang="en-US" altLang="ko-KR" sz="1200" dirty="0" err="1"/>
              <a:t>subnetted</a:t>
            </a:r>
            <a:r>
              <a:rPr lang="en-US" altLang="ko-KR" sz="1200" dirty="0"/>
              <a:t>, 1 subnets</a:t>
            </a:r>
          </a:p>
          <a:p>
            <a:r>
              <a:rPr lang="en-US" altLang="ko-KR" sz="1200" dirty="0"/>
              <a:t>C       2.2.2.0 is directly connected, Loopback0</a:t>
            </a:r>
          </a:p>
          <a:p>
            <a:r>
              <a:rPr lang="en-US" altLang="ko-KR" sz="1200" dirty="0"/>
              <a:t>R    10.0.0.0/8 [120/1] via 203.230.7.1, 00:00:00, Serial0/3/0.201</a:t>
            </a:r>
          </a:p>
          <a:p>
            <a:r>
              <a:rPr lang="en-US" altLang="ko-KR" sz="1200" dirty="0"/>
              <a:t>     20.0.0.0/24 is </a:t>
            </a:r>
            <a:r>
              <a:rPr lang="en-US" altLang="ko-KR" sz="1200" dirty="0" err="1"/>
              <a:t>subnetted</a:t>
            </a:r>
            <a:r>
              <a:rPr lang="en-US" altLang="ko-KR" sz="1200" dirty="0"/>
              <a:t>, 1 subnets</a:t>
            </a:r>
          </a:p>
          <a:p>
            <a:r>
              <a:rPr lang="en-US" altLang="ko-KR" sz="1200" dirty="0"/>
              <a:t>C       20.20.20.0 is directly connected, FastEthernet0/0</a:t>
            </a:r>
          </a:p>
          <a:p>
            <a:r>
              <a:rPr lang="en-US" altLang="ko-KR" sz="1200" dirty="0"/>
              <a:t>R    30.0.0.0/8 [120/1] via 203.230.8.2, 00:00:00, Serial0/3/0.203</a:t>
            </a:r>
          </a:p>
          <a:p>
            <a:r>
              <a:rPr lang="en-US" altLang="ko-KR" sz="1200" dirty="0"/>
              <a:t>C    203.230.7.0/24 is directly connected, Serial0/3/0.201</a:t>
            </a:r>
          </a:p>
          <a:p>
            <a:r>
              <a:rPr lang="en-US" altLang="ko-KR" sz="1200" dirty="0"/>
              <a:t>C    203.230.8.0/24 is directly connected, Serial0/3/0.203</a:t>
            </a:r>
            <a:endParaRPr lang="ko-KR" alt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779911" y="3212976"/>
            <a:ext cx="5262979" cy="1754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R3(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-if)#do show </a:t>
            </a:r>
            <a:r>
              <a:rPr lang="en-US" altLang="ko-KR" sz="1200" dirty="0" err="1"/>
              <a:t>ip</a:t>
            </a:r>
            <a:r>
              <a:rPr lang="en-US" altLang="ko-KR" sz="1200" dirty="0"/>
              <a:t> route</a:t>
            </a:r>
          </a:p>
          <a:p>
            <a:r>
              <a:rPr lang="en-US" altLang="ko-KR" sz="1200" dirty="0" smtClean="0"/>
              <a:t>R    </a:t>
            </a:r>
            <a:r>
              <a:rPr lang="en-US" altLang="ko-KR" sz="1200" dirty="0"/>
              <a:t>1.0.0.0/8 [120/2] via 203.230.8.1, 00:00:06, Serial0/3/0</a:t>
            </a:r>
          </a:p>
          <a:p>
            <a:r>
              <a:rPr lang="en-US" altLang="ko-KR" sz="1200" dirty="0"/>
              <a:t>R    2.0.0.0/8 [120/1] via 203.230.8.1, 00:00:06, Serial0/3/0</a:t>
            </a:r>
          </a:p>
          <a:p>
            <a:r>
              <a:rPr lang="en-US" altLang="ko-KR" sz="1200" dirty="0"/>
              <a:t>R    10.0.0.0/8 [120/2] via 203.230.8.1, 00:00:06, Serial0/3/0</a:t>
            </a:r>
          </a:p>
          <a:p>
            <a:r>
              <a:rPr lang="en-US" altLang="ko-KR" sz="1200" dirty="0"/>
              <a:t>R    20.0.0.0/8 [120/1] via 203.230.8.1, 00:00:06, Serial0/3/0</a:t>
            </a:r>
          </a:p>
          <a:p>
            <a:r>
              <a:rPr lang="en-US" altLang="ko-KR" sz="1200" dirty="0"/>
              <a:t>     30.0.0.0/24 is </a:t>
            </a:r>
            <a:r>
              <a:rPr lang="en-US" altLang="ko-KR" sz="1200" dirty="0" err="1"/>
              <a:t>subnetted</a:t>
            </a:r>
            <a:r>
              <a:rPr lang="en-US" altLang="ko-KR" sz="1200" dirty="0"/>
              <a:t>, 1 subnets</a:t>
            </a:r>
          </a:p>
          <a:p>
            <a:r>
              <a:rPr lang="en-US" altLang="ko-KR" sz="1200" dirty="0"/>
              <a:t>C       30.30.30.0 is directly connected, FastEthernet0/0</a:t>
            </a:r>
          </a:p>
          <a:p>
            <a:r>
              <a:rPr lang="en-US" altLang="ko-KR" sz="1200" dirty="0"/>
              <a:t>R    203.230.7.0/24 [120/1] via 203.230.8.1, 00:00:06, Serial0/3/0</a:t>
            </a:r>
          </a:p>
          <a:p>
            <a:r>
              <a:rPr lang="en-US" altLang="ko-KR" sz="1200" dirty="0"/>
              <a:t>C    203.230.8.0/24 is directly connected, Serial0/3/0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56601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프레임릴레이 동작 확인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51720" y="1484784"/>
            <a:ext cx="4820550" cy="375487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R2(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-router)#do show </a:t>
            </a:r>
            <a:r>
              <a:rPr lang="en-US" altLang="ko-KR" sz="1400" dirty="0" err="1" smtClean="0"/>
              <a:t>int</a:t>
            </a:r>
            <a:r>
              <a:rPr lang="en-US" altLang="ko-KR" sz="1400" dirty="0" smtClean="0"/>
              <a:t> s0/3/0.201</a:t>
            </a:r>
          </a:p>
          <a:p>
            <a:r>
              <a:rPr lang="en-US" altLang="ko-KR" sz="1400" dirty="0" smtClean="0"/>
              <a:t>Serial0/3/0.201 is up, line protocol is up (connected)</a:t>
            </a:r>
          </a:p>
          <a:p>
            <a:r>
              <a:rPr lang="en-US" altLang="ko-KR" sz="1400" dirty="0" smtClean="0"/>
              <a:t>  Hardware is HD64570</a:t>
            </a:r>
          </a:p>
          <a:p>
            <a:r>
              <a:rPr lang="en-US" altLang="ko-KR" sz="1400" dirty="0" smtClean="0"/>
              <a:t>  Internet address is 203.230.7.2/24</a:t>
            </a:r>
          </a:p>
          <a:p>
            <a:r>
              <a:rPr lang="en-US" altLang="ko-KR" sz="1400" dirty="0" smtClean="0"/>
              <a:t>  MTU 1500 bytes, BW 1544 Kbit, DLY 20000 </a:t>
            </a:r>
            <a:r>
              <a:rPr lang="en-US" altLang="ko-KR" sz="1400" dirty="0" err="1" smtClean="0"/>
              <a:t>usec</a:t>
            </a:r>
            <a:r>
              <a:rPr lang="en-US" altLang="ko-KR" sz="1400" dirty="0" smtClean="0"/>
              <a:t>,</a:t>
            </a:r>
          </a:p>
          <a:p>
            <a:r>
              <a:rPr lang="en-US" altLang="ko-KR" sz="1400" dirty="0" smtClean="0"/>
              <a:t>     reliability 255/255, </a:t>
            </a:r>
            <a:r>
              <a:rPr lang="en-US" altLang="ko-KR" sz="1400" dirty="0" err="1" smtClean="0"/>
              <a:t>txload</a:t>
            </a:r>
            <a:r>
              <a:rPr lang="en-US" altLang="ko-KR" sz="1400" dirty="0" smtClean="0"/>
              <a:t> 1/255, </a:t>
            </a:r>
            <a:r>
              <a:rPr lang="en-US" altLang="ko-KR" sz="1400" dirty="0" err="1" smtClean="0"/>
              <a:t>rxload</a:t>
            </a:r>
            <a:r>
              <a:rPr lang="en-US" altLang="ko-KR" sz="1400" dirty="0" smtClean="0"/>
              <a:t> 1/255</a:t>
            </a:r>
          </a:p>
          <a:p>
            <a:r>
              <a:rPr lang="en-US" altLang="ko-KR" sz="1400" dirty="0" smtClean="0"/>
              <a:t>  Encapsulation FRAME-RELAY</a:t>
            </a:r>
          </a:p>
          <a:p>
            <a:r>
              <a:rPr lang="en-US" altLang="ko-KR" sz="1400" dirty="0" smtClean="0"/>
              <a:t>  Last clearing of "show interface" counters never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R2(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-router)#do show </a:t>
            </a:r>
            <a:r>
              <a:rPr lang="en-US" altLang="ko-KR" sz="1400" dirty="0" err="1" smtClean="0"/>
              <a:t>int</a:t>
            </a:r>
            <a:r>
              <a:rPr lang="en-US" altLang="ko-KR" sz="1400" dirty="0" smtClean="0"/>
              <a:t> s0/3/0.203</a:t>
            </a:r>
          </a:p>
          <a:p>
            <a:r>
              <a:rPr lang="en-US" altLang="ko-KR" sz="1400" dirty="0" smtClean="0"/>
              <a:t>Serial0/3/0.203 is up, line protocol is up (connected)</a:t>
            </a:r>
          </a:p>
          <a:p>
            <a:r>
              <a:rPr lang="en-US" altLang="ko-KR" sz="1400" dirty="0" smtClean="0"/>
              <a:t>  Hardware is HD64570</a:t>
            </a:r>
          </a:p>
          <a:p>
            <a:r>
              <a:rPr lang="en-US" altLang="ko-KR" sz="1400" dirty="0" smtClean="0"/>
              <a:t>  Internet address is 203.230.8.2/24</a:t>
            </a:r>
          </a:p>
          <a:p>
            <a:r>
              <a:rPr lang="en-US" altLang="ko-KR" sz="1400" dirty="0" smtClean="0"/>
              <a:t>  MTU 1500 bytes, BW 1544 Kbit, DLY 20000 </a:t>
            </a:r>
            <a:r>
              <a:rPr lang="en-US" altLang="ko-KR" sz="1400" dirty="0" err="1" smtClean="0"/>
              <a:t>usec</a:t>
            </a:r>
            <a:r>
              <a:rPr lang="en-US" altLang="ko-KR" sz="1400" dirty="0" smtClean="0"/>
              <a:t>,</a:t>
            </a:r>
          </a:p>
          <a:p>
            <a:r>
              <a:rPr lang="en-US" altLang="ko-KR" sz="1400" dirty="0" smtClean="0"/>
              <a:t>     reliability 255/255, </a:t>
            </a:r>
            <a:r>
              <a:rPr lang="en-US" altLang="ko-KR" sz="1400" dirty="0" err="1" smtClean="0"/>
              <a:t>txload</a:t>
            </a:r>
            <a:r>
              <a:rPr lang="en-US" altLang="ko-KR" sz="1400" dirty="0" smtClean="0"/>
              <a:t> 1/255, </a:t>
            </a:r>
            <a:r>
              <a:rPr lang="en-US" altLang="ko-KR" sz="1400" dirty="0" err="1" smtClean="0"/>
              <a:t>rxload</a:t>
            </a:r>
            <a:r>
              <a:rPr lang="en-US" altLang="ko-KR" sz="1400" dirty="0" smtClean="0"/>
              <a:t> 1/255</a:t>
            </a:r>
          </a:p>
          <a:p>
            <a:r>
              <a:rPr lang="en-US" altLang="ko-KR" sz="1400" dirty="0" smtClean="0"/>
              <a:t>  Encapsulation FRAME-RELAY</a:t>
            </a:r>
          </a:p>
          <a:p>
            <a:r>
              <a:rPr lang="en-US" altLang="ko-KR" sz="1400" dirty="0" smtClean="0"/>
              <a:t>  Last clearing of "show interface" counters never</a:t>
            </a:r>
            <a:endParaRPr lang="ko-KR" alt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5589240"/>
            <a:ext cx="7497565" cy="7386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R2(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-router)#do show frame-relay map</a:t>
            </a:r>
          </a:p>
          <a:p>
            <a:r>
              <a:rPr lang="en-US" altLang="ko-KR" sz="1400" dirty="0" smtClean="0"/>
              <a:t>Serial0/3/0.201 (up): point-to-point </a:t>
            </a:r>
            <a:r>
              <a:rPr lang="en-US" altLang="ko-KR" sz="1400" dirty="0" err="1" smtClean="0"/>
              <a:t>dlci</a:t>
            </a:r>
            <a:r>
              <a:rPr lang="en-US" altLang="ko-KR" sz="1400" dirty="0" smtClean="0"/>
              <a:t>, </a:t>
            </a:r>
            <a:r>
              <a:rPr lang="en-US" altLang="ko-KR" sz="1400" dirty="0" err="1" smtClean="0"/>
              <a:t>dlci</a:t>
            </a:r>
            <a:r>
              <a:rPr lang="en-US" altLang="ko-KR" sz="1400" dirty="0" smtClean="0"/>
              <a:t> 201, broadcast, status defined, active</a:t>
            </a:r>
          </a:p>
          <a:p>
            <a:r>
              <a:rPr lang="en-US" altLang="ko-KR" sz="1400" dirty="0" smtClean="0"/>
              <a:t>Serial0/3/0.203 (up): point-to-point </a:t>
            </a:r>
            <a:r>
              <a:rPr lang="en-US" altLang="ko-KR" sz="1400" dirty="0" err="1" smtClean="0"/>
              <a:t>dlci</a:t>
            </a:r>
            <a:r>
              <a:rPr lang="en-US" altLang="ko-KR" sz="1400" dirty="0" smtClean="0"/>
              <a:t>, </a:t>
            </a:r>
            <a:r>
              <a:rPr lang="en-US" altLang="ko-KR" sz="1400" dirty="0" err="1" smtClean="0"/>
              <a:t>dlci</a:t>
            </a:r>
            <a:r>
              <a:rPr lang="en-US" altLang="ko-KR" sz="1400" dirty="0" smtClean="0"/>
              <a:t> 203, broadcast, status defined, active</a:t>
            </a:r>
            <a:endParaRPr lang="ko-KR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실습</a:t>
            </a:r>
            <a:r>
              <a:rPr lang="en-US" altLang="ko-KR" dirty="0" smtClean="0"/>
              <a:t>1. </a:t>
            </a:r>
            <a:r>
              <a:rPr lang="ko-KR" altLang="en-US" dirty="0" smtClean="0"/>
              <a:t>그림 </a:t>
            </a:r>
            <a:r>
              <a:rPr lang="en-US" altLang="ko-KR" dirty="0" smtClean="0"/>
              <a:t>11-1 </a:t>
            </a:r>
            <a:r>
              <a:rPr lang="ko-KR" altLang="en-US" dirty="0" smtClean="0"/>
              <a:t>토폴로지에 </a:t>
            </a:r>
            <a:r>
              <a:rPr lang="en-US" altLang="ko-KR" dirty="0" smtClean="0"/>
              <a:t>PPP PAP </a:t>
            </a:r>
            <a:r>
              <a:rPr lang="ko-KR" altLang="en-US" dirty="0" smtClean="0"/>
              <a:t>설정</a:t>
            </a:r>
            <a:r>
              <a:rPr lang="en-US" altLang="ko-KR" dirty="0" smtClean="0"/>
              <a:t>. </a:t>
            </a:r>
            <a:r>
              <a:rPr lang="ko-KR" altLang="en-US" dirty="0" smtClean="0"/>
              <a:t>패스워드가 맞아야 통신이 되는 것을 확인</a:t>
            </a:r>
            <a:endParaRPr lang="en-US" altLang="ko-KR" dirty="0" smtClean="0"/>
          </a:p>
          <a:p>
            <a:r>
              <a:rPr lang="ko-KR" altLang="en-US" dirty="0" smtClean="0"/>
              <a:t>실습</a:t>
            </a:r>
            <a:r>
              <a:rPr lang="en-US" altLang="ko-KR" dirty="0" smtClean="0"/>
              <a:t>2. </a:t>
            </a:r>
            <a:r>
              <a:rPr lang="ko-KR" altLang="en-US" dirty="0" smtClean="0"/>
              <a:t>그림 </a:t>
            </a:r>
            <a:r>
              <a:rPr lang="en-US" altLang="ko-KR" dirty="0" smtClean="0"/>
              <a:t>11-1 </a:t>
            </a:r>
            <a:r>
              <a:rPr lang="ko-KR" altLang="en-US" dirty="0" smtClean="0"/>
              <a:t>토폴로지에 </a:t>
            </a:r>
            <a:r>
              <a:rPr lang="en-US" altLang="ko-KR" dirty="0" smtClean="0"/>
              <a:t>PPP CHAP </a:t>
            </a:r>
            <a:r>
              <a:rPr lang="ko-KR" altLang="en-US" dirty="0" smtClean="0"/>
              <a:t>설정</a:t>
            </a:r>
            <a:r>
              <a:rPr lang="en-US" altLang="ko-KR" dirty="0" smtClean="0"/>
              <a:t>. </a:t>
            </a:r>
            <a:r>
              <a:rPr lang="ko-KR" altLang="en-US" dirty="0" smtClean="0"/>
              <a:t>패스워드가 맞아야 통신이 되는 것을 확인 </a:t>
            </a:r>
            <a:endParaRPr lang="en-US" altLang="ko-KR" dirty="0" smtClean="0"/>
          </a:p>
          <a:p>
            <a:r>
              <a:rPr lang="ko-KR" altLang="en-US" dirty="0" smtClean="0"/>
              <a:t>실습</a:t>
            </a:r>
            <a:r>
              <a:rPr lang="en-US" altLang="ko-KR" dirty="0" smtClean="0"/>
              <a:t>3. </a:t>
            </a:r>
            <a:r>
              <a:rPr lang="ko-KR" altLang="en-US" dirty="0" smtClean="0"/>
              <a:t>그림</a:t>
            </a:r>
            <a:r>
              <a:rPr lang="en-US" altLang="ko-KR" dirty="0" smtClean="0"/>
              <a:t>11-6 </a:t>
            </a:r>
            <a:r>
              <a:rPr lang="ko-KR" altLang="en-US" dirty="0" smtClean="0"/>
              <a:t>프레임릴레이 토폴로지를 설정하고 </a:t>
            </a:r>
            <a:r>
              <a:rPr lang="ko-KR" altLang="en-US" dirty="0" err="1" smtClean="0"/>
              <a:t>라우팅테이블</a:t>
            </a:r>
            <a:r>
              <a:rPr lang="ko-KR" altLang="en-US" dirty="0" smtClean="0"/>
              <a:t> 확인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스플릿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호라이즌</a:t>
            </a:r>
            <a:r>
              <a:rPr lang="ko-KR" altLang="en-US" dirty="0" smtClean="0"/>
              <a:t> 확인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ko-KR" altLang="en-US" dirty="0" smtClean="0"/>
              <a:t>실습</a:t>
            </a:r>
            <a:r>
              <a:rPr lang="en-US" altLang="ko-KR" dirty="0" smtClean="0"/>
              <a:t>4. </a:t>
            </a:r>
            <a:r>
              <a:rPr lang="ko-KR" altLang="en-US" dirty="0" smtClean="0"/>
              <a:t>그림</a:t>
            </a:r>
            <a:r>
              <a:rPr lang="en-US" altLang="ko-KR" dirty="0" smtClean="0"/>
              <a:t>11-6</a:t>
            </a:r>
            <a:r>
              <a:rPr lang="ko-KR" altLang="en-US" dirty="0" smtClean="0"/>
              <a:t>에서 모든 컴퓨터간에 통신이 되도록 가상인터페이스를 이용하여 설정 변경</a:t>
            </a:r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11</a:t>
            </a:r>
            <a:r>
              <a:rPr lang="ko-KR" altLang="en-US" dirty="0" smtClean="0"/>
              <a:t>장 실습과제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/>
              <a:t>실습</a:t>
            </a:r>
            <a:r>
              <a:rPr lang="en-US" altLang="ko-KR" sz="2400" dirty="0" smtClean="0"/>
              <a:t> 5. </a:t>
            </a:r>
            <a:r>
              <a:rPr lang="ko-KR" altLang="en-US" sz="2400" dirty="0" smtClean="0"/>
              <a:t>다음과 같이 수정된 토폴로지에 대해 실습 </a:t>
            </a:r>
            <a:r>
              <a:rPr lang="en-US" altLang="ko-KR" sz="2400" dirty="0" smtClean="0"/>
              <a:t>3</a:t>
            </a:r>
            <a:r>
              <a:rPr lang="ko-KR" altLang="en-US" sz="2400" dirty="0" smtClean="0"/>
              <a:t>의 </a:t>
            </a:r>
            <a:r>
              <a:rPr lang="ko-KR" altLang="en-US" sz="2400" dirty="0" smtClean="0"/>
              <a:t>내용을 수행하시오</a:t>
            </a:r>
            <a:r>
              <a:rPr lang="en-US" altLang="ko-KR" sz="2400" dirty="0" smtClean="0"/>
              <a:t>. (R1-R2, R1-R3, R1-R4 </a:t>
            </a:r>
            <a:r>
              <a:rPr lang="ko-KR" altLang="en-US" sz="2400" dirty="0" smtClean="0"/>
              <a:t>만 연결되도록 설정</a:t>
            </a:r>
            <a:r>
              <a:rPr lang="en-US" altLang="ko-KR" sz="2400" dirty="0" smtClean="0"/>
              <a:t>)</a:t>
            </a:r>
            <a:endParaRPr lang="ko-KR" altLang="en-US" sz="24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11</a:t>
            </a:r>
            <a:r>
              <a:rPr lang="ko-KR" altLang="en-US" dirty="0"/>
              <a:t>장 실습과제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8429" y="2305091"/>
            <a:ext cx="5177107" cy="4241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52347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/>
              <a:t>실습 </a:t>
            </a:r>
            <a:r>
              <a:rPr lang="en-US" altLang="ko-KR" sz="2400" dirty="0" smtClean="0"/>
              <a:t>6. </a:t>
            </a:r>
            <a:r>
              <a:rPr lang="ko-KR" altLang="en-US" sz="2400" dirty="0" smtClean="0"/>
              <a:t>위의 수정된 토폴로지에 대하여 가상인터페이스를 이용하여 전체 </a:t>
            </a:r>
            <a:r>
              <a:rPr lang="ko-KR" altLang="en-US" sz="2400" dirty="0" err="1" smtClean="0"/>
              <a:t>라우터들을</a:t>
            </a:r>
            <a:r>
              <a:rPr lang="ko-KR" altLang="en-US" sz="2400" dirty="0" smtClean="0"/>
              <a:t> 직접 연결하여 통신되도록 설정하시오</a:t>
            </a:r>
            <a:r>
              <a:rPr lang="en-US" altLang="ko-KR" sz="2400" dirty="0" smtClean="0"/>
              <a:t>. </a:t>
            </a:r>
          </a:p>
          <a:p>
            <a:pPr lvl="1"/>
            <a:r>
              <a:rPr lang="en-US" altLang="ko-KR" sz="2000" dirty="0" smtClean="0"/>
              <a:t>R1-R2, R1-R3, R1-R4</a:t>
            </a:r>
          </a:p>
          <a:p>
            <a:pPr lvl="1"/>
            <a:r>
              <a:rPr lang="en-US" altLang="ko-KR" sz="2000" dirty="0" smtClean="0"/>
              <a:t>R2-R1, R2-R3, R2-R4</a:t>
            </a:r>
          </a:p>
          <a:p>
            <a:pPr lvl="1"/>
            <a:r>
              <a:rPr lang="en-US" altLang="ko-KR" sz="2000" dirty="0" smtClean="0"/>
              <a:t>R3-R1, R3-R2, R3-R4</a:t>
            </a:r>
          </a:p>
          <a:p>
            <a:pPr lvl="1"/>
            <a:r>
              <a:rPr lang="en-US" altLang="ko-KR" sz="2000" dirty="0" smtClean="0"/>
              <a:t>R4-R1, R4-R2, R4-R3</a:t>
            </a:r>
            <a:endParaRPr lang="ko-KR" altLang="en-US" sz="20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11</a:t>
            </a:r>
            <a:r>
              <a:rPr lang="ko-KR" altLang="en-US" dirty="0"/>
              <a:t>장 실습과제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636912"/>
            <a:ext cx="4043418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617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ATM (Asynchronous Transfer Mode)</a:t>
            </a:r>
          </a:p>
          <a:p>
            <a:pPr lvl="1"/>
            <a:r>
              <a:rPr lang="ko-KR" altLang="en-US" dirty="0" smtClean="0"/>
              <a:t>데이터를</a:t>
            </a:r>
            <a:r>
              <a:rPr lang="en-US" altLang="ko-KR" dirty="0" smtClean="0"/>
              <a:t> 53</a:t>
            </a:r>
            <a:r>
              <a:rPr lang="ko-KR" altLang="en-US" dirty="0" smtClean="0"/>
              <a:t>바이트 길이의 셀로 나누어 전송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음성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영상 등 실시간 데이터 전송에 효과적</a:t>
            </a:r>
            <a:endParaRPr lang="en-US" altLang="ko-KR" dirty="0" smtClean="0"/>
          </a:p>
          <a:p>
            <a:r>
              <a:rPr lang="ko-KR" altLang="en-US" dirty="0" smtClean="0"/>
              <a:t>프레임릴레이 </a:t>
            </a:r>
            <a:r>
              <a:rPr lang="en-US" altLang="ko-KR" dirty="0" smtClean="0"/>
              <a:t>(Frame-relay)</a:t>
            </a:r>
          </a:p>
          <a:p>
            <a:pPr lvl="1"/>
            <a:r>
              <a:rPr lang="ko-KR" altLang="en-US" dirty="0" smtClean="0"/>
              <a:t>프레임이라 불리는 가변 길이 단위에 데이터를 넣고 재전송과 같은 필요한 오류 정정 기능은 단말 지점에 맡긴다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이를 통해 전체 데이터 전송 속도를 향상시켰다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HDLC (High-level Data Link Control)</a:t>
            </a:r>
          </a:p>
          <a:p>
            <a:pPr lvl="1"/>
            <a:r>
              <a:rPr lang="ko-KR" altLang="en-US" dirty="0" err="1" smtClean="0"/>
              <a:t>동기식</a:t>
            </a:r>
            <a:r>
              <a:rPr lang="ko-KR" altLang="en-US" dirty="0" smtClean="0"/>
              <a:t> 시리얼 전송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연결지향성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비연결지향성</a:t>
            </a:r>
            <a:r>
              <a:rPr lang="ko-KR" altLang="en-US" dirty="0" smtClean="0"/>
              <a:t> 서비스를 모두 지원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시스코</a:t>
            </a:r>
            <a:r>
              <a:rPr lang="ko-KR" altLang="en-US" dirty="0" smtClean="0"/>
              <a:t> 전용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시스코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라우터의</a:t>
            </a:r>
            <a:r>
              <a:rPr lang="ko-KR" altLang="en-US" dirty="0" smtClean="0"/>
              <a:t> 기본 캡슐화 방식 </a:t>
            </a:r>
            <a:endParaRPr lang="en-US" altLang="ko-KR" dirty="0" smtClean="0"/>
          </a:p>
          <a:p>
            <a:r>
              <a:rPr lang="en-US" altLang="ko-KR" dirty="0" smtClean="0"/>
              <a:t>PPP (Point to Point)</a:t>
            </a:r>
          </a:p>
          <a:p>
            <a:pPr lvl="1"/>
            <a:r>
              <a:rPr lang="en-US" altLang="ko-KR" dirty="0" smtClean="0"/>
              <a:t>CHAP, PAP</a:t>
            </a:r>
            <a:r>
              <a:rPr lang="ko-KR" altLang="en-US" dirty="0" smtClean="0"/>
              <a:t>라는 보안설정이 가능한 </a:t>
            </a:r>
            <a:r>
              <a:rPr lang="en-US" altLang="ko-KR" dirty="0" smtClean="0"/>
              <a:t>WAN </a:t>
            </a:r>
            <a:r>
              <a:rPr lang="ko-KR" altLang="en-US" dirty="0" smtClean="0"/>
              <a:t>캡슐화 방식 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</a:t>
            </a:r>
            <a:r>
              <a:rPr lang="ko-KR" altLang="en-US" dirty="0" smtClean="0"/>
              <a:t>계층 </a:t>
            </a:r>
            <a:r>
              <a:rPr lang="en-US" altLang="ko-KR" dirty="0" smtClean="0"/>
              <a:t>WAN </a:t>
            </a:r>
            <a:r>
              <a:rPr lang="ko-KR" altLang="en-US" dirty="0" smtClean="0"/>
              <a:t>프로토콜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시스코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라우터의</a:t>
            </a:r>
            <a:r>
              <a:rPr lang="ko-KR" altLang="en-US" dirty="0" smtClean="0"/>
              <a:t> 기본 캡슐화 방식은 </a:t>
            </a:r>
            <a:r>
              <a:rPr lang="en-US" altLang="ko-KR" dirty="0" smtClean="0"/>
              <a:t>HDLC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그림</a:t>
            </a:r>
            <a:r>
              <a:rPr lang="en-US" altLang="ko-KR" dirty="0" smtClean="0"/>
              <a:t>11-1. HDLC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132856"/>
            <a:ext cx="685800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131840" y="4365104"/>
            <a:ext cx="5585183" cy="2031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R1(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-router)#do show interface s0/3/0</a:t>
            </a:r>
          </a:p>
          <a:p>
            <a:r>
              <a:rPr lang="en-US" altLang="ko-KR" sz="1400" dirty="0" smtClean="0"/>
              <a:t>Serial0/3/0 is up, line protocol is up (connected)</a:t>
            </a:r>
          </a:p>
          <a:p>
            <a:r>
              <a:rPr lang="en-US" altLang="ko-KR" sz="1400" dirty="0" smtClean="0"/>
              <a:t>  Hardware is HD64570</a:t>
            </a:r>
          </a:p>
          <a:p>
            <a:r>
              <a:rPr lang="en-US" altLang="ko-KR" sz="1400" dirty="0" smtClean="0"/>
              <a:t>  Internet address is 203.230.7.1/24</a:t>
            </a:r>
          </a:p>
          <a:p>
            <a:r>
              <a:rPr lang="en-US" altLang="ko-KR" sz="1400" dirty="0" smtClean="0"/>
              <a:t>  MTU 1500 bytes, BW 1544 Kbit, DLY 20000 </a:t>
            </a:r>
            <a:r>
              <a:rPr lang="en-US" altLang="ko-KR" sz="1400" dirty="0" err="1" smtClean="0"/>
              <a:t>usec</a:t>
            </a:r>
            <a:r>
              <a:rPr lang="en-US" altLang="ko-KR" sz="1400" dirty="0" smtClean="0"/>
              <a:t>,</a:t>
            </a:r>
          </a:p>
          <a:p>
            <a:r>
              <a:rPr lang="en-US" altLang="ko-KR" sz="1400" dirty="0" smtClean="0"/>
              <a:t>     reliability 255/255, </a:t>
            </a:r>
            <a:r>
              <a:rPr lang="en-US" altLang="ko-KR" sz="1400" dirty="0" err="1" smtClean="0"/>
              <a:t>txload</a:t>
            </a:r>
            <a:r>
              <a:rPr lang="en-US" altLang="ko-KR" sz="1400" dirty="0" smtClean="0"/>
              <a:t> 1/255, </a:t>
            </a:r>
            <a:r>
              <a:rPr lang="en-US" altLang="ko-KR" sz="1400" dirty="0" err="1" smtClean="0"/>
              <a:t>rxload</a:t>
            </a:r>
            <a:r>
              <a:rPr lang="en-US" altLang="ko-KR" sz="1400" dirty="0" smtClean="0"/>
              <a:t> 1/255</a:t>
            </a:r>
          </a:p>
          <a:p>
            <a:r>
              <a:rPr lang="en-US" altLang="ko-KR" sz="1400" dirty="0" smtClean="0"/>
              <a:t> 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Encapsulation HDLC</a:t>
            </a:r>
            <a:r>
              <a:rPr lang="en-US" altLang="ko-KR" sz="1400" dirty="0" smtClean="0"/>
              <a:t>, loopback not set, </a:t>
            </a:r>
            <a:r>
              <a:rPr lang="en-US" altLang="ko-KR" sz="1400" dirty="0" err="1" smtClean="0"/>
              <a:t>keepalive</a:t>
            </a:r>
            <a:r>
              <a:rPr lang="en-US" altLang="ko-KR" sz="1400" dirty="0" smtClean="0"/>
              <a:t> set (10 sec)</a:t>
            </a:r>
          </a:p>
          <a:p>
            <a:r>
              <a:rPr lang="en-US" altLang="ko-KR" sz="1400" dirty="0" smtClean="0"/>
              <a:t>  Last input never, output never, output hang never</a:t>
            </a:r>
          </a:p>
          <a:p>
            <a:r>
              <a:rPr lang="en-US" altLang="ko-KR" sz="1400" dirty="0" smtClean="0"/>
              <a:t>  Last clearing of "show interface" counters never</a:t>
            </a:r>
            <a:endParaRPr lang="ko-KR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PPP (Point to Point)</a:t>
            </a:r>
          </a:p>
          <a:p>
            <a:pPr lvl="1"/>
            <a:r>
              <a:rPr lang="ko-KR" altLang="en-US" dirty="0" smtClean="0"/>
              <a:t>캡슐화</a:t>
            </a:r>
            <a:r>
              <a:rPr lang="en-US" altLang="ko-KR" dirty="0" smtClean="0"/>
              <a:t> </a:t>
            </a:r>
            <a:r>
              <a:rPr lang="ko-KR" altLang="en-US" dirty="0" smtClean="0"/>
              <a:t>방식을 </a:t>
            </a:r>
            <a:r>
              <a:rPr lang="en-US" altLang="ko-KR" dirty="0" smtClean="0"/>
              <a:t>PPP</a:t>
            </a:r>
            <a:r>
              <a:rPr lang="ko-KR" altLang="en-US" dirty="0" smtClean="0"/>
              <a:t>로 변경</a:t>
            </a:r>
            <a:endParaRPr lang="en-US" altLang="ko-KR" dirty="0" smtClean="0"/>
          </a:p>
          <a:p>
            <a:r>
              <a:rPr lang="en-US" altLang="ko-KR" dirty="0" smtClean="0"/>
              <a:t>PAP (Password Authentication Protocol)</a:t>
            </a:r>
          </a:p>
          <a:p>
            <a:pPr lvl="1"/>
            <a:r>
              <a:rPr lang="ko-KR" altLang="en-US" dirty="0" smtClean="0"/>
              <a:t>패스워드</a:t>
            </a:r>
            <a:r>
              <a:rPr lang="en-US" altLang="ko-KR" dirty="0" smtClean="0"/>
              <a:t> </a:t>
            </a:r>
            <a:r>
              <a:rPr lang="ko-KR" altLang="en-US" dirty="0" smtClean="0"/>
              <a:t>인증된 </a:t>
            </a:r>
            <a:r>
              <a:rPr lang="ko-KR" altLang="en-US" dirty="0" err="1" smtClean="0"/>
              <a:t>라우터들과만</a:t>
            </a:r>
            <a:r>
              <a:rPr lang="ko-KR" altLang="en-US" dirty="0" smtClean="0"/>
              <a:t> </a:t>
            </a:r>
            <a:r>
              <a:rPr lang="en-US" altLang="ko-KR" dirty="0" smtClean="0"/>
              <a:t>PPP </a:t>
            </a:r>
            <a:r>
              <a:rPr lang="ko-KR" altLang="en-US" dirty="0" smtClean="0"/>
              <a:t>연결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PPP PAP </a:t>
            </a:r>
            <a:r>
              <a:rPr lang="ko-KR" altLang="en-US" dirty="0" smtClean="0"/>
              <a:t>설정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3429000"/>
            <a:ext cx="6405921" cy="132343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R1(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)#username R2 password </a:t>
            </a:r>
            <a:r>
              <a:rPr lang="en-US" altLang="ko-KR" sz="1600" dirty="0" err="1" smtClean="0"/>
              <a:t>infocomm</a:t>
            </a:r>
            <a:endParaRPr lang="en-US" altLang="ko-KR" sz="1600" dirty="0" smtClean="0"/>
          </a:p>
          <a:p>
            <a:r>
              <a:rPr lang="en-US" altLang="ko-KR" sz="1600" dirty="0" smtClean="0"/>
              <a:t>R1(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</a:t>
            </a:r>
            <a:r>
              <a:rPr lang="en-US" altLang="ko-KR" sz="1600" dirty="0" err="1" smtClean="0"/>
              <a:t>int</a:t>
            </a:r>
            <a:r>
              <a:rPr lang="en-US" altLang="ko-KR" sz="1600" dirty="0" smtClean="0"/>
              <a:t> s0/3/0</a:t>
            </a:r>
          </a:p>
          <a:p>
            <a:r>
              <a:rPr lang="en-US" altLang="ko-KR" sz="1600" dirty="0" smtClean="0"/>
              <a:t>R1(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-if)#encapsulation </a:t>
            </a:r>
            <a:r>
              <a:rPr lang="en-US" altLang="ko-KR" sz="1600" dirty="0" err="1" smtClean="0"/>
              <a:t>ppp</a:t>
            </a: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r>
              <a:rPr lang="en-US" altLang="ko-KR" sz="1600" dirty="0" smtClean="0"/>
              <a:t>R1(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-if)#</a:t>
            </a:r>
            <a:r>
              <a:rPr lang="en-US" altLang="ko-KR" sz="1600" dirty="0" err="1" smtClean="0"/>
              <a:t>ppp</a:t>
            </a:r>
            <a:r>
              <a:rPr lang="en-US" altLang="ko-KR" sz="1600" dirty="0" smtClean="0"/>
              <a:t> authentication pap</a:t>
            </a:r>
          </a:p>
          <a:p>
            <a:r>
              <a:rPr lang="en-US" altLang="ko-KR" sz="1600" dirty="0" smtClean="0"/>
              <a:t>R1(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-if)#</a:t>
            </a:r>
            <a:r>
              <a:rPr lang="en-US" altLang="ko-KR" sz="1600" dirty="0" err="1" smtClean="0"/>
              <a:t>ppp</a:t>
            </a:r>
            <a:r>
              <a:rPr lang="en-US" altLang="ko-KR" sz="1600" dirty="0" smtClean="0"/>
              <a:t> pap sent-username R1 password </a:t>
            </a:r>
            <a:r>
              <a:rPr lang="en-US" altLang="ko-KR" sz="1600" dirty="0" err="1" smtClean="0"/>
              <a:t>infocomm</a:t>
            </a:r>
            <a:endParaRPr lang="ko-KR" alt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759766" y="4941168"/>
            <a:ext cx="6405921" cy="132343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R2(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)#username R1 password </a:t>
            </a:r>
            <a:r>
              <a:rPr lang="en-US" altLang="ko-KR" sz="1600" dirty="0" err="1" smtClean="0"/>
              <a:t>infocomm</a:t>
            </a:r>
            <a:endParaRPr lang="en-US" altLang="ko-KR" sz="1600" dirty="0" smtClean="0"/>
          </a:p>
          <a:p>
            <a:r>
              <a:rPr lang="en-US" altLang="ko-KR" sz="1600" dirty="0" smtClean="0"/>
              <a:t>R2(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</a:t>
            </a:r>
            <a:r>
              <a:rPr lang="en-US" altLang="ko-KR" sz="1600" dirty="0" err="1" smtClean="0"/>
              <a:t>int</a:t>
            </a:r>
            <a:r>
              <a:rPr lang="en-US" altLang="ko-KR" sz="1600" dirty="0" smtClean="0"/>
              <a:t> s0/3/0</a:t>
            </a:r>
          </a:p>
          <a:p>
            <a:r>
              <a:rPr lang="en-US" altLang="ko-KR" sz="1600" dirty="0" smtClean="0"/>
              <a:t>R2(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-if)#encapsulation </a:t>
            </a:r>
            <a:r>
              <a:rPr lang="en-US" altLang="ko-KR" sz="1600" dirty="0" err="1" smtClean="0"/>
              <a:t>ppp</a:t>
            </a:r>
            <a:endParaRPr lang="en-US" altLang="ko-KR" sz="1600" dirty="0" smtClean="0"/>
          </a:p>
          <a:p>
            <a:r>
              <a:rPr lang="en-US" altLang="ko-KR" sz="1600" dirty="0" smtClean="0"/>
              <a:t>R2(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-if)#</a:t>
            </a:r>
            <a:r>
              <a:rPr lang="en-US" altLang="ko-KR" sz="1600" dirty="0" err="1" smtClean="0"/>
              <a:t>ppp</a:t>
            </a:r>
            <a:r>
              <a:rPr lang="en-US" altLang="ko-KR" sz="1600" dirty="0" smtClean="0"/>
              <a:t> authentication pap</a:t>
            </a:r>
          </a:p>
          <a:p>
            <a:r>
              <a:rPr lang="en-US" altLang="ko-KR" sz="1600" dirty="0" smtClean="0"/>
              <a:t>R2(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-if)#</a:t>
            </a:r>
            <a:r>
              <a:rPr lang="en-US" altLang="ko-KR" sz="1600" dirty="0" err="1" smtClean="0"/>
              <a:t>ppp</a:t>
            </a:r>
            <a:r>
              <a:rPr lang="en-US" altLang="ko-KR" sz="1600" dirty="0" smtClean="0"/>
              <a:t> pap sent-username R2 password </a:t>
            </a:r>
            <a:r>
              <a:rPr lang="en-US" altLang="ko-KR" sz="1600" dirty="0" err="1" smtClean="0"/>
              <a:t>infocomm</a:t>
            </a:r>
            <a:endParaRPr lang="ko-KR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캡슐화 방식이 </a:t>
            </a:r>
            <a:r>
              <a:rPr lang="en-US" altLang="ko-KR" dirty="0" smtClean="0"/>
              <a:t>PPP</a:t>
            </a:r>
            <a:r>
              <a:rPr lang="ko-KR" altLang="en-US" dirty="0" smtClean="0"/>
              <a:t>로 변경됨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PPP PAP </a:t>
            </a:r>
            <a:r>
              <a:rPr lang="ko-KR" altLang="en-US" dirty="0" smtClean="0"/>
              <a:t>설정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3478" y="2089879"/>
            <a:ext cx="6918882" cy="31393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R2(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-if)#do show interface s0/3/0</a:t>
            </a:r>
          </a:p>
          <a:p>
            <a:r>
              <a:rPr lang="en-US" altLang="ko-KR" dirty="0" smtClean="0"/>
              <a:t>Serial0/3/0 is up, line protocol is up (connected)</a:t>
            </a:r>
          </a:p>
          <a:p>
            <a:r>
              <a:rPr lang="en-US" altLang="ko-KR" dirty="0" smtClean="0"/>
              <a:t>  Hardware is HD64570</a:t>
            </a:r>
          </a:p>
          <a:p>
            <a:r>
              <a:rPr lang="en-US" altLang="ko-KR" dirty="0" smtClean="0"/>
              <a:t>  Internet address is 203.230.7.2/24</a:t>
            </a:r>
          </a:p>
          <a:p>
            <a:r>
              <a:rPr lang="en-US" altLang="ko-KR" dirty="0" smtClean="0"/>
              <a:t>  MTU 1500 bytes, BW 1544 Kbit, DLY 20000 </a:t>
            </a:r>
            <a:r>
              <a:rPr lang="en-US" altLang="ko-KR" dirty="0" err="1" smtClean="0"/>
              <a:t>usec</a:t>
            </a:r>
            <a:r>
              <a:rPr lang="en-US" altLang="ko-KR" dirty="0" smtClean="0"/>
              <a:t>,</a:t>
            </a:r>
          </a:p>
          <a:p>
            <a:r>
              <a:rPr lang="en-US" altLang="ko-KR" dirty="0" smtClean="0"/>
              <a:t>     reliability 255/255, </a:t>
            </a:r>
            <a:r>
              <a:rPr lang="en-US" altLang="ko-KR" dirty="0" err="1" smtClean="0"/>
              <a:t>txload</a:t>
            </a:r>
            <a:r>
              <a:rPr lang="en-US" altLang="ko-KR" dirty="0" smtClean="0"/>
              <a:t> 1/255, </a:t>
            </a:r>
            <a:r>
              <a:rPr lang="en-US" altLang="ko-KR" dirty="0" err="1" smtClean="0"/>
              <a:t>rxload</a:t>
            </a:r>
            <a:r>
              <a:rPr lang="en-US" altLang="ko-KR" dirty="0" smtClean="0"/>
              <a:t> 1/255</a:t>
            </a:r>
          </a:p>
          <a:p>
            <a:r>
              <a:rPr lang="en-US" altLang="ko-KR" dirty="0" smtClean="0"/>
              <a:t>  </a:t>
            </a:r>
            <a:r>
              <a:rPr lang="en-US" altLang="ko-KR" b="1" dirty="0" smtClean="0">
                <a:solidFill>
                  <a:srgbClr val="FF0000"/>
                </a:solidFill>
              </a:rPr>
              <a:t>Encapsulation PPP</a:t>
            </a:r>
            <a:r>
              <a:rPr lang="en-US" altLang="ko-KR" dirty="0" smtClean="0"/>
              <a:t>, loopback not set, </a:t>
            </a:r>
            <a:r>
              <a:rPr lang="en-US" altLang="ko-KR" dirty="0" err="1" smtClean="0"/>
              <a:t>keepalive</a:t>
            </a:r>
            <a:r>
              <a:rPr lang="en-US" altLang="ko-KR" dirty="0" smtClean="0"/>
              <a:t> set (10 sec)</a:t>
            </a:r>
          </a:p>
          <a:p>
            <a:r>
              <a:rPr lang="en-US" altLang="ko-KR" dirty="0" smtClean="0"/>
              <a:t>  LCP Open</a:t>
            </a:r>
          </a:p>
          <a:p>
            <a:r>
              <a:rPr lang="en-US" altLang="ko-KR" dirty="0" smtClean="0"/>
              <a:t>  Open: IPCP, CDPCP</a:t>
            </a:r>
          </a:p>
          <a:p>
            <a:r>
              <a:rPr lang="en-US" altLang="ko-KR" dirty="0" smtClean="0"/>
              <a:t>  Last input never, output never, output hang never</a:t>
            </a:r>
          </a:p>
          <a:p>
            <a:r>
              <a:rPr lang="en-US" altLang="ko-KR" dirty="0" smtClean="0"/>
              <a:t>  Last clearing of "show interface" counters never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Debug </a:t>
            </a:r>
            <a:r>
              <a:rPr lang="en-US" altLang="ko-KR" dirty="0" err="1" smtClean="0"/>
              <a:t>ppp</a:t>
            </a:r>
            <a:r>
              <a:rPr lang="en-US" altLang="ko-KR" dirty="0" smtClean="0"/>
              <a:t> authentication </a:t>
            </a:r>
            <a:r>
              <a:rPr lang="ko-KR" altLang="en-US" dirty="0" smtClean="0"/>
              <a:t>명령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암호를 틀리게 입력하면 인증 실패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PPP PAP</a:t>
            </a:r>
            <a:r>
              <a:rPr lang="ko-KR" altLang="en-US" dirty="0" smtClean="0"/>
              <a:t>는 최초연결시 한번만 인증 검사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디버깅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03853" y="2780928"/>
            <a:ext cx="6492483" cy="181588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R1</a:t>
            </a:r>
            <a:r>
              <a:rPr lang="ko-KR" altLang="en-US" sz="1400" dirty="0" smtClean="0"/>
              <a:t>에서 암호 변경</a:t>
            </a:r>
            <a:endParaRPr lang="pt-BR" altLang="ko-KR" sz="1400" dirty="0" smtClean="0"/>
          </a:p>
          <a:p>
            <a:r>
              <a:rPr lang="pt-BR" altLang="ko-KR" sz="1400" dirty="0" smtClean="0"/>
              <a:t>R1(config)#username R2 password info</a:t>
            </a:r>
          </a:p>
          <a:p>
            <a:r>
              <a:rPr lang="ko-KR" altLang="en-US" sz="1400" dirty="0" smtClean="0"/>
              <a:t>인터페이스 껐다가 재실행 </a:t>
            </a:r>
            <a:endParaRPr lang="pt-BR" altLang="ko-KR" sz="1400" dirty="0" smtClean="0"/>
          </a:p>
          <a:p>
            <a:endParaRPr lang="pt-BR" altLang="ko-KR" sz="1400" dirty="0" smtClean="0"/>
          </a:p>
          <a:p>
            <a:r>
              <a:rPr lang="en-US" altLang="ko-KR" sz="1400" dirty="0" smtClean="0"/>
              <a:t>R2</a:t>
            </a:r>
            <a:r>
              <a:rPr lang="ko-KR" altLang="en-US" sz="1400" dirty="0" smtClean="0"/>
              <a:t>에서 인증 실패 </a:t>
            </a:r>
            <a:endParaRPr lang="pt-BR" altLang="ko-KR" sz="1400" dirty="0" smtClean="0"/>
          </a:p>
          <a:p>
            <a:r>
              <a:rPr lang="en-US" altLang="ko-KR" sz="1400" dirty="0" smtClean="0"/>
              <a:t>Serial0/3/0 PAP: O AUTH-REQ id 17 </a:t>
            </a:r>
            <a:r>
              <a:rPr lang="en-US" altLang="ko-KR" sz="1400" dirty="0" err="1" smtClean="0"/>
              <a:t>len</a:t>
            </a:r>
            <a:r>
              <a:rPr lang="en-US" altLang="ko-KR" sz="1400" dirty="0" smtClean="0"/>
              <a:t> 15</a:t>
            </a:r>
          </a:p>
          <a:p>
            <a:r>
              <a:rPr lang="en-US" altLang="ko-KR" sz="1400" dirty="0" smtClean="0"/>
              <a:t>Serial0/3/0 PAP: I AUTH-NAK id 17 </a:t>
            </a:r>
            <a:r>
              <a:rPr lang="en-US" altLang="ko-KR" sz="1400" dirty="0" err="1" smtClean="0"/>
              <a:t>len</a:t>
            </a:r>
            <a:r>
              <a:rPr lang="en-US" altLang="ko-KR" sz="1400" dirty="0" smtClean="0"/>
              <a:t> 26 </a:t>
            </a:r>
            <a:r>
              <a:rPr lang="en-US" altLang="ko-KR" sz="1400" dirty="0" err="1" smtClean="0"/>
              <a:t>msg</a:t>
            </a:r>
            <a:r>
              <a:rPr lang="en-US" altLang="ko-KR" sz="1400" dirty="0" smtClean="0"/>
              <a:t> is "Authentication failed"</a:t>
            </a:r>
          </a:p>
          <a:p>
            <a:r>
              <a:rPr lang="en-US" altLang="ko-KR" sz="1400" dirty="0" smtClean="0"/>
              <a:t>Serial0/3/0 Using hostname from interface PAP </a:t>
            </a:r>
            <a:endParaRPr lang="ko-KR" alt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112045" y="4797152"/>
            <a:ext cx="6484291" cy="1800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R1</a:t>
            </a:r>
            <a:r>
              <a:rPr lang="ko-KR" altLang="en-US" sz="1400" dirty="0" smtClean="0"/>
              <a:t>에서 암호 복구</a:t>
            </a:r>
            <a:endParaRPr lang="pt-BR" altLang="ko-KR" sz="1400" dirty="0" smtClean="0"/>
          </a:p>
          <a:p>
            <a:r>
              <a:rPr lang="pt-BR" altLang="ko-KR" sz="1400" dirty="0" smtClean="0"/>
              <a:t>R1(config)#username R2 password infocomm</a:t>
            </a:r>
          </a:p>
          <a:p>
            <a:r>
              <a:rPr lang="ko-KR" altLang="en-US" sz="1400" dirty="0" smtClean="0"/>
              <a:t>인터페이스 껐다가 재실행 </a:t>
            </a:r>
            <a:endParaRPr lang="pt-BR" altLang="ko-KR" sz="1400" dirty="0" smtClean="0"/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R2</a:t>
            </a:r>
            <a:r>
              <a:rPr lang="ko-KR" altLang="en-US" sz="1400" dirty="0" smtClean="0"/>
              <a:t>에서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인증 성공</a:t>
            </a:r>
            <a:r>
              <a:rPr lang="en-US" altLang="ko-KR" sz="1400" dirty="0" smtClean="0"/>
              <a:t>, </a:t>
            </a:r>
            <a:r>
              <a:rPr lang="ko-KR" altLang="en-US" sz="1400" dirty="0" err="1" smtClean="0"/>
              <a:t>포워딩</a:t>
            </a:r>
            <a:r>
              <a:rPr lang="ko-KR" altLang="en-US" sz="1400" dirty="0" smtClean="0"/>
              <a:t> 상태로 변경  </a:t>
            </a:r>
            <a:endParaRPr lang="en-US" altLang="ko-KR" sz="1400" dirty="0" smtClean="0"/>
          </a:p>
          <a:p>
            <a:r>
              <a:rPr lang="en-US" altLang="ko-KR" sz="1400" dirty="0" smtClean="0"/>
              <a:t>Serial0/3/0 PAP: I AUTH-REQ id 17 </a:t>
            </a:r>
            <a:r>
              <a:rPr lang="en-US" altLang="ko-KR" sz="1400" dirty="0" err="1" smtClean="0"/>
              <a:t>len</a:t>
            </a:r>
            <a:r>
              <a:rPr lang="en-US" altLang="ko-KR" sz="1400" dirty="0" smtClean="0"/>
              <a:t> 15</a:t>
            </a:r>
          </a:p>
          <a:p>
            <a:r>
              <a:rPr lang="en-US" altLang="ko-KR" sz="1400" dirty="0" smtClean="0"/>
              <a:t>Serial0/3/0 PAP: Authenticating peer</a:t>
            </a:r>
          </a:p>
          <a:p>
            <a:r>
              <a:rPr lang="en-US" altLang="ko-KR" sz="1400" dirty="0" smtClean="0"/>
              <a:t>Serial0/3/0 PAP: Phase is FORWARDING, Attempting Forward</a:t>
            </a:r>
            <a:endParaRPr lang="ko-KR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CHAP </a:t>
            </a:r>
            <a:r>
              <a:rPr lang="en-US" altLang="ko-KR" sz="2000" dirty="0" smtClean="0"/>
              <a:t>(Challenge Handshake Authentication Protocol)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PAP</a:t>
            </a:r>
            <a:r>
              <a:rPr lang="ko-KR" altLang="en-US" dirty="0" smtClean="0"/>
              <a:t>는 사용자이름과 암호를 평문으로 전달</a:t>
            </a:r>
            <a:r>
              <a:rPr lang="en-US" altLang="ko-KR" dirty="0" smtClean="0"/>
              <a:t>. </a:t>
            </a:r>
            <a:r>
              <a:rPr lang="ko-KR" altLang="en-US" dirty="0" smtClean="0"/>
              <a:t>최초 한번만 인증 검사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CHAP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3-way handshake </a:t>
            </a:r>
            <a:r>
              <a:rPr lang="ko-KR" altLang="en-US" dirty="0" smtClean="0"/>
              <a:t>방식으로 주기적 인증 검사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사용자이름과 암호가 </a:t>
            </a:r>
            <a:r>
              <a:rPr lang="en-US" altLang="ko-KR" dirty="0" smtClean="0"/>
              <a:t>MD5 </a:t>
            </a:r>
            <a:r>
              <a:rPr lang="ko-KR" altLang="en-US" dirty="0" err="1" smtClean="0"/>
              <a:t>해쉬값으로</a:t>
            </a:r>
            <a:r>
              <a:rPr lang="ko-KR" altLang="en-US" dirty="0" smtClean="0"/>
              <a:t> 전송 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PPP CHAP </a:t>
            </a:r>
            <a:r>
              <a:rPr lang="ko-KR" altLang="en-US" dirty="0" smtClean="0"/>
              <a:t>설정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3645024"/>
            <a:ext cx="5274201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)#username R2 password </a:t>
            </a:r>
            <a:r>
              <a:rPr lang="en-US" altLang="ko-KR" dirty="0" err="1" smtClean="0"/>
              <a:t>infocomm</a:t>
            </a:r>
            <a:endParaRPr lang="en-US" altLang="ko-KR" dirty="0" smtClean="0"/>
          </a:p>
          <a:p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)#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s0/3/0</a:t>
            </a:r>
          </a:p>
          <a:p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-if)#encapsulation </a:t>
            </a:r>
            <a:r>
              <a:rPr lang="en-US" altLang="ko-KR" dirty="0" err="1" smtClean="0"/>
              <a:t>ppp</a:t>
            </a:r>
            <a:endParaRPr lang="en-US" altLang="ko-KR" dirty="0" smtClean="0"/>
          </a:p>
          <a:p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</a:t>
            </a:r>
            <a:r>
              <a:rPr lang="en-US" altLang="ko-KR" dirty="0" err="1" smtClean="0"/>
              <a:t>ppp</a:t>
            </a:r>
            <a:r>
              <a:rPr lang="en-US" altLang="ko-KR" dirty="0" smtClean="0"/>
              <a:t> authentication chap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25991" y="4941168"/>
            <a:ext cx="5274201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R2(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)#username R1 password </a:t>
            </a:r>
            <a:r>
              <a:rPr lang="en-US" altLang="ko-KR" dirty="0" err="1" smtClean="0"/>
              <a:t>infocomm</a:t>
            </a:r>
            <a:endParaRPr lang="en-US" altLang="ko-KR" dirty="0" smtClean="0"/>
          </a:p>
          <a:p>
            <a:r>
              <a:rPr lang="en-US" altLang="ko-KR" dirty="0" smtClean="0"/>
              <a:t>R2(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)#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s0/3/0</a:t>
            </a:r>
          </a:p>
          <a:p>
            <a:r>
              <a:rPr lang="en-US" altLang="ko-KR" dirty="0" smtClean="0"/>
              <a:t>R2(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-if)#encapsulation </a:t>
            </a:r>
            <a:r>
              <a:rPr lang="en-US" altLang="ko-KR" dirty="0" err="1" smtClean="0"/>
              <a:t>ppp</a:t>
            </a:r>
            <a:endParaRPr lang="en-US" altLang="ko-KR" dirty="0" smtClean="0"/>
          </a:p>
          <a:p>
            <a:r>
              <a:rPr lang="en-US" altLang="ko-KR" dirty="0" smtClean="0"/>
              <a:t>R2(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</a:t>
            </a:r>
            <a:r>
              <a:rPr lang="en-US" altLang="ko-KR" dirty="0" err="1" smtClean="0"/>
              <a:t>ppp</a:t>
            </a:r>
            <a:r>
              <a:rPr lang="en-US" altLang="ko-KR" dirty="0" smtClean="0"/>
              <a:t> authentication chap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32240" y="4653136"/>
            <a:ext cx="1968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Ping</a:t>
            </a:r>
            <a:r>
              <a:rPr lang="ko-KR" altLang="en-US" dirty="0" smtClean="0"/>
              <a:t> 테스트 확인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프레임릴레이란</a:t>
            </a:r>
            <a:r>
              <a:rPr lang="en-US" altLang="ko-KR" dirty="0" smtClean="0"/>
              <a:t>?</a:t>
            </a:r>
          </a:p>
          <a:p>
            <a:pPr lvl="1"/>
            <a:r>
              <a:rPr lang="ko-KR" altLang="en-US" dirty="0" smtClean="0"/>
              <a:t>물리계층</a:t>
            </a:r>
            <a:r>
              <a:rPr lang="en-US" altLang="ko-KR" dirty="0" smtClean="0"/>
              <a:t>,</a:t>
            </a:r>
            <a:r>
              <a:rPr lang="ko-KR" altLang="en-US" dirty="0" smtClean="0"/>
              <a:t> 데이터링크계층에서 동작하는 </a:t>
            </a:r>
            <a:r>
              <a:rPr lang="en-US" altLang="ko-KR" dirty="0" smtClean="0"/>
              <a:t>WAN </a:t>
            </a:r>
            <a:r>
              <a:rPr lang="ko-KR" altLang="en-US" dirty="0" smtClean="0"/>
              <a:t>프로토콜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X.25 </a:t>
            </a:r>
            <a:r>
              <a:rPr lang="ko-KR" altLang="en-US" dirty="0" err="1" smtClean="0"/>
              <a:t>패킷스위칭의</a:t>
            </a:r>
            <a:r>
              <a:rPr lang="ko-KR" altLang="en-US" dirty="0" smtClean="0"/>
              <a:t> 오버헤드를 제거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패킷에</a:t>
            </a:r>
            <a:r>
              <a:rPr lang="ko-KR" altLang="en-US" dirty="0" smtClean="0"/>
              <a:t> 오류가 검출되면 오류복원을 제공하는 것이 아니라 </a:t>
            </a:r>
            <a:r>
              <a:rPr lang="ko-KR" altLang="en-US" dirty="0" err="1" smtClean="0"/>
              <a:t>패킷을</a:t>
            </a:r>
            <a:r>
              <a:rPr lang="ko-KR" altLang="en-US" dirty="0" smtClean="0"/>
              <a:t> 폐기해 버린다</a:t>
            </a:r>
            <a:r>
              <a:rPr lang="en-US" altLang="ko-KR" dirty="0" smtClean="0"/>
              <a:t>. </a:t>
            </a:r>
          </a:p>
          <a:p>
            <a:pPr lvl="1"/>
            <a:r>
              <a:rPr lang="ko-KR" altLang="en-US" dirty="0" smtClean="0"/>
              <a:t>하나의 물리적인 회선에 여러 가상회선을 만들어 전용선처럼 취급하여 서비스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가상회선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SVC (Switched Virtual Circuit) – </a:t>
            </a:r>
            <a:r>
              <a:rPr lang="ko-KR" altLang="en-US" dirty="0" smtClean="0"/>
              <a:t>임시적인 </a:t>
            </a:r>
            <a:r>
              <a:rPr lang="ko-KR" altLang="en-US" dirty="0" err="1" smtClean="0"/>
              <a:t>패킷</a:t>
            </a:r>
            <a:r>
              <a:rPr lang="ko-KR" altLang="en-US" dirty="0" smtClean="0"/>
              <a:t> 전송에 사용되는 임시 회선 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PVC (Permanent Virtual Circuit) – </a:t>
            </a:r>
            <a:r>
              <a:rPr lang="ko-KR" altLang="en-US" dirty="0" smtClean="0"/>
              <a:t>고정적인 논리 경로를 가지며 가입자마다 고유 식별번호</a:t>
            </a:r>
            <a:r>
              <a:rPr lang="en-US" altLang="ko-KR" dirty="0" smtClean="0"/>
              <a:t>(DLCI)</a:t>
            </a:r>
            <a:r>
              <a:rPr lang="ko-KR" altLang="en-US" dirty="0" smtClean="0"/>
              <a:t>가 제공됨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프레임릴레이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5298</TotalTime>
  <Words>2277</Words>
  <Application>Microsoft Office PowerPoint</Application>
  <PresentationFormat>화면 슬라이드 쇼(4:3)</PresentationFormat>
  <Paragraphs>367</Paragraphs>
  <Slides>29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29</vt:i4>
      </vt:variant>
    </vt:vector>
  </HeadingPairs>
  <TitlesOfParts>
    <vt:vector size="30" baseType="lpstr">
      <vt:lpstr>Concourse</vt:lpstr>
      <vt:lpstr>11장. WAN 기술  (PPP, Frame-Relay)</vt:lpstr>
      <vt:lpstr>WAN이란?</vt:lpstr>
      <vt:lpstr>2계층 WAN 프로토콜</vt:lpstr>
      <vt:lpstr>그림11-1. HDLC</vt:lpstr>
      <vt:lpstr>PPP PAP 설정 </vt:lpstr>
      <vt:lpstr>PPP PAP 설정 </vt:lpstr>
      <vt:lpstr>디버깅</vt:lpstr>
      <vt:lpstr>PPP CHAP 설정 </vt:lpstr>
      <vt:lpstr>프레임릴레이 </vt:lpstr>
      <vt:lpstr>프레임릴레이 관련 용어 </vt:lpstr>
      <vt:lpstr>프레임릴레이 관련 용어 </vt:lpstr>
      <vt:lpstr>프레임릴레이 토폴로지</vt:lpstr>
      <vt:lpstr>프레임릴레이 토폴로지</vt:lpstr>
      <vt:lpstr>프레임릴레이 토폴로지</vt:lpstr>
      <vt:lpstr>NBMA 네트워크 </vt:lpstr>
      <vt:lpstr>스플릿 호라이즌</vt:lpstr>
      <vt:lpstr>그림11-6. 프레임릴레이 토폴로지</vt:lpstr>
      <vt:lpstr>프레임릴레이 연결을 위한 라우터 설정</vt:lpstr>
      <vt:lpstr>DLCI 번호 등록 및 연결</vt:lpstr>
      <vt:lpstr>프레임릴레이에서 DLCI 번호 등록</vt:lpstr>
      <vt:lpstr>프레임릴레이에서 DLCI 연결</vt:lpstr>
      <vt:lpstr>라우팅 테이블 확인</vt:lpstr>
      <vt:lpstr>가상인터페이스를 이용한 전체 연결</vt:lpstr>
      <vt:lpstr>가상인터페이스를 이용한 연결</vt:lpstr>
      <vt:lpstr>전체 연결 성공 </vt:lpstr>
      <vt:lpstr>프레임릴레이 동작 확인</vt:lpstr>
      <vt:lpstr>11장 실습과제 </vt:lpstr>
      <vt:lpstr>11장 실습과제 </vt:lpstr>
      <vt:lpstr>11장 실습과제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공개키 암호</dc:title>
  <dc:creator>sultan</dc:creator>
  <cp:lastModifiedBy>Lee</cp:lastModifiedBy>
  <cp:revision>400</cp:revision>
  <dcterms:created xsi:type="dcterms:W3CDTF">2010-09-01T11:51:36Z</dcterms:created>
  <dcterms:modified xsi:type="dcterms:W3CDTF">2015-11-26T02:43:04Z</dcterms:modified>
</cp:coreProperties>
</file>