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84" r:id="rId3"/>
    <p:sldId id="287" r:id="rId4"/>
    <p:sldId id="285" r:id="rId5"/>
    <p:sldId id="286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26" r:id="rId16"/>
    <p:sldId id="299" r:id="rId17"/>
    <p:sldId id="297" r:id="rId18"/>
    <p:sldId id="314" r:id="rId19"/>
    <p:sldId id="298" r:id="rId20"/>
    <p:sldId id="300" r:id="rId21"/>
    <p:sldId id="301" r:id="rId22"/>
    <p:sldId id="304" r:id="rId23"/>
    <p:sldId id="302" r:id="rId24"/>
    <p:sldId id="303" r:id="rId25"/>
    <p:sldId id="305" r:id="rId26"/>
    <p:sldId id="306" r:id="rId27"/>
    <p:sldId id="307" r:id="rId28"/>
    <p:sldId id="313" r:id="rId29"/>
    <p:sldId id="308" r:id="rId30"/>
    <p:sldId id="309" r:id="rId31"/>
    <p:sldId id="310" r:id="rId32"/>
    <p:sldId id="311" r:id="rId33"/>
    <p:sldId id="325" r:id="rId34"/>
    <p:sldId id="312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283" r:id="rId45"/>
    <p:sldId id="324" r:id="rId46"/>
    <p:sldId id="32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2015-11-03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23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11/3/2015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9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VTP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STP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중부대학교 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SW1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설정이 다른 </a:t>
            </a:r>
            <a:r>
              <a:rPr lang="en-US" altLang="ko-KR" dirty="0" smtClean="0"/>
              <a:t>SW</a:t>
            </a:r>
            <a:r>
              <a:rPr lang="ko-KR" altLang="en-US" dirty="0" smtClean="0"/>
              <a:t>들에게 어떻게 반영되는지 확인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828" y="2492896"/>
            <a:ext cx="4870244" cy="2516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SW2(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</a:t>
            </a:r>
            <a:r>
              <a:rPr lang="en-US" altLang="ko-KR" sz="1050" dirty="0" err="1" smtClean="0"/>
              <a:t>vlan</a:t>
            </a:r>
            <a:r>
              <a:rPr lang="en-US" altLang="ko-KR" sz="1050" dirty="0" smtClean="0"/>
              <a:t> 50</a:t>
            </a:r>
          </a:p>
          <a:p>
            <a:r>
              <a:rPr lang="en-US" altLang="ko-KR" sz="1050" dirty="0" smtClean="0"/>
              <a:t>VTP VLAN configuration not allowed when device is in CLIENT mode.</a:t>
            </a:r>
          </a:p>
          <a:p>
            <a:r>
              <a:rPr lang="en-US" altLang="ko-KR" sz="1050" dirty="0" smtClean="0"/>
              <a:t>SW2(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)#do show </a:t>
            </a:r>
            <a:r>
              <a:rPr lang="en-US" altLang="ko-KR" sz="1050" dirty="0" err="1" smtClean="0"/>
              <a:t>vlan</a:t>
            </a:r>
            <a:endParaRPr lang="en-US" altLang="ko-KR" sz="1050" dirty="0" smtClean="0"/>
          </a:p>
          <a:p>
            <a:endParaRPr lang="en-US" altLang="ko-KR" sz="1050" dirty="0" smtClean="0"/>
          </a:p>
          <a:p>
            <a:r>
              <a:rPr lang="en-US" altLang="ko-KR" sz="1050" dirty="0" smtClean="0"/>
              <a:t>VLAN Name                             Status    Ports</a:t>
            </a:r>
          </a:p>
          <a:p>
            <a:r>
              <a:rPr lang="en-US" altLang="ko-KR" sz="1050" dirty="0" smtClean="0"/>
              <a:t>---- -------------------------------- --------- -------------</a:t>
            </a:r>
          </a:p>
          <a:p>
            <a:r>
              <a:rPr lang="en-US" altLang="ko-KR" sz="1050" dirty="0" smtClean="0"/>
              <a:t>1    default                          active    Fa0/3, Fa0/4, Fa0/5, Fa0/6</a:t>
            </a:r>
          </a:p>
          <a:p>
            <a:r>
              <a:rPr lang="en-US" altLang="ko-KR" sz="1050" dirty="0" smtClean="0"/>
              <a:t>                                                Fa0/7, Fa0/8, Fa0/9, Fa0/10</a:t>
            </a:r>
          </a:p>
          <a:p>
            <a:r>
              <a:rPr lang="en-US" altLang="ko-KR" sz="1050" dirty="0" smtClean="0"/>
              <a:t>                                                Fa0/11, Fa0/12, Fa0/13, Fa0/14</a:t>
            </a:r>
          </a:p>
          <a:p>
            <a:r>
              <a:rPr lang="en-US" altLang="ko-KR" sz="1050" dirty="0" smtClean="0"/>
              <a:t>                                                Fa0/15, Fa0/16, Fa0/17, Fa0/18</a:t>
            </a:r>
          </a:p>
          <a:p>
            <a:r>
              <a:rPr lang="en-US" altLang="ko-KR" sz="1050" dirty="0" smtClean="0"/>
              <a:t>                                                Fa0/19, Fa0/20, Fa0/21, Fa0/22</a:t>
            </a:r>
          </a:p>
          <a:p>
            <a:r>
              <a:rPr lang="en-US" altLang="ko-KR" sz="1050" dirty="0" smtClean="0"/>
              <a:t>                                                Fa0/23, Fa0/24, Gig1/1, Gig1/2</a:t>
            </a:r>
          </a:p>
          <a:p>
            <a:r>
              <a:rPr lang="en-US" altLang="ko-KR" sz="1050" dirty="0" smtClean="0"/>
              <a:t>10   VLAN_10                          active    </a:t>
            </a:r>
          </a:p>
          <a:p>
            <a:r>
              <a:rPr lang="en-US" altLang="ko-KR" sz="1050" dirty="0" smtClean="0"/>
              <a:t>20   VLAN_20                          active    </a:t>
            </a:r>
          </a:p>
          <a:p>
            <a:r>
              <a:rPr lang="en-US" altLang="ko-KR" sz="1050" dirty="0" smtClean="0"/>
              <a:t>70   </a:t>
            </a:r>
            <a:r>
              <a:rPr lang="en-US" altLang="ko-KR" sz="1050" dirty="0" err="1" smtClean="0"/>
              <a:t>Infocomm</a:t>
            </a:r>
            <a:r>
              <a:rPr lang="en-US" altLang="ko-KR" sz="1050" dirty="0" smtClean="0"/>
              <a:t>                         active </a:t>
            </a:r>
            <a:endParaRPr lang="ko-KR" alt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3740744" y="3847688"/>
            <a:ext cx="4791696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SW4(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</a:t>
            </a:r>
            <a:r>
              <a:rPr lang="en-US" altLang="ko-KR" sz="1050" dirty="0" err="1" smtClean="0"/>
              <a:t>vlan</a:t>
            </a:r>
            <a:r>
              <a:rPr lang="en-US" altLang="ko-KR" sz="1050" dirty="0" smtClean="0"/>
              <a:t> 30</a:t>
            </a:r>
          </a:p>
          <a:p>
            <a:r>
              <a:rPr lang="en-US" altLang="ko-KR" sz="1050" dirty="0" smtClean="0"/>
              <a:t>VTP VLAN configuration not allowed when device is in CLIENT mode.</a:t>
            </a:r>
          </a:p>
          <a:p>
            <a:r>
              <a:rPr lang="en-US" altLang="ko-KR" sz="1050" dirty="0" smtClean="0"/>
              <a:t>SW4(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)#do show </a:t>
            </a:r>
            <a:r>
              <a:rPr lang="en-US" altLang="ko-KR" sz="1050" dirty="0" err="1" smtClean="0"/>
              <a:t>vlan</a:t>
            </a:r>
            <a:endParaRPr lang="en-US" altLang="ko-KR" sz="1050" dirty="0" smtClean="0"/>
          </a:p>
          <a:p>
            <a:endParaRPr lang="en-US" altLang="ko-KR" sz="1050" dirty="0" smtClean="0"/>
          </a:p>
          <a:p>
            <a:r>
              <a:rPr lang="en-US" altLang="ko-KR" sz="1050" dirty="0" smtClean="0"/>
              <a:t>VLAN Name                             Status    Ports</a:t>
            </a:r>
          </a:p>
          <a:p>
            <a:r>
              <a:rPr lang="en-US" altLang="ko-KR" sz="1050" dirty="0" smtClean="0"/>
              <a:t>---- -------------------------------- --------- ------------</a:t>
            </a:r>
          </a:p>
          <a:p>
            <a:r>
              <a:rPr lang="en-US" altLang="ko-KR" sz="1050" dirty="0" smtClean="0"/>
              <a:t>1    default                          active    Fa0/2, Fa0/3, Fa0/4, Fa0/5</a:t>
            </a:r>
          </a:p>
          <a:p>
            <a:r>
              <a:rPr lang="en-US" altLang="ko-KR" sz="1050" dirty="0" smtClean="0"/>
              <a:t>                                                Fa0/6, Fa0/7, Fa0/8, Fa0/9</a:t>
            </a:r>
          </a:p>
          <a:p>
            <a:r>
              <a:rPr lang="en-US" altLang="ko-KR" sz="1050" dirty="0" smtClean="0"/>
              <a:t>                                                Fa0/10, Fa0/11, Fa0/12, Fa0/13</a:t>
            </a:r>
          </a:p>
          <a:p>
            <a:r>
              <a:rPr lang="en-US" altLang="ko-KR" sz="1050" dirty="0" smtClean="0"/>
              <a:t>                                                Fa0/14, Fa0/15, Fa0/16, Fa0/17</a:t>
            </a:r>
          </a:p>
          <a:p>
            <a:r>
              <a:rPr lang="en-US" altLang="ko-KR" sz="1050" dirty="0" smtClean="0"/>
              <a:t>                                                Fa0/18, Fa0/19, Fa0/20, Fa0/21</a:t>
            </a:r>
          </a:p>
          <a:p>
            <a:r>
              <a:rPr lang="en-US" altLang="ko-KR" sz="1050" dirty="0" smtClean="0"/>
              <a:t>                                                Fa0/22, Fa0/23, Fa0/24, Gig1/1</a:t>
            </a:r>
          </a:p>
          <a:p>
            <a:r>
              <a:rPr lang="en-US" altLang="ko-KR" sz="1050" dirty="0" smtClean="0"/>
              <a:t>                                                Gig1/2</a:t>
            </a:r>
          </a:p>
          <a:p>
            <a:r>
              <a:rPr lang="en-US" altLang="ko-KR" sz="1050" dirty="0" smtClean="0"/>
              <a:t>10   VLAN_10                          active    </a:t>
            </a:r>
          </a:p>
          <a:p>
            <a:r>
              <a:rPr lang="en-US" altLang="ko-KR" sz="1050" dirty="0" smtClean="0"/>
              <a:t>20   VLAN_20                          active    </a:t>
            </a:r>
          </a:p>
          <a:p>
            <a:r>
              <a:rPr lang="en-US" altLang="ko-KR" sz="1050" dirty="0" smtClean="0"/>
              <a:t>70   </a:t>
            </a:r>
            <a:r>
              <a:rPr lang="en-US" altLang="ko-KR" sz="1050" dirty="0" err="1" smtClean="0"/>
              <a:t>Infocomm</a:t>
            </a:r>
            <a:r>
              <a:rPr lang="en-US" altLang="ko-KR" sz="1050" dirty="0" smtClean="0"/>
              <a:t>                         active </a:t>
            </a:r>
            <a:endParaRPr lang="ko-KR" alt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348880"/>
            <a:ext cx="25410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클라이언트 모드인</a:t>
            </a:r>
            <a:endParaRPr lang="en-US" altLang="ko-KR" dirty="0" smtClean="0"/>
          </a:p>
          <a:p>
            <a:r>
              <a:rPr lang="en-US" altLang="ko-KR" dirty="0" smtClean="0"/>
              <a:t>SW2, SW4</a:t>
            </a:r>
            <a:r>
              <a:rPr lang="ko-KR" altLang="en-US" dirty="0" smtClean="0"/>
              <a:t>에는</a:t>
            </a:r>
            <a:endParaRPr lang="en-US" altLang="ko-KR" dirty="0" smtClean="0"/>
          </a:p>
          <a:p>
            <a:r>
              <a:rPr lang="ko-KR" altLang="en-US" dirty="0" smtClean="0"/>
              <a:t>같은 설정 값이 반영됨</a:t>
            </a:r>
            <a:endParaRPr lang="en-US" altLang="ko-KR" dirty="0" smtClean="0"/>
          </a:p>
          <a:p>
            <a:r>
              <a:rPr lang="en-US" altLang="ko-KR" dirty="0" smtClean="0"/>
              <a:t>VLAN </a:t>
            </a:r>
            <a:r>
              <a:rPr lang="ko-KR" altLang="en-US" dirty="0" smtClean="0"/>
              <a:t>생성 허용 안됨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트랜스페어런트</a:t>
            </a:r>
            <a:r>
              <a:rPr lang="ko-KR" altLang="en-US" dirty="0" smtClean="0"/>
              <a:t> 모드의 스위치 </a:t>
            </a:r>
            <a:r>
              <a:rPr lang="en-US" altLang="ko-KR" dirty="0" smtClean="0"/>
              <a:t>SW3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71513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)#name VLAN_100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)#exit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200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)#name VLAN_200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)#exit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)#do show </a:t>
            </a:r>
            <a:r>
              <a:rPr lang="en-US" altLang="ko-KR" sz="1200" dirty="0" err="1" smtClean="0"/>
              <a:t>vlan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VLAN Name                             Status    Ports</a:t>
            </a:r>
          </a:p>
          <a:p>
            <a:r>
              <a:rPr lang="en-US" altLang="ko-KR" sz="1200" dirty="0" smtClean="0"/>
              <a:t>---- -------------------------------- --------- -------------------------------</a:t>
            </a:r>
          </a:p>
          <a:p>
            <a:r>
              <a:rPr lang="en-US" altLang="ko-KR" sz="1200" dirty="0" smtClean="0"/>
              <a:t>1    default                          active    Fa0/3, Fa0/4, Fa0/5, Fa0/6</a:t>
            </a:r>
          </a:p>
          <a:p>
            <a:r>
              <a:rPr lang="en-US" altLang="ko-KR" sz="1200" dirty="0" smtClean="0"/>
              <a:t>                                                Fa0/7, Fa0/8, Fa0/9, Fa0/10</a:t>
            </a:r>
          </a:p>
          <a:p>
            <a:r>
              <a:rPr lang="en-US" altLang="ko-KR" sz="1200" dirty="0" smtClean="0"/>
              <a:t>                                                Fa0/11, Fa0/12, Fa0/13, Fa0/14</a:t>
            </a:r>
          </a:p>
          <a:p>
            <a:r>
              <a:rPr lang="en-US" altLang="ko-KR" sz="1200" dirty="0" smtClean="0"/>
              <a:t>                                                Fa0/15, Fa0/16, Fa0/17, Fa0/18</a:t>
            </a:r>
          </a:p>
          <a:p>
            <a:r>
              <a:rPr lang="en-US" altLang="ko-KR" sz="1200" dirty="0" smtClean="0"/>
              <a:t>                                                Fa0/19, Fa0/20, Fa0/21, Fa0/22</a:t>
            </a:r>
          </a:p>
          <a:p>
            <a:r>
              <a:rPr lang="en-US" altLang="ko-KR" sz="1200" dirty="0" smtClean="0"/>
              <a:t>                                                Fa0/23, Fa0/24, Gig1/1, Gig1/2</a:t>
            </a:r>
          </a:p>
          <a:p>
            <a:r>
              <a:rPr lang="en-US" altLang="ko-KR" sz="1200" dirty="0" smtClean="0"/>
              <a:t>100  VLAN_100                         active    </a:t>
            </a:r>
          </a:p>
          <a:p>
            <a:r>
              <a:rPr lang="en-US" altLang="ko-KR" sz="1200" dirty="0" smtClean="0"/>
              <a:t>200  VLAN_200                         active 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2564904"/>
            <a:ext cx="185820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가능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6505" y="4293096"/>
            <a:ext cx="278794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</a:t>
            </a:r>
            <a:r>
              <a:rPr lang="ko-KR" altLang="en-US" dirty="0" smtClean="0"/>
              <a:t>에서 생성한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은</a:t>
            </a:r>
            <a:endParaRPr lang="en-US" altLang="ko-KR" dirty="0" smtClean="0"/>
          </a:p>
          <a:p>
            <a:r>
              <a:rPr lang="ko-KR" altLang="en-US" dirty="0" smtClean="0"/>
              <a:t>반영되지 않음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44392" y="5589240"/>
            <a:ext cx="24000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정보는 </a:t>
            </a:r>
            <a:endParaRPr lang="en-US" altLang="ko-KR" dirty="0" smtClean="0"/>
          </a:p>
          <a:p>
            <a:r>
              <a:rPr lang="en-US" altLang="ko-KR" dirty="0" smtClean="0"/>
              <a:t>SW4</a:t>
            </a:r>
            <a:r>
              <a:rPr lang="ko-KR" altLang="en-US" dirty="0" smtClean="0"/>
              <a:t>로 전달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이중화</a:t>
            </a:r>
            <a:r>
              <a:rPr lang="en-US" altLang="ko-KR" sz="2400" dirty="0" smtClean="0"/>
              <a:t>(redundancy)</a:t>
            </a:r>
          </a:p>
          <a:p>
            <a:pPr lvl="1"/>
            <a:r>
              <a:rPr lang="ko-KR" altLang="en-US" sz="2000" dirty="0" smtClean="0"/>
              <a:t>데이터의 통로를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두개</a:t>
            </a:r>
            <a:r>
              <a:rPr lang="ko-KR" altLang="en-US" sz="2000" dirty="0" smtClean="0"/>
              <a:t> 이상으로 만드는 구성방법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예기치 못한 회선 이상 문제에 대처하기 위함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이중화 구성이 되지 않은 네트워크는 가용성이 떨어짐 </a:t>
            </a:r>
            <a:endParaRPr lang="en-US" altLang="ko-KR" sz="2000" dirty="0" smtClean="0"/>
          </a:p>
          <a:p>
            <a:r>
              <a:rPr lang="ko-KR" altLang="en-US" sz="2400" dirty="0" smtClean="0"/>
              <a:t>이중화의 문제점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동일한 프레임의 반복 수신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2</a:t>
            </a:r>
            <a:r>
              <a:rPr lang="ko-KR" altLang="en-US" sz="2000" dirty="0" smtClean="0"/>
              <a:t>계층 스위치 루프가 발생</a:t>
            </a:r>
            <a:endParaRPr lang="en-US" altLang="ko-KR" sz="2000" dirty="0" smtClean="0"/>
          </a:p>
          <a:p>
            <a:pPr lvl="1"/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네트워크의 이중화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77072"/>
            <a:ext cx="49187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5013176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 smtClean="0"/>
              <a:t>플러딩</a:t>
            </a:r>
            <a:r>
              <a:rPr lang="ko-KR" altLang="en-US" sz="1600" dirty="0" smtClean="0"/>
              <a:t> 발생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루프 발생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STP(Spanning Tree Protocol)</a:t>
            </a:r>
          </a:p>
          <a:p>
            <a:pPr lvl="1"/>
            <a:r>
              <a:rPr lang="ko-KR" altLang="en-US" dirty="0" smtClean="0"/>
              <a:t>프레임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플러딩과</a:t>
            </a:r>
            <a:r>
              <a:rPr lang="ko-KR" altLang="en-US" dirty="0" smtClean="0"/>
              <a:t> 루프 발생을 방지하기 위한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STP</a:t>
            </a:r>
            <a:r>
              <a:rPr lang="ko-KR" altLang="en-US" dirty="0" smtClean="0"/>
              <a:t>는 모든 스위치에서 기본적으로 동작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IEEE 802.1D </a:t>
            </a:r>
            <a:r>
              <a:rPr lang="ko-KR" altLang="en-US" dirty="0" smtClean="0"/>
              <a:t>표준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루프가 발생할 수 있는 경로를 논리적으로 차단함으로써 목적지로 가는 경로를 하나로 </a:t>
            </a:r>
            <a:r>
              <a:rPr lang="ko-KR" altLang="en-US" dirty="0" err="1" smtClean="0"/>
              <a:t>만듬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사용하던 경로에 문제가 발생할 경우 대체경로를 통해 통신할 수 있도록 운영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그림 </a:t>
            </a:r>
            <a:r>
              <a:rPr lang="en-US" altLang="ko-KR" dirty="0" smtClean="0"/>
              <a:t>9-5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SW0</a:t>
            </a:r>
            <a:r>
              <a:rPr lang="ko-KR" altLang="en-US" dirty="0" smtClean="0"/>
              <a:t>의 포트 </a:t>
            </a:r>
            <a:r>
              <a:rPr lang="en-US" altLang="ko-KR" dirty="0" smtClean="0"/>
              <a:t>fa0/3</a:t>
            </a:r>
            <a:r>
              <a:rPr lang="ko-KR" altLang="en-US" dirty="0" smtClean="0"/>
              <a:t>을 논리적으로 차단 </a:t>
            </a:r>
            <a:endParaRPr lang="en-US" altLang="ko-KR" dirty="0" smtClean="0"/>
          </a:p>
          <a:p>
            <a:r>
              <a:rPr lang="en-US" altLang="ko-KR" dirty="0" smtClean="0"/>
              <a:t>SPA(Spanning Tree Algorithm)</a:t>
            </a:r>
          </a:p>
          <a:p>
            <a:pPr lvl="1"/>
            <a:r>
              <a:rPr lang="ko-KR" altLang="en-US" dirty="0" smtClean="0"/>
              <a:t>어떤 포트를 차단할지를 결정하는 알고리즘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BPDU(Bridge Protocol Data Unit)</a:t>
            </a:r>
          </a:p>
          <a:p>
            <a:pPr lvl="1"/>
            <a:r>
              <a:rPr lang="en-US" altLang="ko-KR" dirty="0" smtClean="0"/>
              <a:t>STP</a:t>
            </a:r>
            <a:r>
              <a:rPr lang="ko-KR" altLang="en-US" dirty="0" smtClean="0"/>
              <a:t>가 동작하는 스위치에 의해서 교환되는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정보를 포함하는 프레임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BPDU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76022"/>
            <a:ext cx="7206381" cy="374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2199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1"/>
            <a:ext cx="5977427" cy="21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661248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헬로우</a:t>
            </a:r>
            <a:r>
              <a:rPr lang="ko-KR" altLang="en-US" dirty="0" smtClean="0"/>
              <a:t> 타이머 기본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초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3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각 스위치에서 루트브리지로의 최소 비용 경로 결정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나머지 경로들의 삭제 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상태에 대한 수정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순서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루트 브리지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가장 낮은 브리지 </a:t>
            </a:r>
            <a:r>
              <a:rPr lang="en-US" altLang="ko-KR" dirty="0" smtClean="0"/>
              <a:t>ID</a:t>
            </a:r>
            <a:r>
              <a:rPr lang="ko-KR" altLang="en-US" dirty="0" smtClean="0"/>
              <a:t>를 갖는 브리지를 루트브리지로 선출한다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각각의 브리지는 설정 가능한 우선순위</a:t>
            </a:r>
            <a:r>
              <a:rPr lang="en-US" altLang="ko-KR" dirty="0" smtClean="0"/>
              <a:t>(2byte)</a:t>
            </a:r>
            <a:r>
              <a:rPr lang="ko-KR" altLang="en-US" dirty="0" smtClean="0"/>
              <a:t>와 유일한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(6byte)</a:t>
            </a:r>
            <a:r>
              <a:rPr lang="ko-KR" altLang="en-US" dirty="0" smtClean="0"/>
              <a:t>를 갖는다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브리지 </a:t>
            </a:r>
            <a:r>
              <a:rPr lang="en-US" altLang="ko-KR" dirty="0" smtClean="0"/>
              <a:t>ID(8byte)</a:t>
            </a:r>
            <a:r>
              <a:rPr lang="ko-KR" altLang="en-US" dirty="0" smtClean="0"/>
              <a:t>는 이 두 가지를 모두 포함한다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두 브리지 </a:t>
            </a:r>
            <a:r>
              <a:rPr lang="en-US" altLang="ko-KR" dirty="0" smtClean="0"/>
              <a:t>ID</a:t>
            </a:r>
            <a:r>
              <a:rPr lang="ko-KR" altLang="en-US" dirty="0" smtClean="0"/>
              <a:t>를 비교할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우선 순위를 먼저 비교한다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값이 같을 경우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주소를 비교한다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망 관리자는 우선 순위 값을 설정하여 특정 브리지를 루트브리지로 삼을 수 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브리지</a:t>
            </a:r>
            <a:r>
              <a:rPr lang="en-US" altLang="ko-KR" dirty="0" smtClean="0"/>
              <a:t> ID</a:t>
            </a:r>
            <a:endParaRPr lang="ko-KR" altLang="en-US" dirty="0"/>
          </a:p>
        </p:txBody>
      </p:sp>
      <p:pic>
        <p:nvPicPr>
          <p:cNvPr id="6146" name="Picture 2" descr="http://pds15.egloos.com/pds/200908/13/20/c0097820_4a83bb1f2e1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6030430" cy="316835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1389" y="1412776"/>
            <a:ext cx="5616624" cy="16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206084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브리지 </a:t>
            </a:r>
            <a:r>
              <a:rPr lang="en-US" altLang="ko-KR" dirty="0" smtClean="0"/>
              <a:t>ID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루트 브리지로의 최소 비용 경로 결정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spanning tree</a:t>
            </a:r>
            <a:r>
              <a:rPr lang="ko-KR" altLang="en-US" dirty="0" smtClean="0"/>
              <a:t>가 계산되면 망내 장비는 최소 비용으로 루트로의 메시지 전송이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브리지에서의 최소 비용 경로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루트 브리지가 선출된 다음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각각의 브리지는 루트에서 자신으로 연결되는 각각의 경로에 대한 비용을 결정하고 그 중 최소 비용의 경로를 선택한다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선택된 경로로 연결된 포트를 이 브리지의 </a:t>
            </a:r>
            <a:r>
              <a:rPr lang="ko-KR" altLang="en-US" dirty="0" smtClean="0">
                <a:solidFill>
                  <a:srgbClr val="FF0000"/>
                </a:solidFill>
              </a:rPr>
              <a:t>루트포트</a:t>
            </a:r>
            <a:r>
              <a:rPr lang="en-US" altLang="ko-KR" dirty="0" smtClean="0">
                <a:solidFill>
                  <a:srgbClr val="FF0000"/>
                </a:solidFill>
              </a:rPr>
              <a:t>(root port)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각 네트워크 세그먼트에서의 최소 비용 경로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네트워크 세그먼트 상의 브리지들은 해당 네트워크 세그먼트에서 루트로의 최소 비용 경로를 갖는 브리지를 결정하고 이 브리지와 해당 네트워크 세그먼트를 연결한 포트를 해당 세그먼트의 </a:t>
            </a:r>
            <a:r>
              <a:rPr lang="ko-KR" altLang="en-US" dirty="0" smtClean="0">
                <a:solidFill>
                  <a:srgbClr val="FF0000"/>
                </a:solidFill>
              </a:rPr>
              <a:t>지명 포트</a:t>
            </a:r>
            <a:r>
              <a:rPr lang="en-US" altLang="ko-KR" dirty="0" smtClean="0">
                <a:solidFill>
                  <a:srgbClr val="FF0000"/>
                </a:solidFill>
              </a:rPr>
              <a:t>(designated port)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VTP(VLAN </a:t>
            </a:r>
            <a:r>
              <a:rPr lang="en-US" altLang="ko-KR" dirty="0" err="1" smtClean="0"/>
              <a:t>Trunking</a:t>
            </a:r>
            <a:r>
              <a:rPr lang="en-US" altLang="ko-KR" dirty="0" smtClean="0"/>
              <a:t> Protocol)</a:t>
            </a:r>
          </a:p>
          <a:p>
            <a:pPr lvl="1"/>
            <a:r>
              <a:rPr lang="ko-KR" altLang="en-US" dirty="0" smtClean="0"/>
              <a:t>규모가 큰 네트워크에서 </a:t>
            </a:r>
            <a:r>
              <a:rPr lang="ko-KR" altLang="en-US" dirty="0" err="1" smtClean="0"/>
              <a:t>스위치별로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 </a:t>
            </a:r>
            <a:r>
              <a:rPr lang="ko-KR" altLang="en-US" dirty="0" smtClean="0"/>
              <a:t>직접 관리해야 한다면 매우 번거로움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</a:t>
            </a:r>
            <a:r>
              <a:rPr lang="ko-KR" altLang="en-US" dirty="0" smtClean="0"/>
              <a:t>의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 등의 관리를 쉽게 할 수 있도록 하는 프로토콜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스위치마다 일일이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설정하지 않아도 네트워크 전체에 일관성 있는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 가능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시스코</a:t>
            </a:r>
            <a:r>
              <a:rPr lang="ko-KR" altLang="en-US" dirty="0" smtClean="0"/>
              <a:t> 전용 프로토콜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나머지 경로들의 삭제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 포트 혹은 지명 포트를 제외한 모든 포트를 막아놓는다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상태에 대한 수정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간혹 하나의 브리지에 둘 이상의 포트가 최소 비용 경로에 연결되어 있거나 동일 네트워크 </a:t>
            </a:r>
            <a:r>
              <a:rPr lang="ko-KR" altLang="en-US" dirty="0" err="1" smtClean="0"/>
              <a:t>세그먼트내</a:t>
            </a:r>
            <a:r>
              <a:rPr lang="ko-KR" altLang="en-US" dirty="0" smtClean="0"/>
              <a:t> 둘 이상의 브리지가 같은 비용의 경로를 가질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경우 하나만 남기고 나머지 경로를 제거한다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루트 포트에 대한 타이 제거</a:t>
            </a:r>
            <a:r>
              <a:rPr lang="en-US" altLang="ko-KR" dirty="0" smtClean="0"/>
              <a:t>(Breaking ties for root ports): </a:t>
            </a:r>
          </a:p>
          <a:p>
            <a:pPr lvl="1"/>
            <a:r>
              <a:rPr lang="ko-KR" altLang="en-US" dirty="0" smtClean="0"/>
              <a:t>하나의 브리지에서 최소 비용 경로가 여러 개 존재할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각각의 경로에 대해 </a:t>
            </a:r>
            <a:r>
              <a:rPr lang="ko-KR" altLang="en-US" dirty="0" smtClean="0">
                <a:solidFill>
                  <a:srgbClr val="FF0000"/>
                </a:solidFill>
              </a:rPr>
              <a:t>이웃 브리지의 브리지 </a:t>
            </a:r>
            <a:r>
              <a:rPr lang="en-US" altLang="ko-KR" dirty="0" smtClean="0">
                <a:solidFill>
                  <a:srgbClr val="FF0000"/>
                </a:solidFill>
              </a:rPr>
              <a:t>ID</a:t>
            </a:r>
            <a:r>
              <a:rPr lang="ko-KR" altLang="en-US" dirty="0" smtClean="0">
                <a:solidFill>
                  <a:srgbClr val="FF0000"/>
                </a:solidFill>
              </a:rPr>
              <a:t>값</a:t>
            </a:r>
            <a:r>
              <a:rPr lang="ko-KR" altLang="en-US" dirty="0" smtClean="0"/>
              <a:t>을 확인하고 이 값이 가장 작은 경로를 선택하여 루트 포트로 정한다</a:t>
            </a:r>
            <a:endParaRPr lang="en-US" altLang="ko-KR" dirty="0" smtClean="0"/>
          </a:p>
          <a:p>
            <a:r>
              <a:rPr lang="ko-KR" altLang="en-US" dirty="0" smtClean="0"/>
              <a:t>지정 포트에 대한 타이 제거</a:t>
            </a:r>
            <a:r>
              <a:rPr lang="en-US" altLang="ko-KR" dirty="0" smtClean="0"/>
              <a:t>(Breaking ties for designated ports): </a:t>
            </a:r>
          </a:p>
          <a:p>
            <a:pPr lvl="1"/>
            <a:r>
              <a:rPr lang="ko-KR" altLang="en-US" dirty="0" err="1" smtClean="0"/>
              <a:t>세그먼트내</a:t>
            </a:r>
            <a:r>
              <a:rPr lang="ko-KR" altLang="en-US" dirty="0" smtClean="0"/>
              <a:t> 하나 이상의 브리지가 최소 비용 경로를 가질 때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더 낮은 브리지 </a:t>
            </a:r>
            <a:r>
              <a:rPr lang="en-US" altLang="ko-KR" dirty="0" smtClean="0">
                <a:solidFill>
                  <a:srgbClr val="FF0000"/>
                </a:solidFill>
              </a:rPr>
              <a:t>ID</a:t>
            </a:r>
            <a:r>
              <a:rPr lang="ko-KR" altLang="en-US" dirty="0" smtClean="0">
                <a:solidFill>
                  <a:srgbClr val="FF0000"/>
                </a:solidFill>
              </a:rPr>
              <a:t>를 갖는 브리지</a:t>
            </a:r>
            <a:r>
              <a:rPr lang="ko-KR" altLang="en-US" dirty="0" smtClean="0"/>
              <a:t>가 메시지 전송을 위해 사용되며 해당 네트워크 세그먼트로 </a:t>
            </a:r>
            <a:r>
              <a:rPr lang="ko-KR" altLang="en-US" dirty="0" err="1" smtClean="0"/>
              <a:t>브리지하는</a:t>
            </a:r>
            <a:r>
              <a:rPr lang="ko-KR" altLang="en-US" dirty="0" smtClean="0"/>
              <a:t> 데에 사용되는 포트가 해당 세그먼트에 대한 지정포트</a:t>
            </a:r>
            <a:r>
              <a:rPr lang="en-US" altLang="ko-KR" dirty="0" smtClean="0"/>
              <a:t>(designated port)</a:t>
            </a:r>
            <a:r>
              <a:rPr lang="ko-KR" altLang="en-US" dirty="0" smtClean="0"/>
              <a:t>가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최종 타이 제거자</a:t>
            </a:r>
            <a:r>
              <a:rPr lang="en-US" altLang="ko-KR" dirty="0" smtClean="0"/>
              <a:t>(The final tie-breaker): </a:t>
            </a:r>
          </a:p>
          <a:p>
            <a:pPr lvl="1"/>
            <a:r>
              <a:rPr lang="ko-KR" altLang="en-US" dirty="0" smtClean="0"/>
              <a:t>몇 가지 경우에 있어서 두 개의 브리지가 여러 라인으로 연결되어 여전히 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가 존재할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이처럼 하나의 브리지에 여러 개의 루트 포트 또는 지정 포트가 있을 경우 </a:t>
            </a:r>
            <a:r>
              <a:rPr lang="ko-KR" altLang="en-US" dirty="0" smtClean="0">
                <a:solidFill>
                  <a:srgbClr val="FF0000"/>
                </a:solidFill>
              </a:rPr>
              <a:t>가장 낮은 포트 번호</a:t>
            </a:r>
            <a:r>
              <a:rPr lang="ko-KR" altLang="en-US" dirty="0" smtClean="0"/>
              <a:t>를 갖는 포트를 사용한다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문제 해결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이중화 </a:t>
            </a:r>
            <a:r>
              <a:rPr lang="en-US" altLang="ko-KR" dirty="0" smtClean="0"/>
              <a:t>LAN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899592" y="2060848"/>
            <a:ext cx="7405844" cy="3577753"/>
            <a:chOff x="899592" y="2060848"/>
            <a:chExt cx="7405844" cy="35777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2060848"/>
              <a:ext cx="7405844" cy="357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667000" y="288487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</a:rPr>
                <a:t>X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51931" y="3068960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차단 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루트브리지 선출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3528" y="1196753"/>
            <a:ext cx="3960440" cy="27363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900" dirty="0" smtClean="0"/>
              <a:t>SW0(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Address     0001.42D6.A1E1</a:t>
            </a:r>
          </a:p>
          <a:p>
            <a:r>
              <a:rPr lang="en-US" altLang="ko-KR" sz="900" dirty="0" smtClean="0"/>
              <a:t>             Cost        19</a:t>
            </a:r>
          </a:p>
          <a:p>
            <a:r>
              <a:rPr lang="en-US" altLang="ko-KR" sz="900" dirty="0" smtClean="0"/>
              <a:t>             Port        2(FastEthernet0/2)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Address     0060.2F3C.843D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</a:t>
            </a:r>
          </a:p>
          <a:p>
            <a:r>
              <a:rPr lang="en-US" altLang="ko-KR" sz="900" dirty="0" smtClean="0"/>
              <a:t>Fa0/3            </a:t>
            </a:r>
            <a:r>
              <a:rPr lang="en-US" altLang="ko-KR" sz="900" dirty="0" err="1" smtClean="0"/>
              <a:t>Altn</a:t>
            </a:r>
            <a:r>
              <a:rPr lang="en-US" altLang="ko-KR" sz="900" dirty="0" smtClean="0"/>
              <a:t> BLK 19        128.3    P2p</a:t>
            </a:r>
          </a:p>
          <a:p>
            <a:r>
              <a:rPr lang="en-US" altLang="ko-KR" sz="900" dirty="0" smtClean="0">
                <a:solidFill>
                  <a:srgbClr val="FF0000"/>
                </a:solidFill>
              </a:rPr>
              <a:t>Fa0/2            Root FWD 19        128.2    P2p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  <a:endParaRPr lang="ko-KR" alt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196752"/>
            <a:ext cx="400462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SW1(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Address     0001.42D6.A1E1</a:t>
            </a:r>
          </a:p>
          <a:p>
            <a:r>
              <a:rPr lang="en-US" altLang="ko-KR" sz="900" dirty="0" smtClean="0"/>
              <a:t>             Cost        19</a:t>
            </a:r>
          </a:p>
          <a:p>
            <a:r>
              <a:rPr lang="en-US" altLang="ko-KR" sz="900" dirty="0" smtClean="0"/>
              <a:t>             Port        2(FastEthernet0/2)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Address     0090.21C2.0475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</a:p>
          <a:p>
            <a:r>
              <a:rPr lang="en-US" altLang="ko-KR" sz="900" dirty="0" smtClean="0">
                <a:solidFill>
                  <a:srgbClr val="FF0000"/>
                </a:solidFill>
              </a:rPr>
              <a:t>Fa0/2            Root FWD 19        128.2    P2p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05064"/>
            <a:ext cx="400462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SW2(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Address     0001.42D6.A1E1</a:t>
            </a:r>
          </a:p>
          <a:p>
            <a:r>
              <a:rPr lang="en-US" altLang="ko-KR" sz="900" dirty="0" smtClean="0"/>
              <a:t>             Cost        19</a:t>
            </a:r>
          </a:p>
          <a:p>
            <a:r>
              <a:rPr lang="en-US" altLang="ko-KR" sz="900" dirty="0" smtClean="0"/>
              <a:t>             Port        2(FastEthernet0/2)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Address     0040.0BB8.31BD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</a:p>
          <a:p>
            <a:r>
              <a:rPr lang="en-US" altLang="ko-KR" sz="900" dirty="0" smtClean="0">
                <a:solidFill>
                  <a:srgbClr val="FF0000"/>
                </a:solidFill>
              </a:rPr>
              <a:t>Fa0/2            Root FWD 19        128.2    P2p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012029"/>
            <a:ext cx="393729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SW3(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</a:t>
            </a:r>
            <a:r>
              <a:rPr lang="en-US" altLang="ko-KR" sz="900" dirty="0" smtClean="0">
                <a:solidFill>
                  <a:srgbClr val="FF0000"/>
                </a:solidFill>
              </a:rPr>
              <a:t>Address     0001.42D6.A1E1</a:t>
            </a:r>
          </a:p>
          <a:p>
            <a:r>
              <a:rPr lang="en-US" altLang="ko-KR" sz="900" dirty="0" smtClean="0"/>
              <a:t>             This bridge is the root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</a:t>
            </a:r>
            <a:r>
              <a:rPr lang="en-US" altLang="ko-KR" sz="900" dirty="0" smtClean="0">
                <a:solidFill>
                  <a:srgbClr val="FF0000"/>
                </a:solidFill>
              </a:rPr>
              <a:t>Address     0001.42D6.A1E1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-------------</a:t>
            </a:r>
          </a:p>
          <a:p>
            <a:r>
              <a:rPr lang="en-US" altLang="ko-KR" sz="900" dirty="0" smtClean="0"/>
              <a:t>Fa0/2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128.2    P2p</a:t>
            </a:r>
          </a:p>
          <a:p>
            <a:r>
              <a:rPr lang="en-US" altLang="ko-KR" sz="900" dirty="0" smtClean="0"/>
              <a:t>Fa0/3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128.3    P2p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  <a:endParaRPr lang="ko-KR" alt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1882" y="4211796"/>
            <a:ext cx="14125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620688"/>
            <a:ext cx="343555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Do show spanning-tree </a:t>
            </a:r>
            <a:r>
              <a:rPr lang="ko-KR" altLang="en-US" dirty="0" smtClean="0"/>
              <a:t>명령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루트브리지 선출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550532" y="2060848"/>
            <a:ext cx="7405844" cy="3577753"/>
            <a:chOff x="899592" y="2060848"/>
            <a:chExt cx="7405844" cy="357775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2060848"/>
              <a:ext cx="7405844" cy="357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563888" y="5085184"/>
              <a:ext cx="643125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Root</a:t>
              </a:r>
              <a:r>
                <a:rPr lang="ko-KR" altLang="en-US" sz="1400" dirty="0" smtClean="0"/>
                <a:t> </a:t>
              </a:r>
              <a:endParaRPr lang="ko-KR" alt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0152" y="3356992"/>
              <a:ext cx="643125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Root</a:t>
              </a:r>
              <a:r>
                <a:rPr lang="ko-KR" altLang="en-US" sz="1400" dirty="0" smtClean="0"/>
                <a:t> </a:t>
              </a:r>
              <a:endParaRPr lang="ko-KR" alt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2731" y="3429000"/>
              <a:ext cx="643125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Root</a:t>
              </a:r>
              <a:r>
                <a:rPr lang="ko-KR" altLang="en-US" sz="1400" dirty="0" smtClean="0"/>
                <a:t> </a:t>
              </a:r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5065439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4149080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4168" y="5065439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53570" y="4301480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0032" y="2564904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3768" y="2564904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3193231"/>
              <a:ext cx="538930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Altn</a:t>
              </a:r>
              <a:endParaRPr lang="ko-KR" alt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7000" y="288487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</a:rPr>
                <a:t>X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사각형 설명선 17"/>
          <p:cNvSpPr/>
          <p:nvPr/>
        </p:nvSpPr>
        <p:spPr>
          <a:xfrm>
            <a:off x="6372200" y="3356992"/>
            <a:ext cx="2160240" cy="864096"/>
          </a:xfrm>
          <a:prstGeom prst="wedgeRectCallout">
            <a:avLst>
              <a:gd name="adj1" fmla="val -72782"/>
              <a:gd name="adj2" fmla="val 96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SW3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루트브리지로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루트브리지가 선출되면 각 스위치에서 루트브리지를 목적지로 하는 최단 경로를 결정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이에 따라 각 스위치들은 포트들의 역할을 구분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루트포트</a:t>
            </a:r>
            <a:r>
              <a:rPr lang="en-US" altLang="ko-KR" dirty="0" smtClean="0"/>
              <a:t>(root port): </a:t>
            </a:r>
            <a:r>
              <a:rPr lang="ko-KR" altLang="en-US" dirty="0" smtClean="0"/>
              <a:t>루트브리지와 가장 가까운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지정포트</a:t>
            </a:r>
            <a:r>
              <a:rPr lang="en-US" altLang="ko-KR" dirty="0" smtClean="0"/>
              <a:t>(designated port): </a:t>
            </a:r>
            <a:r>
              <a:rPr lang="ko-KR" altLang="en-US" dirty="0" smtClean="0"/>
              <a:t>루트포트와 연결된 상대방 스위치의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비지정포트</a:t>
            </a:r>
            <a:r>
              <a:rPr lang="en-US" altLang="ko-KR" dirty="0" smtClean="0"/>
              <a:t>(non-designated port): </a:t>
            </a:r>
            <a:r>
              <a:rPr lang="ko-KR" altLang="en-US" dirty="0" smtClean="0"/>
              <a:t>데이터를 주고받지는 않지만 </a:t>
            </a:r>
            <a:r>
              <a:rPr lang="en-US" altLang="ko-KR" dirty="0" smtClean="0"/>
              <a:t>BPDU</a:t>
            </a:r>
            <a:r>
              <a:rPr lang="ko-KR" altLang="en-US" dirty="0" smtClean="0"/>
              <a:t>는 주고받는 포트</a:t>
            </a:r>
            <a:endParaRPr lang="en-US" altLang="ko-KR" dirty="0" smtClean="0"/>
          </a:p>
          <a:p>
            <a:r>
              <a:rPr lang="ko-KR" altLang="en-US" dirty="0" smtClean="0"/>
              <a:t>루트브리지의 모든 포트는 지정포트로 동작한다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최단경로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SW0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fa0/3</a:t>
            </a:r>
            <a:r>
              <a:rPr lang="ko-KR" altLang="en-US" dirty="0" smtClean="0"/>
              <a:t>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비지정포트가</a:t>
            </a:r>
            <a:r>
              <a:rPr lang="ko-KR" altLang="en-US" dirty="0" smtClean="0"/>
              <a:t> 된 이유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Fa0/2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Fa0/3 </a:t>
            </a:r>
            <a:r>
              <a:rPr lang="ko-KR" altLang="en-US" dirty="0" smtClean="0"/>
              <a:t>포트는 루트브리지로의 도달비용이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포트우선순위 값이 낮은 것을 선택하고 높은 것은 차단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Fa0/2: 128.2 (</a:t>
            </a:r>
            <a:r>
              <a:rPr lang="ko-KR" altLang="en-US" dirty="0" smtClean="0"/>
              <a:t>루트포트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Fa0/3: 128.3 (</a:t>
            </a:r>
            <a:r>
              <a:rPr lang="ko-KR" altLang="en-US" dirty="0" err="1" smtClean="0"/>
              <a:t>비지정포트</a:t>
            </a:r>
            <a:r>
              <a:rPr lang="en-US" altLang="ko-KR" dirty="0" smtClean="0"/>
              <a:t>)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STP</a:t>
            </a:r>
            <a:r>
              <a:rPr lang="ko-KR" altLang="en-US" dirty="0" smtClean="0"/>
              <a:t>의 기본 경로비용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STP</a:t>
            </a:r>
            <a:r>
              <a:rPr lang="ko-KR" altLang="en-US" dirty="0" smtClean="0"/>
              <a:t>의 경로비용 재설정 가능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Spanning-tree cost </a:t>
            </a:r>
            <a:r>
              <a:rPr lang="ko-KR" altLang="en-US" dirty="0" smtClean="0"/>
              <a:t>명령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최단경로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결정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24944"/>
            <a:ext cx="17049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 타이머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헬로우</a:t>
            </a:r>
            <a:r>
              <a:rPr lang="ko-KR" altLang="en-US" dirty="0" smtClean="0"/>
              <a:t> 타이머</a:t>
            </a:r>
            <a:r>
              <a:rPr lang="en-US" altLang="ko-KR" dirty="0" smtClean="0"/>
              <a:t>(hello timer): BPDU</a:t>
            </a:r>
            <a:r>
              <a:rPr lang="ko-KR" altLang="en-US" dirty="0" smtClean="0"/>
              <a:t>의 주기적인 전송시간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전송 지연</a:t>
            </a:r>
            <a:r>
              <a:rPr lang="en-US" altLang="ko-KR" dirty="0" smtClean="0"/>
              <a:t>(forward delay): 15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최대 시간</a:t>
            </a:r>
            <a:r>
              <a:rPr lang="en-US" altLang="ko-KR" dirty="0" smtClean="0"/>
              <a:t>(maximum age): 20</a:t>
            </a:r>
            <a:r>
              <a:rPr lang="ko-KR" altLang="en-US" dirty="0" smtClean="0"/>
              <a:t>초</a:t>
            </a:r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가지 상태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차단</a:t>
            </a:r>
            <a:r>
              <a:rPr lang="en-US" altLang="ko-KR" dirty="0" smtClean="0"/>
              <a:t>(blocking)</a:t>
            </a:r>
          </a:p>
          <a:p>
            <a:pPr lvl="1"/>
            <a:r>
              <a:rPr lang="ko-KR" altLang="en-US" dirty="0" smtClean="0"/>
              <a:t>청취</a:t>
            </a:r>
            <a:r>
              <a:rPr lang="en-US" altLang="ko-KR" dirty="0" smtClean="0"/>
              <a:t>(listening)</a:t>
            </a:r>
          </a:p>
          <a:p>
            <a:pPr lvl="1"/>
            <a:r>
              <a:rPr lang="ko-KR" altLang="en-US" dirty="0" smtClean="0"/>
              <a:t>학습</a:t>
            </a:r>
            <a:r>
              <a:rPr lang="en-US" altLang="ko-KR" dirty="0" smtClean="0"/>
              <a:t>(learning)</a:t>
            </a:r>
          </a:p>
          <a:p>
            <a:pPr lvl="1"/>
            <a:r>
              <a:rPr lang="ko-KR" altLang="en-US" dirty="0" err="1" smtClean="0"/>
              <a:t>포워딩</a:t>
            </a:r>
            <a:r>
              <a:rPr lang="en-US" altLang="ko-KR" dirty="0" smtClean="0"/>
              <a:t>(forwarding)</a:t>
            </a:r>
          </a:p>
          <a:p>
            <a:pPr lvl="1"/>
            <a:r>
              <a:rPr lang="ko-KR" altLang="en-US" dirty="0" smtClean="0"/>
              <a:t>비활성화</a:t>
            </a:r>
            <a:r>
              <a:rPr lang="en-US" altLang="ko-KR" dirty="0" smtClean="0"/>
              <a:t>(disabled)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45024"/>
            <a:ext cx="4680520" cy="24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6048671" cy="362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13176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800" dirty="0" smtClean="0"/>
              <a:t>Port</a:t>
            </a:r>
            <a:r>
              <a:rPr lang="ko-KR" altLang="en-US" sz="1800" dirty="0" smtClean="0"/>
              <a:t>가 활성화 되면 </a:t>
            </a:r>
            <a:r>
              <a:rPr lang="en-US" altLang="ko-KR" sz="1800" dirty="0" smtClean="0"/>
              <a:t>Learning</a:t>
            </a:r>
            <a:r>
              <a:rPr lang="ko-KR" altLang="en-US" sz="1800" dirty="0" smtClean="0"/>
              <a:t>이나 </a:t>
            </a:r>
            <a:r>
              <a:rPr lang="en-US" altLang="ko-KR" sz="1800" dirty="0" smtClean="0"/>
              <a:t>Blocking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활성화 되었을 시 </a:t>
            </a:r>
            <a:r>
              <a:rPr lang="en-US" altLang="ko-KR" sz="1800" dirty="0" smtClean="0"/>
              <a:t>Port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Root Port</a:t>
            </a:r>
            <a:r>
              <a:rPr lang="ko-KR" altLang="en-US" sz="1800" dirty="0" smtClean="0"/>
              <a:t>이거나 </a:t>
            </a:r>
            <a:r>
              <a:rPr lang="en-US" altLang="ko-KR" sz="1800" dirty="0" smtClean="0"/>
              <a:t>Designated Port</a:t>
            </a:r>
            <a:r>
              <a:rPr lang="ko-KR" altLang="en-US" sz="1800" dirty="0" smtClean="0"/>
              <a:t>라면 ‘</a:t>
            </a:r>
            <a:r>
              <a:rPr lang="en-US" altLang="ko-KR" sz="1800" dirty="0" smtClean="0"/>
              <a:t>Learning’</a:t>
            </a:r>
            <a:r>
              <a:rPr lang="ko-KR" altLang="en-US" sz="1800" dirty="0" smtClean="0"/>
              <a:t>상태가 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활성화 된 </a:t>
            </a:r>
            <a:r>
              <a:rPr lang="en-US" altLang="ko-KR" sz="1800" dirty="0" smtClean="0"/>
              <a:t>Port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Alternate Port</a:t>
            </a:r>
            <a:r>
              <a:rPr lang="ko-KR" altLang="en-US" sz="1800" dirty="0" smtClean="0"/>
              <a:t>라면 ‘</a:t>
            </a:r>
            <a:r>
              <a:rPr lang="en-US" altLang="ko-KR" sz="1800" dirty="0" smtClean="0"/>
              <a:t>Blocking’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). </a:t>
            </a:r>
          </a:p>
          <a:p>
            <a:r>
              <a:rPr lang="ko-KR" altLang="en-US" sz="1800" dirty="0" smtClean="0"/>
              <a:t>어떤 상태에서든 </a:t>
            </a:r>
            <a:r>
              <a:rPr lang="en-US" altLang="ko-KR" sz="1800" dirty="0" smtClean="0"/>
              <a:t>Port</a:t>
            </a:r>
            <a:r>
              <a:rPr lang="ko-KR" altLang="en-US" sz="1800" dirty="0" smtClean="0"/>
              <a:t>에 </a:t>
            </a:r>
            <a:r>
              <a:rPr lang="en-US" altLang="ko-KR" sz="1800" dirty="0" smtClean="0"/>
              <a:t>STP </a:t>
            </a:r>
            <a:r>
              <a:rPr lang="ko-KR" altLang="en-US" sz="1800" dirty="0" smtClean="0"/>
              <a:t>관련 </a:t>
            </a:r>
            <a:r>
              <a:rPr lang="en-US" altLang="ko-KR" sz="1800" dirty="0" smtClean="0"/>
              <a:t>Error</a:t>
            </a:r>
            <a:r>
              <a:rPr lang="ko-KR" altLang="en-US" sz="1800" dirty="0" smtClean="0"/>
              <a:t>가 발생하거나 </a:t>
            </a:r>
            <a:r>
              <a:rPr lang="en-US" altLang="ko-KR" sz="1800" dirty="0" smtClean="0"/>
              <a:t>Disabled (</a:t>
            </a:r>
            <a:r>
              <a:rPr lang="ko-KR" altLang="en-US" sz="1800" dirty="0" smtClean="0"/>
              <a:t>비활성화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되면 </a:t>
            </a:r>
            <a:r>
              <a:rPr lang="en-US" altLang="ko-KR" sz="1800" dirty="0" smtClean="0"/>
              <a:t>Disabled 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/>
              <a:t>‘Alternate Port’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Root Port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Designated Port</a:t>
            </a:r>
            <a:r>
              <a:rPr lang="ko-KR" altLang="en-US" sz="1800" dirty="0" smtClean="0"/>
              <a:t>로 변경되고</a:t>
            </a:r>
            <a:r>
              <a:rPr lang="en-US" altLang="ko-KR" sz="1800" dirty="0" smtClean="0"/>
              <a:t>, Default</a:t>
            </a:r>
            <a:r>
              <a:rPr lang="ko-KR" altLang="en-US" sz="1800" dirty="0" smtClean="0"/>
              <a:t>로 </a:t>
            </a:r>
            <a:r>
              <a:rPr lang="en-US" altLang="ko-KR" sz="1800" dirty="0" smtClean="0"/>
              <a:t>Max age(20</a:t>
            </a:r>
            <a:r>
              <a:rPr lang="ko-KR" altLang="en-US" sz="1800" dirty="0" smtClean="0"/>
              <a:t>초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경과하면 </a:t>
            </a:r>
            <a:r>
              <a:rPr lang="en-US" altLang="ko-KR" sz="1800" dirty="0" smtClean="0"/>
              <a:t>Listening </a:t>
            </a:r>
            <a:r>
              <a:rPr lang="ko-KR" altLang="en-US" sz="1800" dirty="0" smtClean="0"/>
              <a:t>상태로 변경된다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/>
              <a:t>Root Port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Designated Port</a:t>
            </a:r>
            <a:r>
              <a:rPr lang="ko-KR" altLang="en-US" sz="1800" dirty="0" smtClean="0"/>
              <a:t>가 ‘</a:t>
            </a:r>
            <a:r>
              <a:rPr lang="en-US" altLang="ko-KR" sz="1800" dirty="0" smtClean="0"/>
              <a:t>Alternate Port’</a:t>
            </a:r>
            <a:r>
              <a:rPr lang="ko-KR" altLang="en-US" sz="1800" dirty="0" smtClean="0"/>
              <a:t>로 변경되면 즉시 </a:t>
            </a:r>
            <a:r>
              <a:rPr lang="en-US" altLang="ko-KR" sz="1800" dirty="0" smtClean="0"/>
              <a:t>Blocking</a:t>
            </a:r>
            <a:r>
              <a:rPr lang="ko-KR" altLang="en-US" sz="1800" dirty="0" smtClean="0"/>
              <a:t>상태로 변경된다</a:t>
            </a:r>
            <a:r>
              <a:rPr lang="en-US" altLang="ko-KR" sz="1800" dirty="0" smtClean="0"/>
              <a:t>. 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Listening</a:t>
            </a:r>
            <a:r>
              <a:rPr lang="ko-KR" altLang="en-US" sz="1800" dirty="0" smtClean="0"/>
              <a:t>상태의 </a:t>
            </a:r>
            <a:r>
              <a:rPr lang="en-US" altLang="ko-KR" sz="1800" dirty="0" smtClean="0"/>
              <a:t>Root Port, Designated Port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Default</a:t>
            </a:r>
            <a:r>
              <a:rPr lang="ko-KR" altLang="en-US" sz="1800" dirty="0" smtClean="0"/>
              <a:t>로 </a:t>
            </a:r>
            <a:r>
              <a:rPr lang="en-US" altLang="ko-KR" sz="1800" dirty="0" smtClean="0"/>
              <a:t>Forward Delay(15</a:t>
            </a:r>
            <a:r>
              <a:rPr lang="ko-KR" altLang="en-US" sz="1800" dirty="0" smtClean="0"/>
              <a:t>초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가 경과하면 </a:t>
            </a:r>
            <a:r>
              <a:rPr lang="en-US" altLang="ko-KR" sz="1800" dirty="0" smtClean="0"/>
              <a:t>Learning</a:t>
            </a:r>
            <a:r>
              <a:rPr lang="ko-KR" altLang="en-US" sz="1800" dirty="0" smtClean="0"/>
              <a:t>상태로 변경된다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또한 </a:t>
            </a:r>
            <a:r>
              <a:rPr lang="en-US" altLang="ko-KR" sz="1800" dirty="0" smtClean="0"/>
              <a:t>Learning</a:t>
            </a:r>
            <a:r>
              <a:rPr lang="ko-KR" altLang="en-US" sz="1800" dirty="0" smtClean="0"/>
              <a:t>상태에서 다시 </a:t>
            </a:r>
            <a:r>
              <a:rPr lang="en-US" altLang="ko-KR" sz="1800" dirty="0" smtClean="0"/>
              <a:t>Forward Delay</a:t>
            </a:r>
            <a:r>
              <a:rPr lang="ko-KR" altLang="en-US" sz="1800" dirty="0" smtClean="0"/>
              <a:t>의 시간이 지나면 </a:t>
            </a:r>
            <a:r>
              <a:rPr lang="en-US" altLang="ko-KR" sz="1800" dirty="0" smtClean="0"/>
              <a:t>Forwarding 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517232"/>
            <a:ext cx="55723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차단상태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청취상태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학습상태 </a:t>
            </a:r>
            <a:r>
              <a:rPr lang="en-US" altLang="ko-KR" dirty="0" smtClean="0"/>
              <a:t>-&gt; </a:t>
            </a:r>
            <a:r>
              <a:rPr lang="ko-KR" altLang="en-US" dirty="0" err="1" smtClean="0"/>
              <a:t>포워딩</a:t>
            </a:r>
            <a:r>
              <a:rPr lang="ko-KR" altLang="en-US" dirty="0" smtClean="0"/>
              <a:t> 상태</a:t>
            </a:r>
          </a:p>
          <a:p>
            <a:r>
              <a:rPr lang="en-US" altLang="ko-KR" dirty="0" smtClean="0"/>
              <a:t>             20</a:t>
            </a:r>
            <a:r>
              <a:rPr lang="ko-KR" altLang="en-US" dirty="0" smtClean="0"/>
              <a:t>초          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초           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주의사항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VTP</a:t>
            </a:r>
            <a:r>
              <a:rPr lang="ko-KR" altLang="en-US" dirty="0" smtClean="0"/>
              <a:t>가 동작하려면 스위치 사이에 반드시 트렁크</a:t>
            </a:r>
            <a:r>
              <a:rPr lang="en-US" altLang="ko-KR" dirty="0" smtClean="0"/>
              <a:t>(trunk)</a:t>
            </a:r>
            <a:r>
              <a:rPr lang="ko-KR" altLang="en-US" dirty="0" smtClean="0"/>
              <a:t>가 설정되어 있어야 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ID 1~1005</a:t>
            </a:r>
            <a:r>
              <a:rPr lang="ko-KR" altLang="en-US" dirty="0" smtClean="0"/>
              <a:t>에 대해서만 인식</a:t>
            </a:r>
            <a:r>
              <a:rPr lang="en-US" altLang="ko-KR" dirty="0" smtClean="0"/>
              <a:t>. 1006 </a:t>
            </a:r>
            <a:r>
              <a:rPr lang="ko-KR" altLang="en-US" dirty="0" smtClean="0"/>
              <a:t>이상의 확장된 범위의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VTP</a:t>
            </a:r>
            <a:r>
              <a:rPr lang="ko-KR" altLang="en-US" dirty="0" smtClean="0"/>
              <a:t>를 지원하지 않음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VTP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정보만을 전달하고 포트의 설정까지 전달하지는 않음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TCN(Topology Change Notification) BPDU</a:t>
            </a:r>
          </a:p>
          <a:p>
            <a:pPr lvl="1"/>
            <a:r>
              <a:rPr lang="ko-KR" altLang="en-US" dirty="0" smtClean="0"/>
              <a:t>스위치는 </a:t>
            </a:r>
            <a:r>
              <a:rPr lang="ko-KR" altLang="en-US" dirty="0" err="1" smtClean="0"/>
              <a:t>포워딩</a:t>
            </a:r>
            <a:r>
              <a:rPr lang="ko-KR" altLang="en-US" dirty="0" smtClean="0"/>
              <a:t> 상태였던 포트가 동작하지 않거나 토폴로지가 변경되면 이를 루트브리지에 통보하는데 이때 사용하는 프레임이 </a:t>
            </a:r>
            <a:r>
              <a:rPr lang="en-US" altLang="ko-KR" dirty="0" smtClean="0"/>
              <a:t>TCN BPDU</a:t>
            </a:r>
            <a:r>
              <a:rPr lang="ko-KR" altLang="en-US" dirty="0" smtClean="0"/>
              <a:t>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루트브리지가 아닌 스위치가 </a:t>
            </a:r>
            <a:r>
              <a:rPr lang="en-US" altLang="ko-KR" dirty="0" smtClean="0"/>
              <a:t>TCN BPDU</a:t>
            </a:r>
            <a:r>
              <a:rPr lang="ko-KR" altLang="en-US" dirty="0" smtClean="0"/>
              <a:t>를 수신하면 </a:t>
            </a:r>
            <a:r>
              <a:rPr lang="en-US" altLang="ko-KR" dirty="0" smtClean="0"/>
              <a:t>TCA(Topology Change Acknowledge) BPDU</a:t>
            </a:r>
            <a:r>
              <a:rPr lang="ko-KR" altLang="en-US" dirty="0" smtClean="0"/>
              <a:t>를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TCN BPDU</a:t>
            </a:r>
            <a:r>
              <a:rPr lang="ko-KR" altLang="en-US" dirty="0" smtClean="0"/>
              <a:t>를 수신한 루트브리지는 </a:t>
            </a:r>
            <a:r>
              <a:rPr lang="en-US" altLang="ko-KR" dirty="0" smtClean="0"/>
              <a:t>TC(Topology Change) BPDU</a:t>
            </a:r>
            <a:r>
              <a:rPr lang="ko-KR" altLang="en-US" dirty="0" smtClean="0"/>
              <a:t>를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 BPDU</a:t>
            </a:r>
            <a:r>
              <a:rPr lang="ko-KR" altLang="en-US" dirty="0" smtClean="0"/>
              <a:t>를 수신한 스위치들은 토폴로지 변경을 인지하고 </a:t>
            </a:r>
            <a:r>
              <a:rPr lang="en-US" altLang="ko-KR" dirty="0" smtClean="0"/>
              <a:t>STP</a:t>
            </a:r>
            <a:r>
              <a:rPr lang="ko-KR" altLang="en-US" dirty="0" smtClean="0"/>
              <a:t>를 다시 계산하고 적용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TCN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5517232"/>
            <a:ext cx="410240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토폴로지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변화에 유동적으로 대처 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루트브리지는 자동으로 선출됨</a:t>
            </a:r>
            <a:endParaRPr lang="en-US" altLang="ko-KR" dirty="0" smtClean="0"/>
          </a:p>
          <a:p>
            <a:r>
              <a:rPr lang="ko-KR" altLang="en-US" dirty="0" smtClean="0"/>
              <a:t>특정 스위치를 루트브리지로 설정하려면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우선순위 설정</a:t>
            </a:r>
            <a:r>
              <a:rPr lang="en-US" altLang="ko-KR" dirty="0" smtClean="0"/>
              <a:t>: spanning-tree </a:t>
            </a:r>
            <a:r>
              <a:rPr lang="en-US" altLang="ko-KR" dirty="0" err="1" smtClean="0"/>
              <a:t>vlan</a:t>
            </a:r>
            <a:r>
              <a:rPr lang="ko-KR" altLang="en-US" dirty="0" smtClean="0"/>
              <a:t> </a:t>
            </a:r>
            <a:r>
              <a:rPr lang="en-US" altLang="ko-KR" dirty="0" smtClean="0"/>
              <a:t>1 </a:t>
            </a:r>
            <a:r>
              <a:rPr lang="en-US" altLang="ko-KR" dirty="0" smtClean="0">
                <a:solidFill>
                  <a:srgbClr val="FF0000"/>
                </a:solidFill>
              </a:rPr>
              <a:t>priority 4096</a:t>
            </a:r>
          </a:p>
          <a:p>
            <a:pPr lvl="1"/>
            <a:r>
              <a:rPr lang="ko-KR" altLang="en-US" dirty="0" smtClean="0"/>
              <a:t>프라이머리 선언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spanning-tree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1 </a:t>
            </a:r>
            <a:r>
              <a:rPr lang="en-US" altLang="ko-KR" dirty="0" smtClean="0">
                <a:solidFill>
                  <a:srgbClr val="FF0000"/>
                </a:solidFill>
              </a:rPr>
              <a:t>root primary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인위적인 루트브리지 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포트패스트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PortFast</a:t>
            </a:r>
            <a:r>
              <a:rPr lang="en-US" altLang="ko-KR" dirty="0" smtClean="0"/>
              <a:t>) 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스위치는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과정을 거치기 때문에 새로운 포트를 연결한 경우 즉시 연결되지 않음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포트패스트를</a:t>
            </a:r>
            <a:r>
              <a:rPr lang="ko-KR" altLang="en-US" dirty="0" smtClean="0"/>
              <a:t> 설정하면 포트상태가 즉시 </a:t>
            </a:r>
            <a:r>
              <a:rPr lang="ko-KR" altLang="en-US" dirty="0" err="1" smtClean="0"/>
              <a:t>포워딩</a:t>
            </a:r>
            <a:r>
              <a:rPr lang="ko-KR" altLang="en-US" dirty="0" smtClean="0"/>
              <a:t> 상태로 변경됨</a:t>
            </a:r>
            <a:r>
              <a:rPr lang="en-US" altLang="ko-KR" dirty="0" smtClean="0"/>
              <a:t>. STP </a:t>
            </a:r>
            <a:r>
              <a:rPr lang="ko-KR" altLang="en-US" dirty="0" smtClean="0"/>
              <a:t>동작이 끝날 때까지 기다릴 필요 없음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스위치 루프가 일어날 수 있으므로 주의해야 함 </a:t>
            </a:r>
            <a:endParaRPr lang="en-US" altLang="ko-KR" dirty="0" smtClean="0"/>
          </a:p>
          <a:p>
            <a:r>
              <a:rPr lang="ko-KR" altLang="en-US" dirty="0" err="1" smtClean="0"/>
              <a:t>포트패스트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방법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Int</a:t>
            </a:r>
            <a:r>
              <a:rPr lang="en-US" altLang="ko-KR" dirty="0" smtClean="0"/>
              <a:t> fa0/1  (</a:t>
            </a:r>
            <a:r>
              <a:rPr lang="ko-KR" altLang="en-US" dirty="0" smtClean="0"/>
              <a:t>포트 선택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Spanning-tree </a:t>
            </a:r>
            <a:r>
              <a:rPr lang="en-US" altLang="ko-KR" dirty="0" err="1" smtClean="0"/>
              <a:t>portfast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포트패스트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표 </a:t>
            </a:r>
            <a:r>
              <a:rPr lang="en-US" altLang="ko-KR" dirty="0" smtClean="0"/>
              <a:t>9-5. STP</a:t>
            </a:r>
            <a:r>
              <a:rPr lang="ko-KR" altLang="en-US" dirty="0" smtClean="0"/>
              <a:t>의 종류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 </a:t>
            </a:r>
            <a:r>
              <a:rPr lang="ko-KR" altLang="en-US" dirty="0" smtClean="0"/>
              <a:t>프로토콜의 종류</a:t>
            </a:r>
            <a:endParaRPr lang="ko-KR" altLang="en-US" dirty="0"/>
          </a:p>
        </p:txBody>
      </p:sp>
      <p:pic>
        <p:nvPicPr>
          <p:cNvPr id="1026" name="Picture 2" descr="http://postfiles8.naver.net/20110204_87/youandi0442_1296746724548_0q0cH9_png/020311_1525_8STPST2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760640" cy="445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PVST+ </a:t>
            </a:r>
            <a:r>
              <a:rPr lang="ko-KR" altLang="en-US" dirty="0" smtClean="0"/>
              <a:t>기본 네트워크 토폴로지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67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700808"/>
            <a:ext cx="126669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그림</a:t>
            </a:r>
            <a:r>
              <a:rPr lang="en-US" altLang="ko-KR" dirty="0" smtClean="0"/>
              <a:t> 9-6.</a:t>
            </a:r>
          </a:p>
          <a:p>
            <a:pPr algn="ctr"/>
            <a:r>
              <a:rPr lang="en-US" altLang="ko-KR" dirty="0" smtClean="0"/>
              <a:t>P266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SW1, SW2, SW3 </a:t>
            </a:r>
            <a:r>
              <a:rPr lang="ko-KR" altLang="en-US" dirty="0" smtClean="0"/>
              <a:t>모두 다음과 같이 똑같이 설정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 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060848"/>
            <a:ext cx="377379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info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</a:t>
            </a:r>
            <a:r>
              <a:rPr lang="en-US" altLang="ko-KR" sz="1400" dirty="0" err="1" smtClean="0"/>
              <a:t>comm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FastEthernet0/1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FastEthernet0/2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FastEthernet0/3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trunk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FastEthernet0/4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trunk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Show spanning-tree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86758"/>
            <a:ext cx="42931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SW3#show spanning-tree</a:t>
            </a:r>
          </a:p>
          <a:p>
            <a:r>
              <a:rPr lang="en-US" altLang="ko-KR" sz="1000" dirty="0" smtClean="0"/>
              <a:t>VLAN0001</a:t>
            </a:r>
          </a:p>
          <a:p>
            <a:r>
              <a:rPr lang="en-US" altLang="ko-KR" sz="1000" dirty="0" smtClean="0"/>
              <a:t>  Spanning tree enabled protocol </a:t>
            </a:r>
            <a:r>
              <a:rPr lang="en-US" altLang="ko-KR" sz="1000" dirty="0" err="1" smtClean="0"/>
              <a:t>ieee</a:t>
            </a:r>
            <a:endParaRPr lang="en-US" altLang="ko-KR" sz="1000" dirty="0" smtClean="0"/>
          </a:p>
          <a:p>
            <a:r>
              <a:rPr lang="en-US" altLang="ko-KR" sz="1000" dirty="0" smtClean="0"/>
              <a:t>  Root ID    Priority    32769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             Address     0002.173D.6152</a:t>
            </a:r>
          </a:p>
          <a:p>
            <a:r>
              <a:rPr lang="en-US" altLang="ko-KR" sz="1000" dirty="0" smtClean="0"/>
              <a:t>             This bridge is the root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Bridge ID  Priority    32769  (priority 32768 sys-id-ext 1)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</a:t>
            </a:r>
            <a:r>
              <a:rPr lang="en-US" altLang="ko-KR" sz="1000" dirty="0" smtClean="0"/>
              <a:t>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0002.173D.6152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r>
              <a:rPr lang="en-US" altLang="ko-KR" sz="1000" dirty="0" smtClean="0"/>
              <a:t>             Aging Time  20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Interface        Role Sts Cost      </a:t>
            </a:r>
            <a:r>
              <a:rPr lang="en-US" altLang="ko-KR" sz="1000" dirty="0" err="1" smtClean="0"/>
              <a:t>Prio.Nbr</a:t>
            </a:r>
            <a:r>
              <a:rPr lang="en-US" altLang="ko-KR" sz="1000" dirty="0" smtClean="0"/>
              <a:t> Type</a:t>
            </a:r>
          </a:p>
          <a:p>
            <a:r>
              <a:rPr lang="en-US" altLang="ko-KR" sz="1000" dirty="0" smtClean="0"/>
              <a:t>---------------- ---- --- --------- -------- -------------</a:t>
            </a:r>
          </a:p>
          <a:p>
            <a:r>
              <a:rPr lang="en-US" altLang="ko-KR" sz="1000" dirty="0" smtClean="0"/>
              <a:t>Fa0/4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128.4    P2p</a:t>
            </a:r>
          </a:p>
          <a:p>
            <a:r>
              <a:rPr lang="en-US" altLang="ko-KR" sz="1000" dirty="0" smtClean="0"/>
              <a:t>Fa0/3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128.3    P2p</a:t>
            </a:r>
          </a:p>
          <a:p>
            <a:endParaRPr lang="ko-KR" alt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268760"/>
            <a:ext cx="436690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VLAN0010</a:t>
            </a:r>
          </a:p>
          <a:p>
            <a:r>
              <a:rPr lang="en-US" altLang="ko-KR" sz="1000" dirty="0" smtClean="0"/>
              <a:t>  Spanning tree enabled protocol </a:t>
            </a:r>
            <a:r>
              <a:rPr lang="en-US" altLang="ko-KR" sz="1000" dirty="0" err="1" smtClean="0"/>
              <a:t>ieee</a:t>
            </a:r>
            <a:endParaRPr lang="en-US" altLang="ko-KR" sz="1000" dirty="0" smtClean="0"/>
          </a:p>
          <a:p>
            <a:r>
              <a:rPr lang="en-US" altLang="ko-KR" sz="1000" dirty="0" smtClean="0"/>
              <a:t>  Root ID    Priority    32778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     0002.173D.6152</a:t>
            </a:r>
          </a:p>
          <a:p>
            <a:r>
              <a:rPr lang="en-US" altLang="ko-KR" sz="1000" dirty="0" smtClean="0"/>
              <a:t>             This bridge is the root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Bridge ID  Priority    32778  (priority 32768 sys-id-ext 10)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     0002.173D.6152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r>
              <a:rPr lang="en-US" altLang="ko-KR" sz="1000" dirty="0" smtClean="0"/>
              <a:t>             Aging Time  20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Interface        Role Sts Cost      </a:t>
            </a:r>
            <a:r>
              <a:rPr lang="en-US" altLang="ko-KR" sz="1000" dirty="0" err="1" smtClean="0"/>
              <a:t>Prio.Nbr</a:t>
            </a:r>
            <a:r>
              <a:rPr lang="en-US" altLang="ko-KR" sz="1000" dirty="0" smtClean="0"/>
              <a:t> Type</a:t>
            </a:r>
          </a:p>
          <a:p>
            <a:r>
              <a:rPr lang="en-US" altLang="ko-KR" sz="1000" dirty="0" smtClean="0"/>
              <a:t>---------------- ---- --- --------- -------- --------------</a:t>
            </a:r>
          </a:p>
          <a:p>
            <a:r>
              <a:rPr lang="en-US" altLang="ko-KR" sz="1000" dirty="0" smtClean="0"/>
              <a:t>Fa0/4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128.4    P2p</a:t>
            </a:r>
          </a:p>
          <a:p>
            <a:r>
              <a:rPr lang="en-US" altLang="ko-KR" sz="1000" dirty="0" smtClean="0"/>
              <a:t>Fa0/3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128.3    P2p</a:t>
            </a:r>
          </a:p>
          <a:p>
            <a:r>
              <a:rPr lang="en-US" altLang="ko-KR" sz="1000" dirty="0" smtClean="0"/>
              <a:t>Fa0/1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128.1    P2p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032934"/>
            <a:ext cx="436690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VLAN0030</a:t>
            </a:r>
          </a:p>
          <a:p>
            <a:r>
              <a:rPr lang="en-US" altLang="ko-KR" sz="1000" dirty="0" smtClean="0"/>
              <a:t>  Spanning tree enabled protocol </a:t>
            </a:r>
            <a:r>
              <a:rPr lang="en-US" altLang="ko-KR" sz="1000" dirty="0" err="1" smtClean="0"/>
              <a:t>ieee</a:t>
            </a:r>
            <a:endParaRPr lang="en-US" altLang="ko-KR" sz="1000" dirty="0" smtClean="0"/>
          </a:p>
          <a:p>
            <a:r>
              <a:rPr lang="en-US" altLang="ko-KR" sz="1000" dirty="0" smtClean="0"/>
              <a:t>  Root ID    Priority    32798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     0002.173D.6152</a:t>
            </a:r>
          </a:p>
          <a:p>
            <a:r>
              <a:rPr lang="en-US" altLang="ko-KR" sz="1000" dirty="0" smtClean="0"/>
              <a:t>             This bridge is the root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Bridge ID  Priority    32798  (priority 32768 sys-id-ext 30)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             Address     0002.173D.6152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r>
              <a:rPr lang="en-US" altLang="ko-KR" sz="1000" dirty="0" smtClean="0"/>
              <a:t>             Aging Time  20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Interface        Role Sts Cost      </a:t>
            </a:r>
            <a:r>
              <a:rPr lang="en-US" altLang="ko-KR" sz="1000" dirty="0" err="1" smtClean="0"/>
              <a:t>Prio.Nbr</a:t>
            </a:r>
            <a:r>
              <a:rPr lang="en-US" altLang="ko-KR" sz="1000" dirty="0" smtClean="0"/>
              <a:t> Type</a:t>
            </a:r>
          </a:p>
          <a:p>
            <a:r>
              <a:rPr lang="en-US" altLang="ko-KR" sz="1000" dirty="0" smtClean="0"/>
              <a:t>---------------- ---- --- --------- -------- ------------</a:t>
            </a:r>
          </a:p>
          <a:p>
            <a:r>
              <a:rPr lang="en-US" altLang="ko-KR" sz="1000" dirty="0" smtClean="0"/>
              <a:t>Fa0/4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128.4    P2p</a:t>
            </a:r>
          </a:p>
          <a:p>
            <a:r>
              <a:rPr lang="en-US" altLang="ko-KR" sz="1000" dirty="0" smtClean="0"/>
              <a:t>Fa0/3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128.3    P2p</a:t>
            </a:r>
          </a:p>
          <a:p>
            <a:r>
              <a:rPr lang="en-US" altLang="ko-KR" sz="1000" dirty="0" smtClean="0"/>
              <a:t>Fa0/2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128.2    P2p</a:t>
            </a:r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365104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Show spanning-tree </a:t>
            </a:r>
            <a:r>
              <a:rPr lang="ko-KR" altLang="en-US" dirty="0" smtClean="0"/>
              <a:t>명령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SW3</a:t>
            </a:r>
            <a:r>
              <a:rPr lang="ko-KR" altLang="en-US" dirty="0" smtClean="0"/>
              <a:t>가 루트브리지로 선출되었음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 </a:t>
            </a:r>
            <a:r>
              <a:rPr lang="ko-KR" altLang="en-US" dirty="0" smtClean="0"/>
              <a:t>결과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67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4725144"/>
            <a:ext cx="54694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root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717032"/>
            <a:ext cx="514885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altn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705399"/>
            <a:ext cx="5998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desg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12316" y="3769295"/>
            <a:ext cx="5998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desg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852936"/>
            <a:ext cx="54694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root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852936"/>
            <a:ext cx="5998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desg</a:t>
            </a:r>
            <a:endParaRPr lang="ko-KR" altLang="en-US" sz="1400" dirty="0"/>
          </a:p>
        </p:txBody>
      </p:sp>
      <p:sp>
        <p:nvSpPr>
          <p:cNvPr id="11" name="사각형 설명선 10"/>
          <p:cNvSpPr/>
          <p:nvPr/>
        </p:nvSpPr>
        <p:spPr>
          <a:xfrm>
            <a:off x="6516216" y="3429000"/>
            <a:ext cx="1440160" cy="504056"/>
          </a:xfrm>
          <a:prstGeom prst="wedgeRectCallout">
            <a:avLst>
              <a:gd name="adj1" fmla="val -102250"/>
              <a:gd name="adj2" fmla="val 13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다음과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같이 인위적으로 설정해보자</a:t>
            </a:r>
            <a:r>
              <a:rPr lang="en-US" altLang="ko-KR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인위적인 루트브리지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035" y="2067813"/>
            <a:ext cx="3413114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VLAN 1</a:t>
            </a:r>
          </a:p>
          <a:p>
            <a:pPr lvl="1"/>
            <a:r>
              <a:rPr lang="ko-KR" altLang="en-US" dirty="0" smtClean="0"/>
              <a:t>루트브리지</a:t>
            </a:r>
            <a:r>
              <a:rPr lang="en-US" altLang="ko-KR" dirty="0" smtClean="0"/>
              <a:t>: SW1</a:t>
            </a:r>
          </a:p>
          <a:p>
            <a:pPr lvl="1"/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r>
              <a:rPr lang="en-US" altLang="ko-KR" dirty="0" smtClean="0"/>
              <a:t>: SW2</a:t>
            </a:r>
          </a:p>
          <a:p>
            <a:r>
              <a:rPr lang="en-US" altLang="ko-KR" dirty="0" smtClean="0"/>
              <a:t>VLAN 10</a:t>
            </a:r>
          </a:p>
          <a:p>
            <a:pPr lvl="1"/>
            <a:r>
              <a:rPr lang="ko-KR" altLang="en-US" dirty="0" smtClean="0"/>
              <a:t>루트브리지</a:t>
            </a:r>
            <a:r>
              <a:rPr lang="en-US" altLang="ko-KR" dirty="0" smtClean="0"/>
              <a:t>: SW2</a:t>
            </a:r>
          </a:p>
          <a:p>
            <a:pPr lvl="1"/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r>
              <a:rPr lang="en-US" altLang="ko-KR" dirty="0" smtClean="0"/>
              <a:t>: SW3</a:t>
            </a:r>
          </a:p>
          <a:p>
            <a:r>
              <a:rPr lang="en-US" altLang="ko-KR" dirty="0" smtClean="0"/>
              <a:t>VLAN 30</a:t>
            </a:r>
          </a:p>
          <a:p>
            <a:pPr lvl="1"/>
            <a:r>
              <a:rPr lang="ko-KR" altLang="en-US" dirty="0" smtClean="0"/>
              <a:t>루트브리지</a:t>
            </a:r>
            <a:r>
              <a:rPr lang="en-US" altLang="ko-KR" dirty="0" smtClean="0"/>
              <a:t>: SW3</a:t>
            </a:r>
          </a:p>
          <a:p>
            <a:pPr lvl="1"/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r>
              <a:rPr lang="en-US" altLang="ko-KR" dirty="0" smtClean="0"/>
              <a:t>: SW1</a:t>
            </a:r>
            <a:endParaRPr lang="ko-KR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03165" y="2067813"/>
            <a:ext cx="3913251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</a:t>
            </a:r>
          </a:p>
          <a:p>
            <a:pPr lvl="1"/>
            <a:r>
              <a:rPr lang="en-US" altLang="ko-KR" dirty="0" smtClean="0"/>
              <a:t>VLAN 1 </a:t>
            </a:r>
            <a:r>
              <a:rPr lang="ko-KR" altLang="en-US" dirty="0" smtClean="0"/>
              <a:t>루트브리지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30 </a:t>
            </a:r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endParaRPr lang="en-US" altLang="ko-KR" dirty="0" smtClean="0"/>
          </a:p>
          <a:p>
            <a:r>
              <a:rPr lang="en-US" altLang="ko-KR" dirty="0" smtClean="0"/>
              <a:t>SW2  </a:t>
            </a:r>
          </a:p>
          <a:p>
            <a:pPr lvl="1"/>
            <a:r>
              <a:rPr lang="en-US" altLang="ko-KR" dirty="0" smtClean="0"/>
              <a:t>VLAN 10 </a:t>
            </a:r>
            <a:r>
              <a:rPr lang="ko-KR" altLang="en-US" dirty="0" smtClean="0"/>
              <a:t>루트브리지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1 </a:t>
            </a:r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endParaRPr lang="en-US" altLang="ko-KR" dirty="0" smtClean="0"/>
          </a:p>
          <a:p>
            <a:r>
              <a:rPr lang="en-US" altLang="ko-KR" dirty="0" smtClean="0"/>
              <a:t>SW3</a:t>
            </a:r>
          </a:p>
          <a:p>
            <a:pPr lvl="1"/>
            <a:r>
              <a:rPr lang="en-US" altLang="ko-KR" dirty="0" smtClean="0"/>
              <a:t>VLAN 30 </a:t>
            </a:r>
            <a:r>
              <a:rPr lang="ko-KR" altLang="en-US" dirty="0" smtClean="0"/>
              <a:t>루트브리지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10 </a:t>
            </a:r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4797152"/>
            <a:ext cx="462338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 root primary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 root secondary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 root primary</a:t>
            </a:r>
          </a:p>
          <a:p>
            <a:r>
              <a:rPr lang="en-US" altLang="ko-KR" sz="1400" dirty="0" smtClean="0"/>
              <a:t>SW2(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 root secondary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SW3(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 root primary</a:t>
            </a:r>
          </a:p>
          <a:p>
            <a:r>
              <a:rPr lang="en-US" altLang="ko-KR" sz="1400" dirty="0" smtClean="0"/>
              <a:t>SW3(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 root secondary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설정 결과</a:t>
            </a:r>
            <a:endParaRPr lang="ko-KR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5342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4941168"/>
            <a:ext cx="120417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10 - </a:t>
            </a:r>
            <a:r>
              <a:rPr lang="en-US" altLang="ko-KR" sz="1200" dirty="0" err="1" smtClean="0"/>
              <a:t>altn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791760" y="3152001"/>
            <a:ext cx="120417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30 - </a:t>
            </a:r>
            <a:r>
              <a:rPr lang="en-US" altLang="ko-KR" sz="1200" dirty="0" err="1" smtClean="0"/>
              <a:t>altn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077072"/>
            <a:ext cx="110639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1 - </a:t>
            </a:r>
            <a:r>
              <a:rPr lang="en-US" altLang="ko-KR" sz="1200" dirty="0" err="1" smtClean="0"/>
              <a:t>altn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2852936"/>
            <a:ext cx="95410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 </a:t>
            </a:r>
          </a:p>
          <a:p>
            <a:pPr algn="ctr"/>
            <a:r>
              <a:rPr lang="ko-KR" altLang="en-US" sz="1200" dirty="0" smtClean="0"/>
              <a:t>루트브리지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789040"/>
            <a:ext cx="95410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 </a:t>
            </a:r>
          </a:p>
          <a:p>
            <a:pPr algn="ctr"/>
            <a:r>
              <a:rPr lang="ko-KR" altLang="en-US" sz="1200" dirty="0" smtClean="0"/>
              <a:t>루트브리지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5055567"/>
            <a:ext cx="95410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30 </a:t>
            </a:r>
          </a:p>
          <a:p>
            <a:pPr algn="ctr"/>
            <a:r>
              <a:rPr lang="ko-KR" altLang="en-US" sz="1200" dirty="0" smtClean="0"/>
              <a:t>루트브리지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서버모드</a:t>
            </a:r>
            <a:r>
              <a:rPr lang="en-US" altLang="ko-KR" dirty="0" smtClean="0"/>
              <a:t>(Server Mode)</a:t>
            </a:r>
          </a:p>
          <a:p>
            <a:pPr lvl="1"/>
            <a:r>
              <a:rPr lang="en-US" altLang="ko-KR" dirty="0" smtClean="0"/>
              <a:t>VLAN</a:t>
            </a:r>
            <a:r>
              <a:rPr lang="ko-KR" altLang="en-US" dirty="0" smtClean="0"/>
              <a:t>의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삭제를 자유롭게 할 수 있는 모드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스위치는 기본적으로 서버모드로 동작</a:t>
            </a:r>
            <a:endParaRPr lang="en-US" altLang="ko-KR" dirty="0" smtClean="0"/>
          </a:p>
          <a:p>
            <a:r>
              <a:rPr lang="ko-KR" altLang="en-US" dirty="0" err="1" smtClean="0"/>
              <a:t>트랜스페어런트모드</a:t>
            </a:r>
            <a:r>
              <a:rPr lang="en-US" altLang="ko-KR" dirty="0" smtClean="0"/>
              <a:t>(Transparent Mode)</a:t>
            </a:r>
          </a:p>
          <a:p>
            <a:pPr lvl="1"/>
            <a:r>
              <a:rPr lang="ko-KR" altLang="en-US" dirty="0" smtClean="0"/>
              <a:t>독립적으로 동작하는 스위치 모드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서버모드의 스위치로부터 받은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정보를 자신에게는 반영하지 않지만 이웃 스위치에게 전달</a:t>
            </a:r>
            <a:endParaRPr lang="en-US" altLang="ko-KR" dirty="0" smtClean="0"/>
          </a:p>
          <a:p>
            <a:r>
              <a:rPr lang="ko-KR" altLang="en-US" dirty="0" smtClean="0"/>
              <a:t>클라이언트모드</a:t>
            </a:r>
            <a:r>
              <a:rPr lang="en-US" altLang="ko-KR" dirty="0" smtClean="0"/>
              <a:t>(Client Mode)</a:t>
            </a:r>
          </a:p>
          <a:p>
            <a:pPr lvl="1"/>
            <a:r>
              <a:rPr lang="ko-KR" altLang="en-US" dirty="0" smtClean="0"/>
              <a:t>자신이 직접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삭제하지 못함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서버모드의 스위치로부터 받은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정보를 반영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모드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PVST+</a:t>
            </a:r>
            <a:r>
              <a:rPr lang="ko-KR" altLang="en-US" dirty="0" smtClean="0"/>
              <a:t>의 경우 </a:t>
            </a:r>
            <a:r>
              <a:rPr lang="en-US" altLang="ko-KR" dirty="0" smtClean="0"/>
              <a:t>STP</a:t>
            </a:r>
            <a:r>
              <a:rPr lang="ko-KR" altLang="en-US" dirty="0" smtClean="0"/>
              <a:t>가 동작하면서 네트워크 장애 및 토폴로지 변화 발생시 특정 시간을 기다려야 한다는 단점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해결한 것이 </a:t>
            </a:r>
            <a:r>
              <a:rPr lang="en-US" altLang="ko-KR" dirty="0" smtClean="0"/>
              <a:t>Rapid PVST+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Rapid</a:t>
            </a:r>
            <a:r>
              <a:rPr lang="ko-KR" altLang="en-US" dirty="0" smtClean="0"/>
              <a:t> </a:t>
            </a:r>
            <a:r>
              <a:rPr lang="en-US" altLang="ko-KR" dirty="0" smtClean="0"/>
              <a:t>PVST+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068960"/>
            <a:ext cx="63706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smtClean="0">
                <a:solidFill>
                  <a:srgbClr val="FF0000"/>
                </a:solidFill>
              </a:rPr>
              <a:t>spanning-tree mode rapid-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pvst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FastEthernet0/1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-if)#spanning-tree </a:t>
            </a:r>
            <a:r>
              <a:rPr lang="en-US" altLang="ko-KR" sz="1600" dirty="0" err="1" smtClean="0"/>
              <a:t>portfast</a:t>
            </a:r>
            <a:endParaRPr lang="en-US" altLang="ko-KR" sz="1600" dirty="0" smtClean="0"/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FastEthernet0/2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-if)#spanning-tree </a:t>
            </a:r>
            <a:r>
              <a:rPr lang="en-US" altLang="ko-KR" sz="1600" dirty="0" err="1" smtClean="0"/>
              <a:t>portfast</a:t>
            </a:r>
            <a:endParaRPr lang="en-US" altLang="ko-KR" sz="1600" dirty="0" smtClean="0"/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range fa0/3-4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-if-range)#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mode trunk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-if-range)#spanning-tree link-type point-to-point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3717032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세개의</a:t>
            </a:r>
            <a:r>
              <a:rPr lang="ko-KR" altLang="en-US" dirty="0" smtClean="0"/>
              <a:t> 스위치 모두 </a:t>
            </a:r>
            <a:endParaRPr lang="en-US" altLang="ko-KR" dirty="0" smtClean="0"/>
          </a:p>
          <a:p>
            <a:r>
              <a:rPr lang="ko-KR" altLang="en-US" dirty="0" smtClean="0"/>
              <a:t>동일하게 설정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VTP</a:t>
            </a:r>
            <a:r>
              <a:rPr lang="ko-KR" altLang="en-US" dirty="0" smtClean="0"/>
              <a:t>의 세가지</a:t>
            </a:r>
            <a:r>
              <a:rPr lang="en-US" altLang="ko-KR" dirty="0" smtClean="0"/>
              <a:t> Mode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server (</a:t>
            </a:r>
            <a:r>
              <a:rPr lang="ko-KR" altLang="en-US" dirty="0" smtClean="0"/>
              <a:t>기본 설정 값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client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transparent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356992"/>
            <a:ext cx="3826689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version 2</a:t>
            </a:r>
          </a:p>
          <a:p>
            <a:r>
              <a:rPr lang="en-US" altLang="ko-KR" sz="1100" dirty="0" smtClean="0"/>
              <a:t>VTP mode already in V2.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mode server</a:t>
            </a:r>
          </a:p>
          <a:p>
            <a:r>
              <a:rPr lang="en-US" altLang="ko-KR" sz="1100" dirty="0" smtClean="0"/>
              <a:t>Device mode already VTP SERVER.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domain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Changing VTP domain name from NULL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password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Setting device VLAN database password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fa0/1 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switchport</a:t>
            </a:r>
            <a:r>
              <a:rPr lang="en-US" altLang="ko-KR" sz="1100" dirty="0" smtClean="0"/>
              <a:t> mode trunk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순서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1. </a:t>
            </a:r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2. </a:t>
            </a:r>
            <a:r>
              <a:rPr lang="ko-KR" altLang="en-US" dirty="0" smtClean="0"/>
              <a:t>각 스위치에서 루트브리지로의 최소 비용 경로 결정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3. </a:t>
            </a:r>
            <a:r>
              <a:rPr lang="ko-KR" altLang="en-US" dirty="0" smtClean="0"/>
              <a:t>나머지 경로들의 삭제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4. </a:t>
            </a:r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상태에 대한 수정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스위치 포트의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역할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루트포트</a:t>
            </a:r>
            <a:r>
              <a:rPr lang="en-US" altLang="ko-KR" dirty="0" smtClean="0"/>
              <a:t>(root port): </a:t>
            </a:r>
            <a:r>
              <a:rPr lang="ko-KR" altLang="en-US" dirty="0" smtClean="0"/>
              <a:t>루트브리지와 가장 가까운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지정포트</a:t>
            </a:r>
            <a:r>
              <a:rPr lang="en-US" altLang="ko-KR" dirty="0" smtClean="0"/>
              <a:t>(designated port): </a:t>
            </a:r>
            <a:r>
              <a:rPr lang="ko-KR" altLang="en-US" dirty="0" smtClean="0"/>
              <a:t>루트포트와 연결된 상대방 스위치의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비지정포트</a:t>
            </a:r>
            <a:r>
              <a:rPr lang="en-US" altLang="ko-KR" dirty="0" smtClean="0"/>
              <a:t>(non-designated port): </a:t>
            </a:r>
            <a:r>
              <a:rPr lang="ko-KR" altLang="en-US" dirty="0" smtClean="0"/>
              <a:t>데이터를 주고받지는 않지만 </a:t>
            </a:r>
            <a:r>
              <a:rPr lang="en-US" altLang="ko-KR" dirty="0" smtClean="0"/>
              <a:t>BPDU</a:t>
            </a:r>
            <a:r>
              <a:rPr lang="ko-KR" altLang="en-US" dirty="0" smtClean="0"/>
              <a:t>는 주고받는 포트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차단</a:t>
            </a:r>
            <a:r>
              <a:rPr lang="en-US" altLang="ko-KR" dirty="0" smtClean="0"/>
              <a:t>(blocking)</a:t>
            </a:r>
          </a:p>
          <a:p>
            <a:pPr lvl="1"/>
            <a:r>
              <a:rPr lang="ko-KR" altLang="en-US" dirty="0" smtClean="0"/>
              <a:t>청취</a:t>
            </a:r>
            <a:r>
              <a:rPr lang="en-US" altLang="ko-KR" dirty="0" smtClean="0"/>
              <a:t>(listening)</a:t>
            </a:r>
          </a:p>
          <a:p>
            <a:pPr lvl="1"/>
            <a:r>
              <a:rPr lang="ko-KR" altLang="en-US" dirty="0" smtClean="0"/>
              <a:t>학습</a:t>
            </a:r>
            <a:r>
              <a:rPr lang="en-US" altLang="ko-KR" dirty="0" smtClean="0"/>
              <a:t>(learning)</a:t>
            </a:r>
          </a:p>
          <a:p>
            <a:pPr lvl="1"/>
            <a:r>
              <a:rPr lang="ko-KR" altLang="en-US" dirty="0" err="1" smtClean="0"/>
              <a:t>포워딩</a:t>
            </a:r>
            <a:r>
              <a:rPr lang="en-US" altLang="ko-KR" dirty="0" smtClean="0"/>
              <a:t>(forwarding)</a:t>
            </a:r>
          </a:p>
          <a:p>
            <a:pPr lvl="1"/>
            <a:r>
              <a:rPr lang="ko-KR" altLang="en-US" dirty="0" smtClean="0"/>
              <a:t>비활성화</a:t>
            </a:r>
            <a:r>
              <a:rPr lang="en-US" altLang="ko-KR" dirty="0" smtClean="0"/>
              <a:t>(disabled)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인위적인 루트브리지 설정 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39615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5710" y="4942909"/>
            <a:ext cx="5894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)#spanning-tree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1 root primary</a:t>
            </a:r>
          </a:p>
          <a:p>
            <a:r>
              <a:rPr lang="en-US" altLang="ko-KR" dirty="0" smtClean="0"/>
              <a:t>SW1(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)#spanning-tree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30 root 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1.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9-5</a:t>
            </a:r>
            <a:r>
              <a:rPr lang="ko-KR" altLang="en-US" dirty="0" smtClean="0"/>
              <a:t>의 이중화 </a:t>
            </a:r>
            <a:r>
              <a:rPr lang="en-US" altLang="ko-KR" dirty="0" smtClean="0"/>
              <a:t>LAN</a:t>
            </a:r>
            <a:r>
              <a:rPr lang="ko-KR" altLang="en-US" dirty="0" smtClean="0"/>
              <a:t>을 구성하고 </a:t>
            </a:r>
            <a:r>
              <a:rPr lang="en-US" altLang="ko-KR" dirty="0" smtClean="0"/>
              <a:t>STP</a:t>
            </a:r>
            <a:r>
              <a:rPr lang="ko-KR" altLang="en-US" dirty="0" smtClean="0"/>
              <a:t>의 동작을 확인하시오</a:t>
            </a:r>
            <a:r>
              <a:rPr lang="en-US" altLang="ko-KR" dirty="0" smtClean="0"/>
              <a:t>. 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9-6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토폴로지를 구성하고 결과를 분석하시오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루트브리지 선정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스위치의 포트의 상태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3.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9-6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토폴로지에서 인위적으로 루트브리지 설정하고 그 결과를 분석하시오</a:t>
            </a:r>
            <a:r>
              <a:rPr lang="en-US" altLang="ko-KR" dirty="0" smtClean="0"/>
              <a:t>. 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4. </a:t>
            </a:r>
            <a:r>
              <a:rPr lang="ko-KR" altLang="en-US" dirty="0" smtClean="0"/>
              <a:t>다음 토폴로지에 대해 루트브리지를 인위적으로 설정하고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결과를 분석하시오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6120680" cy="42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5. </a:t>
            </a:r>
            <a:r>
              <a:rPr lang="ko-KR" altLang="en-US" dirty="0"/>
              <a:t>다음 토폴로지에 </a:t>
            </a:r>
            <a:r>
              <a:rPr lang="ko-KR" altLang="en-US" dirty="0" smtClean="0"/>
              <a:t>대해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프로토콜의 결과를 분석하시오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장 실습과제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395229" cy="40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6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SW1: </a:t>
            </a:r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SW2: </a:t>
            </a:r>
            <a:r>
              <a:rPr lang="ko-KR" altLang="en-US" dirty="0" smtClean="0"/>
              <a:t>클라이언트</a:t>
            </a:r>
            <a:endParaRPr lang="en-US" altLang="ko-KR" dirty="0" smtClean="0"/>
          </a:p>
          <a:p>
            <a:r>
              <a:rPr lang="en-US" altLang="ko-KR" dirty="0" smtClean="0"/>
              <a:t>SW3: </a:t>
            </a:r>
            <a:r>
              <a:rPr lang="ko-KR" altLang="en-US" dirty="0" err="1" smtClean="0"/>
              <a:t>트랜스페어런트</a:t>
            </a:r>
            <a:endParaRPr lang="en-US" altLang="ko-KR" dirty="0" smtClean="0"/>
          </a:p>
          <a:p>
            <a:r>
              <a:rPr lang="en-US" altLang="ko-KR" dirty="0" smtClean="0"/>
              <a:t>SW4: </a:t>
            </a:r>
            <a:r>
              <a:rPr lang="ko-KR" altLang="en-US" dirty="0" smtClean="0"/>
              <a:t>클라이언트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 </a:t>
            </a:r>
            <a:r>
              <a:rPr lang="ko-KR" altLang="en-US" dirty="0" smtClean="0"/>
              <a:t>기본 네트워크 토폴로지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7562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VTP Version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설정 값은 </a:t>
            </a:r>
            <a:r>
              <a:rPr lang="en-US" altLang="ko-KR" dirty="0" smtClean="0"/>
              <a:t>v1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version 2 (v2</a:t>
            </a:r>
            <a:r>
              <a:rPr lang="ko-KR" altLang="en-US" dirty="0" smtClean="0"/>
              <a:t>로 설정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VTP Mode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server (</a:t>
            </a:r>
            <a:r>
              <a:rPr lang="ko-KR" altLang="en-US" dirty="0" smtClean="0"/>
              <a:t>기본 설정 값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client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transparent </a:t>
            </a:r>
          </a:p>
          <a:p>
            <a:r>
              <a:rPr lang="en-US" altLang="ko-KR" dirty="0" smtClean="0"/>
              <a:t>VTP </a:t>
            </a:r>
            <a:r>
              <a:rPr lang="ko-KR" altLang="en-US" dirty="0" smtClean="0"/>
              <a:t>도메인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암호 설정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domain </a:t>
            </a:r>
            <a:r>
              <a:rPr lang="en-US" altLang="ko-KR" dirty="0" err="1" smtClean="0"/>
              <a:t>cisco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password </a:t>
            </a:r>
            <a:r>
              <a:rPr lang="en-US" altLang="ko-KR" dirty="0" err="1" smtClean="0"/>
              <a:t>cisco</a:t>
            </a:r>
            <a:endParaRPr lang="en-US" altLang="ko-KR" dirty="0" smtClean="0"/>
          </a:p>
          <a:p>
            <a:r>
              <a:rPr lang="en-US" altLang="ko-KR" dirty="0" smtClean="0"/>
              <a:t>VTP</a:t>
            </a:r>
            <a:r>
              <a:rPr lang="ko-KR" altLang="en-US" dirty="0" smtClean="0"/>
              <a:t>가 동작하기 위해서는 </a:t>
            </a:r>
            <a:r>
              <a:rPr lang="en-US" altLang="ko-KR" dirty="0" smtClean="0"/>
              <a:t>Mode </a:t>
            </a:r>
            <a:r>
              <a:rPr lang="ko-KR" altLang="en-US" dirty="0" smtClean="0"/>
              <a:t>이외의 모든 </a:t>
            </a:r>
            <a:r>
              <a:rPr lang="ko-KR" altLang="en-US" dirty="0" err="1" smtClean="0"/>
              <a:t>설정값이</a:t>
            </a:r>
            <a:r>
              <a:rPr lang="ko-KR" altLang="en-US" dirty="0" smtClean="0"/>
              <a:t> 일치하여야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87" y="1700808"/>
            <a:ext cx="3826689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version 2</a:t>
            </a:r>
          </a:p>
          <a:p>
            <a:r>
              <a:rPr lang="en-US" altLang="ko-KR" sz="1100" dirty="0" smtClean="0"/>
              <a:t>VTP mode already in V2.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mode server</a:t>
            </a:r>
          </a:p>
          <a:p>
            <a:r>
              <a:rPr lang="en-US" altLang="ko-KR" sz="1100" dirty="0" smtClean="0"/>
              <a:t>Device mode already VTP SERVER.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domain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Changing VTP domain name from NULL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password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Setting device VLAN database password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fa0/1 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switchport</a:t>
            </a:r>
            <a:r>
              <a:rPr lang="en-US" altLang="ko-KR" sz="1100" dirty="0" smtClean="0"/>
              <a:t> mode trunk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87" y="3645024"/>
            <a:ext cx="3826689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version 2</a:t>
            </a:r>
          </a:p>
          <a:p>
            <a:r>
              <a:rPr lang="en-US" altLang="ko-KR" sz="1100" dirty="0" smtClean="0"/>
              <a:t>VTP mode already in V2.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mode client</a:t>
            </a:r>
          </a:p>
          <a:p>
            <a:r>
              <a:rPr lang="en-US" altLang="ko-KR" sz="1100" dirty="0" smtClean="0"/>
              <a:t>Setting device to VTP CLIENT mode.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domain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Domain name already set to </a:t>
            </a:r>
            <a:r>
              <a:rPr lang="en-US" altLang="ko-KR" sz="1100" dirty="0" err="1" smtClean="0"/>
              <a:t>infocomm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password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Setting device VLAN database password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range fa0/1-2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-if-range)#</a:t>
            </a:r>
            <a:r>
              <a:rPr lang="en-US" altLang="ko-KR" sz="1100" dirty="0" err="1" smtClean="0"/>
              <a:t>switchport</a:t>
            </a:r>
            <a:r>
              <a:rPr lang="en-US" altLang="ko-KR" sz="1100" dirty="0" smtClean="0"/>
              <a:t> mode trunk 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700808"/>
            <a:ext cx="4150495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version 2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mode transparent</a:t>
            </a:r>
          </a:p>
          <a:p>
            <a:r>
              <a:rPr lang="en-US" altLang="ko-KR" sz="1200" dirty="0" smtClean="0"/>
              <a:t>Setting device to VTP TRANSPARENT mode.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domain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Domain name already set to </a:t>
            </a:r>
            <a:r>
              <a:rPr lang="en-US" altLang="ko-KR" sz="1200" dirty="0" err="1" smtClean="0"/>
              <a:t>infocomm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password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Setting device VLAN database password to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range fa0/1-2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-if-range)#</a:t>
            </a:r>
            <a:r>
              <a:rPr lang="en-US" altLang="ko-KR" sz="1200" dirty="0" err="1" smtClean="0"/>
              <a:t>switchport</a:t>
            </a:r>
            <a:r>
              <a:rPr lang="en-US" altLang="ko-KR" sz="1200" dirty="0" smtClean="0"/>
              <a:t> mode trunk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645024"/>
            <a:ext cx="4150495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version 2</a:t>
            </a:r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mode client</a:t>
            </a:r>
          </a:p>
          <a:p>
            <a:r>
              <a:rPr lang="en-US" altLang="ko-KR" sz="1200" dirty="0" smtClean="0"/>
              <a:t>Setting device to VTP CLIENT mode.</a:t>
            </a:r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domain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Changing VTP domain name from NULL to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password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Setting device VLAN database password to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fa0/1</a:t>
            </a:r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switchport</a:t>
            </a:r>
            <a:r>
              <a:rPr lang="en-US" altLang="ko-KR" sz="1200" dirty="0" smtClean="0"/>
              <a:t> mode trunk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Show VTP status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760817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SW1#show </a:t>
            </a:r>
            <a:r>
              <a:rPr lang="en-US" altLang="ko-KR" sz="1600" dirty="0" err="1" smtClean="0"/>
              <a:t>vtp</a:t>
            </a:r>
            <a:r>
              <a:rPr lang="en-US" altLang="ko-KR" sz="1600" dirty="0" smtClean="0"/>
              <a:t> status</a:t>
            </a:r>
          </a:p>
          <a:p>
            <a:r>
              <a:rPr lang="en-US" altLang="ko-KR" sz="1600" dirty="0" smtClean="0"/>
              <a:t>VTP Version                     : 2</a:t>
            </a:r>
          </a:p>
          <a:p>
            <a:r>
              <a:rPr lang="en-US" altLang="ko-KR" sz="1600" dirty="0" smtClean="0"/>
              <a:t>Configuration Revision          : 0                             (</a:t>
            </a:r>
            <a:r>
              <a:rPr lang="ko-KR" altLang="en-US" sz="1600" dirty="0" smtClean="0"/>
              <a:t>설정 개정 번호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Maximum VLANs supported locally : 255</a:t>
            </a:r>
          </a:p>
          <a:p>
            <a:r>
              <a:rPr lang="en-US" altLang="ko-KR" sz="1600" dirty="0" smtClean="0"/>
              <a:t>Number of existing VLANs        : 5</a:t>
            </a:r>
          </a:p>
          <a:p>
            <a:r>
              <a:rPr lang="en-US" altLang="ko-KR" sz="1600" dirty="0" smtClean="0"/>
              <a:t>VTP Operating Mode              : Server</a:t>
            </a:r>
          </a:p>
          <a:p>
            <a:r>
              <a:rPr lang="en-US" altLang="ko-KR" sz="1600" dirty="0" smtClean="0"/>
              <a:t>VTP Domain Name                 : </a:t>
            </a:r>
            <a:r>
              <a:rPr lang="en-US" altLang="ko-KR" sz="1600" dirty="0" err="1" smtClean="0"/>
              <a:t>infocomm</a:t>
            </a:r>
            <a:endParaRPr lang="en-US" altLang="ko-KR" sz="1600" dirty="0" smtClean="0"/>
          </a:p>
          <a:p>
            <a:r>
              <a:rPr lang="en-US" altLang="ko-KR" sz="1600" dirty="0" smtClean="0"/>
              <a:t>VTP Pruning Mode                : Disabled</a:t>
            </a:r>
          </a:p>
          <a:p>
            <a:r>
              <a:rPr lang="en-US" altLang="ko-KR" sz="1600" dirty="0" smtClean="0"/>
              <a:t>VTP V2 Mode                     : Enabled</a:t>
            </a:r>
          </a:p>
          <a:p>
            <a:r>
              <a:rPr lang="en-US" altLang="ko-KR" sz="1600" dirty="0" smtClean="0"/>
              <a:t>VTP Traps Generation            : Disabled</a:t>
            </a:r>
          </a:p>
          <a:p>
            <a:r>
              <a:rPr lang="en-US" altLang="ko-KR" sz="1600" dirty="0" smtClean="0"/>
              <a:t>MD5 digest                      : 0x8A 0x00 0xFA 0x50 0x62 0x36 0xCD 0xC6 </a:t>
            </a:r>
          </a:p>
          <a:p>
            <a:r>
              <a:rPr lang="en-US" altLang="ko-KR" sz="1600" dirty="0" smtClean="0"/>
              <a:t>Configuration last modified by 0.0.0.0 at 3-1-93 01:18:04</a:t>
            </a:r>
          </a:p>
          <a:p>
            <a:r>
              <a:rPr lang="en-US" altLang="ko-KR" sz="1600" dirty="0" smtClean="0"/>
              <a:t>Local updater ID is 0.0.0.0 (no valid interface found)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03884"/>
            <a:ext cx="813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VTP Pruning: </a:t>
            </a:r>
            <a:r>
              <a:rPr lang="ko-KR" altLang="en-US" dirty="0" err="1" smtClean="0"/>
              <a:t>필요없는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트래픽이</a:t>
            </a:r>
            <a:r>
              <a:rPr lang="ko-KR" altLang="en-US" dirty="0" smtClean="0"/>
              <a:t> 전달되지 않도록 설정하는 것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서버인 </a:t>
            </a:r>
            <a:r>
              <a:rPr lang="en-US" altLang="ko-KR" dirty="0" smtClean="0"/>
              <a:t>SW1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783" y="2335520"/>
            <a:ext cx="31951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VLAN_10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20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VLAN_20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70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</a:t>
            </a:r>
            <a:r>
              <a:rPr lang="en-US" altLang="ko-KR" sz="1400" dirty="0" err="1" smtClean="0"/>
              <a:t>Infocomm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335520"/>
            <a:ext cx="50866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ko-KR" sz="1200" dirty="0" smtClean="0"/>
              <a:t>SW1(config)#do show vlan</a:t>
            </a:r>
          </a:p>
          <a:p>
            <a:endParaRPr lang="it-IT" altLang="ko-KR" sz="1200" dirty="0" smtClean="0"/>
          </a:p>
          <a:p>
            <a:r>
              <a:rPr lang="it-IT" altLang="ko-KR" sz="1200" dirty="0" smtClean="0"/>
              <a:t>VLAN Name                Status    Ports</a:t>
            </a:r>
          </a:p>
          <a:p>
            <a:r>
              <a:rPr lang="it-IT" altLang="ko-KR" sz="1200" dirty="0" smtClean="0"/>
              <a:t>---- -------------------------------- --------- --------</a:t>
            </a:r>
          </a:p>
          <a:p>
            <a:r>
              <a:rPr lang="it-IT" altLang="ko-KR" sz="1200" dirty="0" smtClean="0"/>
              <a:t>1    default                  active    Fa0/2, Fa0/3, Fa0/4, Fa0/5</a:t>
            </a:r>
          </a:p>
          <a:p>
            <a:r>
              <a:rPr lang="it-IT" altLang="ko-KR" sz="1200" dirty="0" smtClean="0"/>
              <a:t>                                                Fa0/6, Fa0/7, Fa0/8, Fa0/9</a:t>
            </a:r>
          </a:p>
          <a:p>
            <a:r>
              <a:rPr lang="it-IT" altLang="ko-KR" sz="1200" dirty="0" smtClean="0"/>
              <a:t>                                                Fa0/10, Fa0/11, Fa0/12, Fa0/13</a:t>
            </a:r>
          </a:p>
          <a:p>
            <a:r>
              <a:rPr lang="it-IT" altLang="ko-KR" sz="1200" dirty="0" smtClean="0"/>
              <a:t>                                                Fa0/14, Fa0/15, Fa0/16, Fa0/17</a:t>
            </a:r>
          </a:p>
          <a:p>
            <a:r>
              <a:rPr lang="it-IT" altLang="ko-KR" sz="1200" dirty="0" smtClean="0"/>
              <a:t>                                                Fa0/18, Fa0/19, Fa0/20, Fa0/21</a:t>
            </a:r>
          </a:p>
          <a:p>
            <a:r>
              <a:rPr lang="it-IT" altLang="ko-KR" sz="1200" dirty="0" smtClean="0"/>
              <a:t>                                                Fa0/22, Fa0/23, Fa0/24, Gig1/1</a:t>
            </a:r>
          </a:p>
          <a:p>
            <a:r>
              <a:rPr lang="it-IT" altLang="ko-KR" sz="1200" dirty="0" smtClean="0"/>
              <a:t>                                                Gig1/2</a:t>
            </a:r>
          </a:p>
          <a:p>
            <a:r>
              <a:rPr lang="it-IT" altLang="ko-KR" sz="1200" dirty="0" smtClean="0"/>
              <a:t>10   VLAN_10              active    </a:t>
            </a:r>
          </a:p>
          <a:p>
            <a:r>
              <a:rPr lang="it-IT" altLang="ko-KR" sz="1200" dirty="0" smtClean="0"/>
              <a:t>20   VLAN_20              active    </a:t>
            </a:r>
          </a:p>
          <a:p>
            <a:r>
              <a:rPr lang="it-IT" altLang="ko-KR" sz="1200" dirty="0" smtClean="0"/>
              <a:t>70   Infocomm             active 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4321</TotalTime>
  <Words>3270</Words>
  <Application>Microsoft Office PowerPoint</Application>
  <PresentationFormat>화면 슬라이드 쇼(4:3)</PresentationFormat>
  <Paragraphs>578</Paragraphs>
  <Slides>46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Concourse</vt:lpstr>
      <vt:lpstr>9장. VTP와 STP</vt:lpstr>
      <vt:lpstr>VTP</vt:lpstr>
      <vt:lpstr>VTP</vt:lpstr>
      <vt:lpstr>스위치의 3가지 모드</vt:lpstr>
      <vt:lpstr>VTP 기본 네트워크 토폴로지</vt:lpstr>
      <vt:lpstr>VTP 설정</vt:lpstr>
      <vt:lpstr>VTP 설정</vt:lpstr>
      <vt:lpstr>Show VTP status</vt:lpstr>
      <vt:lpstr>VLAN 설정</vt:lpstr>
      <vt:lpstr>VLAN 설정</vt:lpstr>
      <vt:lpstr>VLAN 설정</vt:lpstr>
      <vt:lpstr>네트워크의 이중화</vt:lpstr>
      <vt:lpstr>STP</vt:lpstr>
      <vt:lpstr>BPDU</vt:lpstr>
      <vt:lpstr>PowerPoint 프레젠테이션</vt:lpstr>
      <vt:lpstr>STP의 동작 순서 </vt:lpstr>
      <vt:lpstr>STP의 동작 </vt:lpstr>
      <vt:lpstr>브리지 ID</vt:lpstr>
      <vt:lpstr>STP의 동작 </vt:lpstr>
      <vt:lpstr>STP의 동작 </vt:lpstr>
      <vt:lpstr>타이(tie) 문제 해결</vt:lpstr>
      <vt:lpstr>이중화 LAN</vt:lpstr>
      <vt:lpstr>루트브리지 선출</vt:lpstr>
      <vt:lpstr>루트브리지 선출</vt:lpstr>
      <vt:lpstr>최단경로 결정</vt:lpstr>
      <vt:lpstr>최단경로 결정</vt:lpstr>
      <vt:lpstr>STP에서의 포트 상태의 변화 </vt:lpstr>
      <vt:lpstr>STP에서의 포트 상태의 변화 </vt:lpstr>
      <vt:lpstr>STP에서의 포트 상태의 변화 </vt:lpstr>
      <vt:lpstr>TCN</vt:lpstr>
      <vt:lpstr>인위적인 루트브리지 설정</vt:lpstr>
      <vt:lpstr>포트패스트 </vt:lpstr>
      <vt:lpstr>STP 프로토콜의 종류</vt:lpstr>
      <vt:lpstr>PVST+ 기본 네트워크 토폴로지</vt:lpstr>
      <vt:lpstr>스위치 설정</vt:lpstr>
      <vt:lpstr>Show spanning-tree</vt:lpstr>
      <vt:lpstr>STP 결과 </vt:lpstr>
      <vt:lpstr>인위적인 루트브리지 설정 </vt:lpstr>
      <vt:lpstr>설정 결과</vt:lpstr>
      <vt:lpstr>Rapid PVST+</vt:lpstr>
      <vt:lpstr>요약</vt:lpstr>
      <vt:lpstr>요약 </vt:lpstr>
      <vt:lpstr>요약</vt:lpstr>
      <vt:lpstr>9장 실습과제 </vt:lpstr>
      <vt:lpstr>9장 실습과제 </vt:lpstr>
      <vt:lpstr>9장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Lee</cp:lastModifiedBy>
  <cp:revision>363</cp:revision>
  <dcterms:created xsi:type="dcterms:W3CDTF">2010-09-01T11:51:36Z</dcterms:created>
  <dcterms:modified xsi:type="dcterms:W3CDTF">2015-11-03T02:55:29Z</dcterms:modified>
</cp:coreProperties>
</file>