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71" r:id="rId10"/>
    <p:sldId id="266" r:id="rId11"/>
    <p:sldId id="267" r:id="rId12"/>
    <p:sldId id="265" r:id="rId13"/>
    <p:sldId id="262" r:id="rId14"/>
    <p:sldId id="269" r:id="rId15"/>
    <p:sldId id="270" r:id="rId16"/>
    <p:sldId id="292" r:id="rId17"/>
    <p:sldId id="268" r:id="rId18"/>
    <p:sldId id="273" r:id="rId19"/>
    <p:sldId id="274" r:id="rId20"/>
    <p:sldId id="277" r:id="rId21"/>
    <p:sldId id="275" r:id="rId22"/>
    <p:sldId id="278" r:id="rId23"/>
    <p:sldId id="279" r:id="rId24"/>
    <p:sldId id="280" r:id="rId25"/>
    <p:sldId id="281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5" r:id="rId37"/>
    <p:sldId id="296" r:id="rId38"/>
    <p:sldId id="297" r:id="rId39"/>
    <p:sldId id="290" r:id="rId40"/>
    <p:sldId id="272" r:id="rId41"/>
    <p:sldId id="291" r:id="rId42"/>
    <p:sldId id="293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2015-10-16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F39FC-95EF-4944-91C9-DFA8C0A80CB1}" type="datetime1">
              <a:rPr lang="en-US" altLang="ko-KR" smtClean="0"/>
              <a:t>10/16/2015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8DF15-8010-4240-B0CC-3613A9B9524A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C29DE-3F27-4C65-8642-97D190052E44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D0DD2-F74E-4617-A284-A4F019485199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1C803-5942-499A-AB56-FAF4D806C90A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880A3-D6B3-4D19-B747-6ED7877280C2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FA870-CC6F-4B85-A73D-79AC7FBB50DB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68A5D-3CE3-423B-BAD1-691BB301AF68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B27D6-E297-4FCA-A97B-E23A9AA5074F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A19A9B-4165-4A82-871A-21E8B4D70C1F}" type="datetime1">
              <a:rPr lang="en-US" altLang="ko-KR" smtClean="0"/>
              <a:t>10/16/2015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8CD5B6-EAEE-4807-8A45-5C9A292DF6B3}" type="datetime1">
              <a:rPr lang="en-US" altLang="ko-KR" smtClean="0"/>
              <a:t>10/16/2015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A62E7-FB4E-402D-8303-CB739F6BC270}" type="datetime1">
              <a:rPr lang="en-US" altLang="ko-KR" smtClean="0"/>
              <a:t>10/16/2015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hmin011/15015108715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OSPF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ko-KR" altLang="en-US" sz="2400" dirty="0" err="1" smtClean="0"/>
              <a:t>헬로우</a:t>
            </a:r>
            <a:r>
              <a:rPr lang="ko-KR" altLang="en-US" sz="2400" dirty="0" smtClean="0"/>
              <a:t> 프로토콜을 통해 인접 </a:t>
            </a:r>
            <a:r>
              <a:rPr lang="ko-KR" altLang="en-US" sz="2400" dirty="0" err="1" smtClean="0"/>
              <a:t>라우터를</a:t>
            </a:r>
            <a:r>
              <a:rPr lang="ko-KR" altLang="en-US" sz="2400" dirty="0" smtClean="0"/>
              <a:t> 식별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발견한다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라우터간의</a:t>
            </a:r>
            <a:r>
              <a:rPr lang="ko-KR" altLang="en-US" sz="2400" dirty="0" smtClean="0"/>
              <a:t> 초기화 과정이 끝나면 경로 정보 데이터베이스 동기화 과정을 수행하며 이를 데이터베이스 교환 과정</a:t>
            </a:r>
            <a:r>
              <a:rPr lang="en-US" altLang="ko-KR" sz="2400" dirty="0" smtClean="0"/>
              <a:t>(Database Exchange Process)</a:t>
            </a:r>
            <a:r>
              <a:rPr lang="ko-KR" altLang="en-US" sz="2400" dirty="0" smtClean="0"/>
              <a:t>이라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현재 링크 상태의 개략적인 내용을 데이터베이스 기술 </a:t>
            </a:r>
            <a:r>
              <a:rPr lang="ko-KR" altLang="en-US" sz="2400" dirty="0" err="1" smtClean="0"/>
              <a:t>패킷</a:t>
            </a:r>
            <a:r>
              <a:rPr lang="en-US" altLang="ko-KR" sz="2400" dirty="0" smtClean="0"/>
              <a:t>(Database Description Packet)</a:t>
            </a:r>
            <a:r>
              <a:rPr lang="ko-KR" altLang="en-US" sz="2400" dirty="0" smtClean="0"/>
              <a:t>에 실어 전송한다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</a:t>
            </a:r>
            <a:r>
              <a:rPr lang="ko-KR" altLang="en-US" sz="2400" dirty="0" smtClean="0"/>
              <a:t> 간의 동기화 과정이 끝난 이후에는 링크 상태에 변화가 있을 때에만 </a:t>
            </a:r>
            <a:r>
              <a:rPr lang="ko-KR" altLang="en-US" sz="2400" dirty="0" err="1" smtClean="0"/>
              <a:t>메트릭</a:t>
            </a:r>
            <a:r>
              <a:rPr lang="ko-KR" altLang="en-US" sz="2400" dirty="0" smtClean="0"/>
              <a:t> 값과 링크 속성에 대한 정보를 전송한다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 과정을 링크 상태 광고</a:t>
            </a:r>
            <a:r>
              <a:rPr lang="en-US" altLang="ko-KR" sz="2400" dirty="0" smtClean="0"/>
              <a:t>(LSA: Link State Advertisements)</a:t>
            </a:r>
            <a:r>
              <a:rPr lang="ko-KR" altLang="en-US" sz="2400" dirty="0" smtClean="0"/>
              <a:t>라고 한다</a:t>
            </a:r>
            <a:r>
              <a:rPr lang="en-US" altLang="ko-KR" sz="24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Link-State Advertisement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LSA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graphicFrame>
        <p:nvGraphicFramePr>
          <p:cNvPr id="4" name="Group 72"/>
          <p:cNvGraphicFramePr>
            <a:graphicFrameLocks/>
          </p:cNvGraphicFramePr>
          <p:nvPr/>
        </p:nvGraphicFramePr>
        <p:xfrm>
          <a:off x="395288" y="2457450"/>
          <a:ext cx="8470900" cy="2956560"/>
        </p:xfrm>
        <a:graphic>
          <a:graphicData uri="http://schemas.openxmlformats.org/drawingml/2006/table">
            <a:tbl>
              <a:tblPr/>
              <a:tblGrid>
                <a:gridCol w="2217737"/>
                <a:gridCol w="6253163"/>
              </a:tblGrid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종류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내용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내의 라우터가 영역내의 경로 정보 전달을 위해 생성하는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로써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영역내로 제한된다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네트워크 링크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대표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라우터가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전송하는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를 네트워크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 하며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 내로 제한된다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요약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경계 라우터가 영역간의 경로 정보 전달을 위해 생성된다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외부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경계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라우터에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의해 생성되며 다른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경로에 대한 정보를 전송한다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83238" cy="49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 smtClean="0"/>
              <a:t>계층구조란</a:t>
            </a:r>
            <a:r>
              <a:rPr lang="en-US" altLang="ko-KR" sz="2800" dirty="0" smtClean="0"/>
              <a:t>?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일반 영역의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계층 구조로 나눔  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는 </a:t>
            </a:r>
            <a:r>
              <a:rPr lang="en-US" altLang="ko-KR" sz="2400" dirty="0" smtClean="0"/>
              <a:t>AS </a:t>
            </a:r>
            <a:r>
              <a:rPr lang="ko-KR" altLang="en-US" sz="2400" dirty="0" smtClean="0"/>
              <a:t>내에서 계층적 </a:t>
            </a:r>
            <a:r>
              <a:rPr lang="ko-KR" altLang="en-US" sz="2400" dirty="0" err="1" smtClean="0"/>
              <a:t>라우팅을</a:t>
            </a:r>
            <a:r>
              <a:rPr lang="ko-KR" altLang="en-US" sz="2400" dirty="0" smtClean="0"/>
              <a:t> 수행하기 위해 </a:t>
            </a:r>
            <a:r>
              <a:rPr lang="en-US" altLang="ko-KR" sz="2400" dirty="0" smtClean="0"/>
              <a:t>AS</a:t>
            </a:r>
            <a:r>
              <a:rPr lang="ko-KR" altLang="en-US" sz="2400" dirty="0" smtClean="0"/>
              <a:t>를 다수의 영역</a:t>
            </a:r>
            <a:r>
              <a:rPr lang="en-US" altLang="ko-KR" sz="2400" dirty="0" smtClean="0"/>
              <a:t>(Area)</a:t>
            </a:r>
            <a:r>
              <a:rPr lang="ko-KR" altLang="en-US" sz="2400" dirty="0" smtClean="0"/>
              <a:t>으로 나누고 각 영역은 독립적으로 </a:t>
            </a:r>
            <a:r>
              <a:rPr lang="en-US" altLang="ko-KR" sz="2400" dirty="0" smtClean="0"/>
              <a:t>OSPF</a:t>
            </a:r>
            <a:r>
              <a:rPr lang="ko-KR" altLang="en-US" sz="2400" dirty="0" smtClean="0"/>
              <a:t>를 수행한다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라우터의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브로드캐스팅은</a:t>
            </a:r>
            <a:r>
              <a:rPr lang="ko-KR" altLang="en-US" sz="2400" dirty="0" smtClean="0"/>
              <a:t> 영역 내로 제한되어 있어 영역 외부로는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</a:t>
            </a:r>
            <a:r>
              <a:rPr lang="ko-KR" altLang="en-US" sz="2400" dirty="0" err="1" smtClean="0"/>
              <a:t>패킷이</a:t>
            </a:r>
            <a:r>
              <a:rPr lang="ko-KR" altLang="en-US" sz="2400" dirty="0" smtClean="0"/>
              <a:t> 전달되지 않는다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smtClean="0"/>
              <a:t>영역간의 정보 전달은 오직 영역 경계 </a:t>
            </a:r>
            <a:r>
              <a:rPr lang="ko-KR" altLang="en-US" sz="2400" dirty="0" err="1" smtClean="0"/>
              <a:t>라우터</a:t>
            </a:r>
            <a:r>
              <a:rPr lang="en-US" altLang="ko-KR" sz="2400" dirty="0" smtClean="0"/>
              <a:t>(Area Border Router)</a:t>
            </a:r>
            <a:r>
              <a:rPr lang="ko-KR" altLang="en-US" sz="2400" dirty="0" smtClean="0"/>
              <a:t>를 통해서만 수행된다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en-US" altLang="ko-KR" sz="2400" dirty="0" smtClean="0"/>
              <a:t>OSPF </a:t>
            </a:r>
            <a:r>
              <a:rPr lang="ko-KR" altLang="en-US" sz="2400" dirty="0" smtClean="0"/>
              <a:t>상위 계층 영역을 </a:t>
            </a:r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(Backbone Area)</a:t>
            </a:r>
            <a:r>
              <a:rPr lang="ko-KR" altLang="en-US" sz="2400" dirty="0" smtClean="0"/>
              <a:t>이라 하며 백본 영역은 모든 영역 경계 </a:t>
            </a:r>
            <a:r>
              <a:rPr lang="ko-KR" altLang="en-US" sz="2400" dirty="0" err="1" smtClean="0"/>
              <a:t>라우터와</a:t>
            </a:r>
            <a:r>
              <a:rPr lang="ko-KR" altLang="en-US" sz="2400" dirty="0" smtClean="0"/>
              <a:t> 그 외 영역을 가지지 않는 </a:t>
            </a:r>
            <a:r>
              <a:rPr lang="ko-KR" altLang="en-US" sz="2400" dirty="0" err="1" smtClean="0"/>
              <a:t>라우터들로</a:t>
            </a:r>
            <a:r>
              <a:rPr lang="ko-KR" altLang="en-US" sz="2400" dirty="0" smtClean="0"/>
              <a:t> 구성된다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영역에서는 영역 간의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전달이 이루어진다</a:t>
            </a:r>
            <a:r>
              <a:rPr lang="en-US" altLang="ko-KR" sz="2400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장점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범위를 영역 내로 줄여서 데이터베이스를 줄이고 빠른 </a:t>
            </a:r>
            <a:r>
              <a:rPr lang="en-US" altLang="ko-KR" dirty="0" smtClean="0"/>
              <a:t>SPF(Shortest Path First) </a:t>
            </a:r>
            <a:r>
              <a:rPr lang="ko-KR" altLang="en-US" dirty="0" smtClean="0"/>
              <a:t>알고리즘 수행이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네트워크에 대한 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확장이 용이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영역에 </a:t>
            </a:r>
            <a:r>
              <a:rPr lang="en-US" altLang="ko-KR" dirty="0" smtClean="0"/>
              <a:t>50~100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정도의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이용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는 헬로우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인접 </a:t>
            </a:r>
            <a:r>
              <a:rPr lang="ko-KR" altLang="en-US" dirty="0" err="1" smtClean="0"/>
              <a:t>라우터에</a:t>
            </a:r>
            <a:r>
              <a:rPr lang="ko-KR" altLang="en-US" dirty="0" smtClean="0"/>
              <a:t> 보내 </a:t>
            </a:r>
            <a:r>
              <a:rPr lang="ko-KR" altLang="en-US" dirty="0" err="1" smtClean="0"/>
              <a:t>네이버</a:t>
            </a:r>
            <a:r>
              <a:rPr lang="en-US" altLang="ko-KR" dirty="0" smtClean="0"/>
              <a:t>(neighbor) </a:t>
            </a:r>
            <a:r>
              <a:rPr lang="ko-KR" altLang="en-US" dirty="0" smtClean="0"/>
              <a:t>관계를 맺는다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네이버를</a:t>
            </a:r>
            <a:r>
              <a:rPr lang="ko-KR" altLang="en-US" dirty="0" smtClean="0"/>
              <a:t> 맺을 수 있는 조건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영역에 속해야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en-US" altLang="ko-KR" dirty="0" smtClean="0"/>
              <a:t>hello interval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dead interval </a:t>
            </a:r>
            <a:r>
              <a:rPr lang="ko-KR" altLang="en-US" dirty="0" smtClean="0"/>
              <a:t>값을 가져야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네트워크 토폴로지 유형에 따라 자동으로 바뀜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</a:t>
            </a:r>
            <a:r>
              <a:rPr lang="ko-KR" altLang="en-US" dirty="0" smtClean="0"/>
              <a:t>인증은 동일하게 설정되어야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네이버에게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교환하지는 않음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맺고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교환하는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adjacent neighbor</a:t>
            </a:r>
            <a:r>
              <a:rPr lang="ko-KR" altLang="en-US" dirty="0" smtClean="0"/>
              <a:t>라고 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맺기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884432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217058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네트워크 토폴로지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Hello Interval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Dead Interval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Point-to-point,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NBMA(Non-broadcast Multiple Access),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Point-to-multipoint,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</a:t>
                      </a:r>
                      <a:r>
                        <a:rPr lang="en-US" altLang="ko-KR" dirty="0" err="1" smtClean="0"/>
                        <a:t>nonbroadcast</a:t>
                      </a:r>
                      <a:r>
                        <a:rPr lang="en-US" altLang="ko-KR" baseline="0" dirty="0" smtClean="0"/>
                        <a:t> (Frame-relay, X.25, ATM</a:t>
                      </a:r>
                      <a:r>
                        <a:rPr lang="ko-KR" altLang="en-US" baseline="0" dirty="0" smtClean="0"/>
                        <a:t>등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Hello, Dead Interval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헬로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헤더 </a:t>
            </a:r>
            <a:endParaRPr lang="ko-KR" altLang="en-US" dirty="0"/>
          </a:p>
        </p:txBody>
      </p:sp>
      <p:pic>
        <p:nvPicPr>
          <p:cNvPr id="24578" name="Picture 2" descr="http://cfile25.uf.tistory.com/image/1834A2424DA11FD6240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020175" cy="3816424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기본 네트워크 토폴로지 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23528" y="2276872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설정은 교재 참조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스크립트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Process-ID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</a:t>
            </a:r>
            <a:r>
              <a:rPr lang="ko-KR" altLang="en-US" dirty="0" err="1" smtClean="0"/>
              <a:t>라우터아이디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</a:t>
            </a:r>
            <a:r>
              <a:rPr lang="ko-KR" altLang="en-US" dirty="0" smtClean="0"/>
              <a:t>네트워크주소 와일드카드마스크 </a:t>
            </a:r>
            <a:r>
              <a:rPr lang="en-US" altLang="ko-KR" dirty="0" smtClean="0"/>
              <a:t>area </a:t>
            </a:r>
            <a:r>
              <a:rPr lang="ko-KR" altLang="en-US" dirty="0" smtClean="0"/>
              <a:t>영역아이디 </a:t>
            </a:r>
            <a:endParaRPr lang="en-US" altLang="ko-KR" dirty="0" smtClean="0"/>
          </a:p>
          <a:p>
            <a:r>
              <a:rPr lang="ko-KR" altLang="en-US" dirty="0" smtClean="0"/>
              <a:t>예제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0.0.0.255 area 0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OSPF</a:t>
            </a:r>
          </a:p>
          <a:p>
            <a:pPr lvl="1"/>
            <a:r>
              <a:rPr lang="en-US" altLang="ko-KR" dirty="0" smtClean="0"/>
              <a:t>Open Shortest Path First </a:t>
            </a:r>
            <a:r>
              <a:rPr lang="ko-KR" altLang="en-US" dirty="0" smtClean="0"/>
              <a:t>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RFC 2328 </a:t>
            </a:r>
            <a:r>
              <a:rPr lang="ko-KR" altLang="en-US" dirty="0" smtClean="0"/>
              <a:t>표준에 정의 </a:t>
            </a:r>
            <a:endParaRPr lang="en-US" altLang="ko-KR" dirty="0" smtClean="0"/>
          </a:p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계층화된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동작 수행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중대규모 네트워크에 가장 많이 사용되는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 주소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정보 업데이트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224.0.0.5,  224.0.0.6</a:t>
            </a:r>
          </a:p>
          <a:p>
            <a:pPr lvl="1"/>
            <a:r>
              <a:rPr lang="ko-KR" altLang="en-US" dirty="0" smtClean="0"/>
              <a:t>프로토콜 번호 </a:t>
            </a:r>
            <a:r>
              <a:rPr lang="en-US" altLang="ko-KR" dirty="0" smtClean="0"/>
              <a:t>89</a:t>
            </a:r>
            <a:r>
              <a:rPr lang="ko-KR" altLang="en-US" dirty="0" smtClean="0"/>
              <a:t>번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경로 상태에 변화가 생기면 변화된 부분만 업데이트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업데이트할 내용이 없더라도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간격으로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업데이트 정보를 교환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링크상태재생</a:t>
            </a:r>
            <a:r>
              <a:rPr lang="en-US" altLang="ko-KR" dirty="0" smtClean="0"/>
              <a:t>(Link-State Refresh)  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59121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1.1.1.1  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203.230.7.0  0.0.0.255  a  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1.1.1.0  0.0.0.255  a  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2.2.2.2 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203.230.9.0  0.0.0.255  a  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2.2.2.0  0.0.0.255  a  0</a:t>
            </a:r>
            <a:endParaRPr lang="ko-KR" altLang="en-US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3.3.3.3  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203.230.8.0  0.0.0.255  a  0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3.3.3.0  0.0.0.255  a  0 </a:t>
            </a:r>
            <a:endParaRPr lang="ko-KR" altLang="en-US" sz="16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Process-ID: 1~65535 </a:t>
            </a:r>
            <a:r>
              <a:rPr lang="ko-KR" altLang="en-US" dirty="0" smtClean="0"/>
              <a:t>사이의 임의의 숫자</a:t>
            </a:r>
            <a:endParaRPr lang="en-US" altLang="ko-KR" dirty="0" smtClean="0"/>
          </a:p>
          <a:p>
            <a:r>
              <a:rPr lang="ko-KR" altLang="en-US" dirty="0" smtClean="0"/>
              <a:t>와일드카드마스크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서브넷마스크의</a:t>
            </a:r>
            <a:r>
              <a:rPr lang="ko-KR" altLang="en-US" dirty="0" smtClean="0"/>
              <a:t> 반대 개념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주소값</a:t>
            </a:r>
            <a:r>
              <a:rPr lang="ko-KR" altLang="en-US" dirty="0" smtClean="0"/>
              <a:t> 중에서 연속하지 않은 비트들도 지정 가능</a:t>
            </a:r>
            <a:endParaRPr lang="en-US" altLang="ko-KR" dirty="0" smtClean="0"/>
          </a:p>
          <a:p>
            <a:r>
              <a:rPr lang="en-US" altLang="ko-KR" dirty="0" smtClean="0"/>
              <a:t>Area-ID (</a:t>
            </a:r>
            <a:r>
              <a:rPr lang="ko-KR" altLang="en-US" dirty="0" smtClean="0"/>
              <a:t>영역아이디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단일영역 </a:t>
            </a:r>
            <a:r>
              <a:rPr lang="en-US" altLang="ko-KR" dirty="0" smtClean="0"/>
              <a:t>OSPF</a:t>
            </a:r>
          </a:p>
          <a:p>
            <a:pPr lvl="1"/>
            <a:r>
              <a:rPr lang="ko-KR" altLang="en-US" dirty="0" smtClean="0"/>
              <a:t>다중영역 </a:t>
            </a:r>
            <a:r>
              <a:rPr lang="en-US" altLang="ko-KR" dirty="0" smtClean="0"/>
              <a:t>OSPF</a:t>
            </a:r>
          </a:p>
          <a:p>
            <a:r>
              <a:rPr lang="ko-KR" altLang="en-US" dirty="0" err="1" smtClean="0"/>
              <a:t>라우터아이디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나타내는 </a:t>
            </a:r>
            <a:r>
              <a:rPr lang="ko-KR" altLang="en-US" dirty="0" err="1" smtClean="0"/>
              <a:t>고유값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논리적 인터페이스가 물리적 인터페이스보다 안정적이므로 </a:t>
            </a:r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인터페이스가 없다면 활성화된 인터페이스 주소 중에서 가장 높은 값을 가지는 주소를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48" y="1412776"/>
            <a:ext cx="620073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protocols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Routing Protocol is "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7"</a:t>
            </a:r>
          </a:p>
          <a:p>
            <a:r>
              <a:rPr lang="en-US" altLang="ko-KR" sz="1600" dirty="0" smtClean="0"/>
              <a:t>  Outgoing update filter list for all interfaces is not set </a:t>
            </a:r>
          </a:p>
          <a:p>
            <a:r>
              <a:rPr lang="en-US" altLang="ko-KR" sz="1600" dirty="0" smtClean="0"/>
              <a:t>  Incoming update filter list for all interfaces is not set </a:t>
            </a:r>
          </a:p>
          <a:p>
            <a:r>
              <a:rPr lang="en-US" altLang="ko-KR" sz="1600" dirty="0" smtClean="0"/>
              <a:t>  Router ID 1.1.1.1</a:t>
            </a:r>
          </a:p>
          <a:p>
            <a:r>
              <a:rPr lang="en-US" altLang="ko-KR" sz="1600" dirty="0" smtClean="0"/>
              <a:t>  Number of areas in this router is 1. 1 normal 0 stub 0 </a:t>
            </a:r>
            <a:r>
              <a:rPr lang="en-US" altLang="ko-KR" sz="1600" dirty="0" err="1" smtClean="0"/>
              <a:t>nssa</a:t>
            </a:r>
            <a:endParaRPr lang="en-US" altLang="ko-KR" sz="1600" dirty="0" smtClean="0"/>
          </a:p>
          <a:p>
            <a:r>
              <a:rPr lang="en-US" altLang="ko-KR" sz="1600" dirty="0" smtClean="0"/>
              <a:t>  Maximum path: 4</a:t>
            </a:r>
          </a:p>
          <a:p>
            <a:r>
              <a:rPr lang="en-US" altLang="ko-KR" sz="1600" dirty="0" smtClean="0"/>
              <a:t>  Routing for Networks:</a:t>
            </a:r>
          </a:p>
          <a:p>
            <a:r>
              <a:rPr lang="en-US" altLang="ko-KR" sz="1600" dirty="0" smtClean="0"/>
              <a:t>    203.230.7.0 0.0.0.255 area 0</a:t>
            </a:r>
          </a:p>
          <a:p>
            <a:r>
              <a:rPr lang="en-US" altLang="ko-KR" sz="1600" dirty="0" smtClean="0"/>
              <a:t>    203.230.10.0 0.0.0.255 area 0</a:t>
            </a:r>
          </a:p>
          <a:p>
            <a:r>
              <a:rPr lang="en-US" altLang="ko-KR" sz="1600" dirty="0" smtClean="0"/>
              <a:t>    203.230.11.0 0.0.0.255 area 0</a:t>
            </a:r>
          </a:p>
          <a:p>
            <a:r>
              <a:rPr lang="en-US" altLang="ko-KR" sz="1600" dirty="0" smtClean="0"/>
              <a:t>    1.1.1.0 0.0.0.255 area 0</a:t>
            </a:r>
          </a:p>
          <a:p>
            <a:r>
              <a:rPr lang="en-US" altLang="ko-KR" sz="1600" dirty="0" smtClean="0"/>
              <a:t>  Routing Information Sources:  </a:t>
            </a:r>
          </a:p>
          <a:p>
            <a:r>
              <a:rPr lang="en-US" altLang="ko-KR" sz="1600" dirty="0" smtClean="0"/>
              <a:t>    Gateway         Distance      Last Update </a:t>
            </a:r>
          </a:p>
          <a:p>
            <a:r>
              <a:rPr lang="en-US" altLang="ko-KR" sz="1600" dirty="0" smtClean="0"/>
              <a:t>    1.1.1.1              110      00:19:36</a:t>
            </a:r>
          </a:p>
          <a:p>
            <a:r>
              <a:rPr lang="en-US" altLang="ko-KR" sz="1600" dirty="0" smtClean="0"/>
              <a:t>    2.2.2.2              110      00:19:37</a:t>
            </a:r>
          </a:p>
          <a:p>
            <a:r>
              <a:rPr lang="en-US" altLang="ko-KR" sz="1600" dirty="0" smtClean="0"/>
              <a:t>    3.3.3.3              110      00:19:37</a:t>
            </a:r>
          </a:p>
          <a:p>
            <a:r>
              <a:rPr lang="en-US" altLang="ko-KR" sz="1600" dirty="0" smtClean="0"/>
              <a:t>  Distance: (default is 110)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94159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R1#debug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events</a:t>
            </a:r>
          </a:p>
          <a:p>
            <a:r>
              <a:rPr lang="en-US" altLang="ko-KR" sz="1600" dirty="0" smtClean="0"/>
              <a:t>OSPF events debugging is on</a:t>
            </a:r>
          </a:p>
          <a:p>
            <a:r>
              <a:rPr lang="en-US" altLang="ko-KR" sz="1600" dirty="0" smtClean="0"/>
              <a:t>R1#</a:t>
            </a:r>
          </a:p>
          <a:p>
            <a:r>
              <a:rPr lang="en-US" altLang="ko-KR" sz="1600" dirty="0" smtClean="0"/>
              <a:t>01:57:40: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End of hello processing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54" y="1700808"/>
            <a:ext cx="7252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2.2.2.2           0   FULL/  -        00:00:38    203.230.10.1    Serial0/3/0</a:t>
            </a:r>
          </a:p>
          <a:p>
            <a:r>
              <a:rPr lang="en-US" altLang="ko-KR" sz="1600" dirty="0" smtClean="0"/>
              <a:t>3.3.3.3           0   FULL/  -        00:00:36    203.230.11.1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00:00:39    203.230.10.2    Serial0/3/0</a:t>
            </a:r>
          </a:p>
          <a:p>
            <a:r>
              <a:rPr lang="en-US" altLang="ko-KR" sz="1600" dirty="0" smtClean="0"/>
              <a:t>3.3.3.3           0   FULL/  -        00:00:36    203.230.12.2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00:00:37    203.230.11.2    Serial0/3/0</a:t>
            </a:r>
          </a:p>
          <a:p>
            <a:r>
              <a:rPr lang="en-US" altLang="ko-KR" sz="1600" dirty="0" smtClean="0"/>
              <a:t>2.2.2.2           0   FULL/  -        00:00:37    203.230.12.1    Serial0/3/1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534473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R1#show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interface </a:t>
            </a:r>
          </a:p>
          <a:p>
            <a:r>
              <a:rPr lang="en-US" altLang="ko-KR" sz="1100" dirty="0" smtClean="0"/>
              <a:t>Serial0/3/1 is up, line protocol is up</a:t>
            </a:r>
          </a:p>
          <a:p>
            <a:r>
              <a:rPr lang="en-US" altLang="ko-KR" sz="1100" dirty="0" smtClean="0"/>
              <a:t>  Internet address is 203.230.11.2/24,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3/3,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3.3.3.3</a:t>
            </a:r>
          </a:p>
          <a:p>
            <a:r>
              <a:rPr lang="en-US" altLang="ko-KR" sz="1100" dirty="0" smtClean="0"/>
              <a:t>  Suppress hello for 0 neighbor(s)</a:t>
            </a:r>
          </a:p>
          <a:p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547747" y="3861048"/>
            <a:ext cx="5344733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Serial0/3/0 is up, line protocol is up</a:t>
            </a:r>
          </a:p>
          <a:p>
            <a:r>
              <a:rPr lang="en-US" altLang="ko-KR" sz="1100" dirty="0" smtClean="0"/>
              <a:t>  Internet address is 203.230.10.2/24,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4/4,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2.2.2.2</a:t>
            </a:r>
          </a:p>
          <a:p>
            <a:r>
              <a:rPr lang="en-US" altLang="ko-KR" sz="1100" dirty="0" smtClean="0"/>
              <a:t>  Suppress hello for 0 neighbor(s)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385" y="1484784"/>
            <a:ext cx="752000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not set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1.1.1.0 is directly connected, Loopback0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2.2.2.2 [110/65] via 203.230.10.1, 01:51:18, Serial0/3/0</a:t>
            </a:r>
          </a:p>
          <a:p>
            <a:r>
              <a:rPr lang="en-US" altLang="ko-KR" sz="1600" dirty="0" smtClean="0"/>
              <a:t>     3.0.0.0/32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3.3.3.3 [110/65] via 203.230.11.1, 01:51:18, Serial0/3/1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203.230.8.0/24 [110/65]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203.230.9.0/24 [110/65] via 203.230.10.1, 01:51:18, Serial0/3/0</a:t>
            </a:r>
          </a:p>
          <a:p>
            <a:r>
              <a:rPr lang="en-US" altLang="ko-KR" sz="1600" dirty="0" smtClean="0"/>
              <a:t>C    203.230.10.0/24 is directly connected, Serial0/3/0</a:t>
            </a:r>
          </a:p>
          <a:p>
            <a:r>
              <a:rPr lang="en-US" altLang="ko-KR" sz="1600" dirty="0" smtClean="0"/>
              <a:t>C    203.230.11.0/24 is directly connected,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203.230.12.0/24 [110/128]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                 [110/128] via 203.230.10.1, 01:51:18, Serial0/3/0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17240" y="1481138"/>
          <a:ext cx="685110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52"/>
                <a:gridCol w="342555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인터페이스 유형 및 대역폭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(Link type and bandwidth)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비용</a:t>
                      </a:r>
                      <a:r>
                        <a:rPr lang="en-US" altLang="ko-KR" dirty="0" smtClean="0"/>
                        <a:t>(cost)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56</a:t>
                      </a:r>
                      <a:r>
                        <a:rPr lang="en-US" altLang="ko-KR" baseline="0" dirty="0" smtClean="0"/>
                        <a:t>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1785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1562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128 Kbps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781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T1(1.544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E1(2.048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48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Ethernet(10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Ethernet(100 Mbps)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대역폭에 따른 비용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229200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65 = 64+1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128 = 64+64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토폴로지나 경로에 변화가 생기면 같은 영역에 있는 </a:t>
            </a:r>
            <a:r>
              <a:rPr lang="ko-KR" altLang="en-US" dirty="0" err="1" smtClean="0"/>
              <a:t>라우터들간에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</a:t>
            </a:r>
            <a:r>
              <a:rPr lang="ko-KR" altLang="en-US" dirty="0" smtClean="0"/>
              <a:t>를 주고받음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많이 가지고 있는 토폴로지의 경우 과도한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발생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문제를 해결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구분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(Designated Router) --- </a:t>
            </a:r>
            <a:r>
              <a:rPr lang="ko-KR" altLang="en-US" dirty="0" smtClean="0"/>
              <a:t>반장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BDR (Backup Designated Router) --- </a:t>
            </a:r>
            <a:r>
              <a:rPr lang="ko-KR" altLang="en-US" dirty="0" smtClean="0"/>
              <a:t>부반장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: DR, BDR</a:t>
            </a:r>
            <a:r>
              <a:rPr lang="ko-KR" altLang="en-US" dirty="0" smtClean="0"/>
              <a:t>을 제외한 모든 라우터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선정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라우터들은</a:t>
            </a:r>
            <a:r>
              <a:rPr lang="ko-KR" altLang="en-US" dirty="0" smtClean="0"/>
              <a:t> 자신의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224.0.0.6</a:t>
            </a:r>
            <a:r>
              <a:rPr lang="ko-KR" altLang="en-US" dirty="0" smtClean="0"/>
              <a:t>의 멀티캐스트 주소로 </a:t>
            </a:r>
            <a:r>
              <a:rPr lang="en-US" altLang="ko-KR" dirty="0" smtClean="0"/>
              <a:t>DR, BDR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</a:t>
            </a:r>
            <a:r>
              <a:rPr lang="ko-KR" altLang="en-US" dirty="0" err="1" smtClean="0"/>
              <a:t>라우터는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224.0.0.5</a:t>
            </a:r>
            <a:r>
              <a:rPr lang="ko-KR" altLang="en-US" dirty="0" smtClean="0"/>
              <a:t>의 멀티캐스트 주소를 통해 </a:t>
            </a:r>
            <a:r>
              <a:rPr lang="en-US" altLang="ko-KR" dirty="0" err="1" smtClean="0"/>
              <a:t>DROthers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이 동작하지 않는 경우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이 되어 역할을 수행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크게 줄일 수 있음 </a:t>
            </a:r>
          </a:p>
          <a:p>
            <a:r>
              <a:rPr lang="ko-KR" altLang="en-US" dirty="0" err="1" smtClean="0"/>
              <a:t>점대점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네트워크에서는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을 선정하지 않음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동작 방식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03648" y="477274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네트워크 유형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DR/BRD </a:t>
                      </a:r>
                      <a:r>
                        <a:rPr lang="ko-KR" altLang="en-US" dirty="0" smtClean="0"/>
                        <a:t>선정 여부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Point-To-Point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X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NBMA(Non-broadcast Multiple Access)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특징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에서는 모든 라우터가 동일한 네트워크 토폴로지 데이터베이스를 기반으로 경로를 계산하기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루프가 발생하지 않는다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네트워크 변화 시에만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정보를 전송하기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트래픽의</a:t>
            </a:r>
            <a:r>
              <a:rPr lang="ko-KR" altLang="en-US" sz="2400" dirty="0" smtClean="0"/>
              <a:t> 양을 줄일 수 있다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플러딩을</a:t>
            </a:r>
            <a:r>
              <a:rPr lang="ko-KR" altLang="en-US" sz="2400" dirty="0" smtClean="0"/>
              <a:t> 통해 데이터베이스 갱신 속도를 높일 수 있게 되었다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플러딩이란</a:t>
            </a:r>
            <a:r>
              <a:rPr lang="ko-KR" altLang="en-US" sz="2400" dirty="0" smtClean="0"/>
              <a:t> 갱신 정보를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전송하고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라우터는</a:t>
            </a:r>
            <a:r>
              <a:rPr lang="ko-KR" altLang="en-US" sz="2400" dirty="0" smtClean="0"/>
              <a:t> 다시 자신의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갱신 정보를 즉시 전달하여 갱신 정보가 네트워크 전역으로 신속하게 전달되는 과정을 말한다</a:t>
            </a:r>
            <a:r>
              <a:rPr lang="en-US" altLang="ko-KR" sz="2400" dirty="0" smtClean="0"/>
              <a:t>.</a:t>
            </a:r>
          </a:p>
          <a:p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49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3905236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1.1.1.1 255.255.255.0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1.1.1.1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1.1.1.0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2.2.2.1 255.255.255.0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2.2.2.1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2.2.2.0 0.0.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340768"/>
            <a:ext cx="390523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R3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3.3.3.1 255.255.255.0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203.230.7.3 255.255.255.0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3.3.3.1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3.3.3.0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R4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4.4.4.1 255.255.255.0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203.230.7.4 255.255.255.0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4.4.4.0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결과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99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>
                <a:solidFill>
                  <a:schemeClr val="accent4"/>
                </a:solidFill>
              </a:rPr>
              <a:t>2.2.2.1           1   FULL/BDR        </a:t>
            </a:r>
            <a:r>
              <a:rPr lang="en-US" altLang="ko-KR" sz="1600" dirty="0" smtClean="0"/>
              <a:t>00:00:38    203.230.7.2     FastEthernet0/0</a:t>
            </a:r>
          </a:p>
          <a:p>
            <a:r>
              <a:rPr lang="en-US" altLang="ko-KR" sz="1600" dirty="0" smtClean="0"/>
              <a:t>3.3.3.1           1   2WAY/DROTHER    00:00:33    203.230.7.3    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4.4.4.1           1   FULL/DR</a:t>
            </a:r>
            <a:r>
              <a:rPr lang="en-US" altLang="ko-KR" sz="1600" dirty="0" smtClean="0"/>
              <a:t>         00:00:38    203.230.7.4     FastEthernet0/0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DR/BDR</a:t>
            </a:r>
            <a:r>
              <a:rPr lang="ko-KR" altLang="en-US" dirty="0" smtClean="0"/>
              <a:t>이 한번 선정된 이후에는 해당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에 문제가 발생하지 않는 한</a:t>
            </a:r>
            <a:endParaRPr lang="en-US" altLang="ko-KR" dirty="0" smtClean="0"/>
          </a:p>
          <a:p>
            <a:r>
              <a:rPr lang="ko-KR" altLang="en-US" dirty="0" smtClean="0"/>
              <a:t>상태를 계속 유지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특정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선정하려면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선출될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먼저 설정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Ip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priority </a:t>
            </a:r>
            <a:r>
              <a:rPr lang="ko-KR" altLang="en-US" dirty="0" smtClean="0"/>
              <a:t>명령 이용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재선정 결과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우선순위를 이용한 선정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995224"/>
            <a:ext cx="4871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255  </a:t>
            </a:r>
            <a:r>
              <a:rPr lang="en-US" altLang="ko-KR" sz="1600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600" dirty="0" smtClean="0">
                <a:solidFill>
                  <a:srgbClr val="C00000"/>
                </a:solidFill>
                <a:sym typeface="Wingdings" pitchFamily="2" charset="2"/>
              </a:rPr>
              <a:t>최고 우선 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254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모든 </a:t>
            </a:r>
            <a:r>
              <a:rPr lang="ko-KR" altLang="en-US" sz="1600" dirty="0" err="1" smtClean="0"/>
              <a:t>라우터의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프로세스를 </a:t>
            </a:r>
            <a:r>
              <a:rPr lang="ko-KR" altLang="en-US" sz="1600" dirty="0" err="1" smtClean="0"/>
              <a:t>재시작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R4#</a:t>
            </a:r>
            <a:r>
              <a:rPr lang="en-US" altLang="ko-KR" sz="1600" dirty="0" smtClean="0">
                <a:solidFill>
                  <a:srgbClr val="C00000"/>
                </a:solidFill>
              </a:rPr>
              <a:t>clear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process</a:t>
            </a:r>
          </a:p>
          <a:p>
            <a:r>
              <a:rPr lang="en-US" altLang="ko-KR" sz="1600" dirty="0" smtClean="0"/>
              <a:t>Reset ALL OSPF processes? [no]: y</a:t>
            </a:r>
            <a:endParaRPr lang="ko-KR" alt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57084" y="472514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디폴트 정적 경로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677" y="1484784"/>
            <a:ext cx="5668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route 0.0.0.0 0.0.0.0 loopback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-router)#default-information originate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69509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203.230.7.1 to network 0.0.0.0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1.1.1.1 [110/2] via 203.230.7.1, 00:32:19, FastEthernet0/0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2.2.2.1 [110/2] via 203.230.7.2, 00:32:19, FastEthernet0/0</a:t>
            </a:r>
          </a:p>
          <a:p>
            <a:r>
              <a:rPr lang="en-US" altLang="ko-KR" sz="1600" dirty="0" smtClean="0"/>
              <a:t>     3.0.0.0/24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3.3.3.0 is directly connected, Loopback0</a:t>
            </a:r>
          </a:p>
          <a:p>
            <a:r>
              <a:rPr lang="en-US" altLang="ko-KR" sz="1600" dirty="0" smtClean="0"/>
              <a:t>     4.0.0.0/32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4.4.4.1 [110/2] via 203.230.7.4, 00:31:18, FastEthernet0/0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C00000"/>
                </a:solidFill>
              </a:rPr>
              <a:t>O*E2 0.0.0.0/0 [110/1] via 203.230.7.1, 00:00:50, FastEthernet0/0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네트워크를 하나의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프로토콜만으로 운영하는 것은 어려울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ko-KR" dirty="0"/>
              <a:t>다중 프로토콜을 사용하는 네트워크를 상호 연결하기 </a:t>
            </a:r>
            <a:r>
              <a:rPr lang="ko-KR" altLang="ko-KR" dirty="0" smtClean="0"/>
              <a:t>위해서 </a:t>
            </a:r>
            <a:r>
              <a:rPr lang="ko-KR" altLang="ko-KR" dirty="0"/>
              <a:t>프로토콜 간에 </a:t>
            </a:r>
            <a:r>
              <a:rPr lang="ko-KR" altLang="ko-KR" dirty="0" err="1"/>
              <a:t>라우팅</a:t>
            </a:r>
            <a:r>
              <a:rPr lang="ko-KR" altLang="ko-KR" dirty="0"/>
              <a:t> 정보를 </a:t>
            </a:r>
            <a:r>
              <a:rPr lang="ko-KR" altLang="ko-KR" dirty="0" smtClean="0"/>
              <a:t>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다른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사용하는 영역간의 </a:t>
            </a:r>
            <a:r>
              <a:rPr lang="ko-KR" altLang="en-US" dirty="0" err="1" smtClean="0"/>
              <a:t>라우팅이</a:t>
            </a:r>
            <a:r>
              <a:rPr lang="ko-KR" altLang="en-US" dirty="0" smtClean="0"/>
              <a:t> 가능하도록 설정하는 것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재분배</a:t>
            </a:r>
            <a:r>
              <a:rPr lang="en-US" altLang="ko-KR" dirty="0" smtClean="0"/>
              <a:t>(redistribution)</a:t>
            </a:r>
            <a:endParaRPr lang="ko-KR" altLang="en-US" dirty="0"/>
          </a:p>
        </p:txBody>
      </p:sp>
      <p:pic>
        <p:nvPicPr>
          <p:cNvPr id="2050" name="Picture 2" descr="http://mblogthumb3.phinf.naver.net/20121106_74/hmin011_1352180735195LuOxG_JPEG/imagesCAWJOZGX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949280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m.blog.naver.com/hmin011/150151087159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547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RIPv2 - EIGRP</a:t>
            </a:r>
            <a:r>
              <a:rPr lang="ko-KR" altLang="en-US" dirty="0" smtClean="0"/>
              <a:t> 재분배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0" y="2204864"/>
            <a:ext cx="8134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708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- EIGRP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16832"/>
            <a:ext cx="7410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88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– OSPF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4880" cy="24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5195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619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7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203.230.7.0  0.0.0.255  a 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203.230.10.0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203.230.11.0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 0.0.0.255  a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9052" y="436510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링크 상태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목적지까지의 비용</a:t>
            </a:r>
            <a:r>
              <a:rPr lang="en-US" altLang="ko-KR" dirty="0" smtClean="0"/>
              <a:t>(cost)</a:t>
            </a:r>
            <a:r>
              <a:rPr lang="ko-KR" altLang="en-US" dirty="0" smtClean="0"/>
              <a:t>이 가장 적게 소요되는 경로를 최적의 경로로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최단경로우선 알고리즘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Dijkstra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이용</a:t>
            </a:r>
            <a:r>
              <a:rPr lang="en-US" altLang="ko-KR" dirty="0" smtClean="0"/>
              <a:t>(152~155</a:t>
            </a:r>
            <a:r>
              <a:rPr lang="ko-KR" altLang="en-US" dirty="0" smtClean="0"/>
              <a:t>쪽 참조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결정을 위한 </a:t>
            </a:r>
            <a:r>
              <a:rPr lang="ko-KR" altLang="en-US" dirty="0" err="1" smtClean="0"/>
              <a:t>메트릭</a:t>
            </a:r>
            <a:r>
              <a:rPr lang="ko-KR" altLang="en-US" dirty="0" smtClean="0"/>
              <a:t> 비교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RIP: </a:t>
            </a:r>
            <a:r>
              <a:rPr lang="ko-KR" altLang="en-US" dirty="0" smtClean="0"/>
              <a:t>홉 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EIGRP: </a:t>
            </a:r>
            <a:r>
              <a:rPr lang="ko-KR" altLang="en-US" dirty="0" smtClean="0"/>
              <a:t>대역폭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지연값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OSPF: </a:t>
            </a:r>
            <a:r>
              <a:rPr lang="ko-KR" altLang="en-US" dirty="0" smtClean="0"/>
              <a:t>링크의 비용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정해진 기준 대역폭을 실제 대역폭으로 나눈 값</a:t>
            </a:r>
            <a:r>
              <a:rPr lang="en-US" altLang="ko-KR" dirty="0" smtClean="0"/>
              <a:t>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1.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와이어샤크를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프로토콜의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찾아보고 분석하시오</a:t>
            </a:r>
            <a:r>
              <a:rPr lang="en-US" altLang="ko-KR" dirty="0" smtClean="0"/>
              <a:t>. RIP, EIGRP, OSPF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기본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7-4)</a:t>
            </a:r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3.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7-5)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다음의 토폴로지를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904656" cy="433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다음과 같이 서로 다른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영역을 가진 계층적 네트워크를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백본</a:t>
            </a:r>
            <a:r>
              <a:rPr lang="ko-KR" altLang="en-US" dirty="0" smtClean="0"/>
              <a:t> 네트워크는 </a:t>
            </a:r>
            <a:r>
              <a:rPr lang="en-US" altLang="ko-KR" dirty="0" smtClean="0"/>
              <a:t>area 0</a:t>
            </a:r>
            <a:r>
              <a:rPr lang="ko-KR" altLang="en-US" dirty="0" smtClean="0"/>
              <a:t>로 설정해야 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4" y="2852936"/>
            <a:ext cx="6357098" cy="36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67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6. </a:t>
            </a:r>
            <a:r>
              <a:rPr lang="ko-KR" altLang="en-US" dirty="0" smtClean="0"/>
              <a:t>재분배 기술을 이용하여 다음 세가지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이용하는 </a:t>
            </a:r>
            <a:r>
              <a:rPr lang="ko-KR" altLang="en-US" dirty="0"/>
              <a:t>네</a:t>
            </a:r>
            <a:r>
              <a:rPr lang="ko-KR" altLang="en-US" dirty="0" smtClean="0"/>
              <a:t>트워크들을 하나의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연결하고 상호 연동하도록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RIPv2</a:t>
            </a:r>
          </a:p>
          <a:p>
            <a:pPr lvl="1"/>
            <a:r>
              <a:rPr lang="en-US" altLang="ko-KR" dirty="0" smtClean="0"/>
              <a:t>EIGRP</a:t>
            </a:r>
          </a:p>
          <a:p>
            <a:pPr lvl="1"/>
            <a:r>
              <a:rPr lang="en-US" altLang="ko-KR" dirty="0" smtClean="0"/>
              <a:t>OSPF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43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996952"/>
            <a:ext cx="61617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 경로 찾기  </a:t>
            </a:r>
            <a:endParaRPr lang="ko-KR" altLang="en-US" dirty="0"/>
          </a:p>
        </p:txBody>
      </p:sp>
      <p:pic>
        <p:nvPicPr>
          <p:cNvPr id="21508" name="Picture 4" descr="http://ss.textcube.com/blog/1/18338/attach/XWG1akGAO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19590" cy="4464496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가지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유형을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패킷 유형</a:t>
            </a:r>
            <a:endParaRPr lang="ko-KR" altLang="en-US" dirty="0"/>
          </a:p>
        </p:txBody>
      </p:sp>
      <p:pic>
        <p:nvPicPr>
          <p:cNvPr id="2050" name="Picture 2" descr="http://postfiles16.naver.net/20100106_159/sdream4_1262746473924JuznB_jpg/ospf_sdream4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680851" cy="3456384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en-US" altLang="ko-KR" dirty="0" smtClean="0"/>
              <a:t>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pic>
        <p:nvPicPr>
          <p:cNvPr id="1030" name="Picture 6" descr="http://www.academic.marist.edu/~jzbv/networks/RoutingProtocols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96508" cy="3888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5085184"/>
            <a:ext cx="444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인증 유형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0 : </a:t>
            </a:r>
            <a:r>
              <a:rPr lang="ko-KR" altLang="en-US" dirty="0" smtClean="0"/>
              <a:t>인증 사용하지 않음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1 : </a:t>
            </a:r>
            <a:r>
              <a:rPr lang="ko-KR" altLang="en-US" dirty="0" smtClean="0"/>
              <a:t>단순한 패스워드 인증 방식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2 : </a:t>
            </a:r>
            <a:r>
              <a:rPr lang="ko-KR" altLang="en-US" dirty="0" smtClean="0"/>
              <a:t>암호화된 인증 방식 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Hello</a:t>
            </a:r>
            <a:r>
              <a:rPr lang="ko-KR" altLang="en-US" dirty="0" smtClean="0"/>
              <a:t> </a:t>
            </a:r>
            <a:r>
              <a:rPr lang="en-US" altLang="ko-KR" dirty="0" smtClean="0"/>
              <a:t>packet </a:t>
            </a:r>
            <a:endParaRPr lang="ko-KR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59920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4808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962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49376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134076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Update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06084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Acknowledgement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2969</TotalTime>
  <Words>2593</Words>
  <Application>Microsoft Office PowerPoint</Application>
  <PresentationFormat>화면 슬라이드 쇼(4:3)</PresentationFormat>
  <Paragraphs>491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Concourse</vt:lpstr>
      <vt:lpstr>7장. OSPF</vt:lpstr>
      <vt:lpstr>OSPF란? </vt:lpstr>
      <vt:lpstr>OSPF란? </vt:lpstr>
      <vt:lpstr>OSPF란?  </vt:lpstr>
      <vt:lpstr>최단 경로 찾기  </vt:lpstr>
      <vt:lpstr>OSPF의 패킷 유형</vt:lpstr>
      <vt:lpstr>OSPF 패킷 헤더 포맷 </vt:lpstr>
      <vt:lpstr>OSPF 패킷 분석 </vt:lpstr>
      <vt:lpstr>OSPF 패킷 분석 </vt:lpstr>
      <vt:lpstr>OSPF의 동작 </vt:lpstr>
      <vt:lpstr>LSA의 종류 </vt:lpstr>
      <vt:lpstr>OSPF의 계층 구조 </vt:lpstr>
      <vt:lpstr>OSPF의 계층 구조 </vt:lpstr>
      <vt:lpstr>OSPF의 계층 구조 </vt:lpstr>
      <vt:lpstr>네이버 맺기 </vt:lpstr>
      <vt:lpstr>OSPF의 Hello, Dead Interval </vt:lpstr>
      <vt:lpstr>헬로 패킷 헤더 </vt:lpstr>
      <vt:lpstr>OSPF 기본 네트워크 토폴로지 </vt:lpstr>
      <vt:lpstr>OSPF 설정 </vt:lpstr>
      <vt:lpstr>OSPF 설정 </vt:lpstr>
      <vt:lpstr>OSPF 설정 </vt:lpstr>
      <vt:lpstr>설정 결과 확인  </vt:lpstr>
      <vt:lpstr>설정 결과 확인 </vt:lpstr>
      <vt:lpstr>네이버 확인</vt:lpstr>
      <vt:lpstr>인터페이스 확인 </vt:lpstr>
      <vt:lpstr>라우팅 테이블 확인 </vt:lpstr>
      <vt:lpstr>대역폭에 따른 비용 </vt:lpstr>
      <vt:lpstr>DR과 BDR 선정</vt:lpstr>
      <vt:lpstr>DR과 BDR 동작 방식 </vt:lpstr>
      <vt:lpstr>브로드캐스트 네트워크 토폴로지</vt:lpstr>
      <vt:lpstr>라우터 설정 </vt:lpstr>
      <vt:lpstr>DR/BDR 선정 결과 </vt:lpstr>
      <vt:lpstr>OSPF 우선순위를 이용한 선정 </vt:lpstr>
      <vt:lpstr>디폴트 정적 경로 설정 </vt:lpstr>
      <vt:lpstr>재분배(redistribution)</vt:lpstr>
      <vt:lpstr>재분배(redistribution)</vt:lpstr>
      <vt:lpstr>재분배(redistribution)</vt:lpstr>
      <vt:lpstr>재분배(redistribution)</vt:lpstr>
      <vt:lpstr>요약 </vt:lpstr>
      <vt:lpstr>7장 실습과제 </vt:lpstr>
      <vt:lpstr>7장 실습과제 </vt:lpstr>
      <vt:lpstr>7장 실습과제 </vt:lpstr>
      <vt:lpstr>7장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267</cp:revision>
  <dcterms:created xsi:type="dcterms:W3CDTF">2010-09-01T11:51:36Z</dcterms:created>
  <dcterms:modified xsi:type="dcterms:W3CDTF">2015-10-16T01:18:30Z</dcterms:modified>
</cp:coreProperties>
</file>