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73" r:id="rId12"/>
    <p:sldId id="275" r:id="rId13"/>
    <p:sldId id="276" r:id="rId14"/>
    <p:sldId id="274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C4"/>
    <a:srgbClr val="D0EAB4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25" autoAdjust="0"/>
  </p:normalViewPr>
  <p:slideViewPr>
    <p:cSldViewPr>
      <p:cViewPr varScale="1">
        <p:scale>
          <a:sx n="99" d="100"/>
          <a:sy n="99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2014-10-28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2F666-7F53-4D26-9895-F9FF4C777749}" type="slidenum">
              <a:rPr lang="ko-KR" altLang="en-US" smtClean="0"/>
              <a:pPr/>
              <a:t>12</a:t>
            </a:fld>
            <a:endParaRPr lang="en-US" altLang="ko-K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algn="r">
              <a:defRPr cap="all" baseline="0"/>
            </a:lvl1pPr>
          </a:lstStyle>
          <a:p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99BC8C-D05E-4966-90C6-DB66949B9446}" type="datetime1">
              <a:rPr lang="ko-KR" altLang="en-US" smtClean="0"/>
              <a:t>2014-10-28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3CF3B71A-966A-471E-8596-7D1D6A8996FF}" type="datetime1">
              <a:rPr lang="ko-KR" altLang="en-US" smtClean="0"/>
              <a:t>2014-10-28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D64A7B2-A2B0-4C9D-895B-FE1D68BE16F8}" type="datetime1">
              <a:rPr lang="ko-KR" altLang="en-US" smtClean="0"/>
              <a:t>2014-10-28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31271CA-DFBA-4144-9186-0BE3AC6EE4B1}" type="datetime1">
              <a:rPr lang="ko-KR" altLang="en-US" smtClean="0"/>
              <a:t>2014-10-28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F87F4F71-3D90-4F92-8CFE-D11B433509C0}" type="datetime1">
              <a:rPr lang="ko-KR" altLang="en-US" smtClean="0"/>
              <a:t>2014-10-28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00F4F1-024E-465C-B59D-A4FFBC6118A5}" type="datetime1">
              <a:rPr lang="ko-KR" altLang="en-US" smtClean="0"/>
              <a:t>2014-10-28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공개키</a:t>
            </a:r>
            <a:r>
              <a:rPr lang="en-US" altLang="ko-KR" dirty="0" smtClean="0"/>
              <a:t> </a:t>
            </a:r>
            <a:r>
              <a:rPr lang="ko-KR" altLang="en-US" dirty="0" smtClean="0"/>
              <a:t>암호화 프로그래밍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전자상거래보안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D2C2-3D3B-4E94-BD92-61B02C5F4DE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42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RSA </a:t>
            </a:r>
            <a:r>
              <a:rPr lang="ko-KR" altLang="en-US" dirty="0" smtClean="0"/>
              <a:t>알고리즘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암호화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복호화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1216" y="1757715"/>
            <a:ext cx="743921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//</a:t>
            </a:r>
            <a:r>
              <a:rPr lang="en-US" altLang="ko-KR" dirty="0"/>
              <a:t>Encryption </a:t>
            </a:r>
          </a:p>
          <a:p>
            <a:r>
              <a:rPr lang="en-US" altLang="ko-KR" dirty="0" err="1" smtClean="0"/>
              <a:t>System.out.println</a:t>
            </a:r>
            <a:r>
              <a:rPr lang="en-US" altLang="ko-KR" dirty="0"/>
              <a:t>("Encryption");</a:t>
            </a:r>
          </a:p>
          <a:p>
            <a:r>
              <a:rPr lang="en-US" altLang="ko-KR" dirty="0" err="1" smtClean="0"/>
              <a:t>BigInteger</a:t>
            </a:r>
            <a:r>
              <a:rPr lang="en-US" altLang="ko-KR" dirty="0" smtClean="0"/>
              <a:t> </a:t>
            </a:r>
            <a:r>
              <a:rPr lang="en-US" altLang="ko-KR" dirty="0"/>
              <a:t>m = new </a:t>
            </a:r>
            <a:r>
              <a:rPr lang="en-US" altLang="ko-KR" dirty="0" err="1"/>
              <a:t>BigInteger</a:t>
            </a:r>
            <a:r>
              <a:rPr lang="en-US" altLang="ko-KR" dirty="0"/>
              <a:t>("</a:t>
            </a:r>
            <a:r>
              <a:rPr lang="en-US" altLang="ko-KR" dirty="0" smtClean="0"/>
              <a:t>111111111111111111"); </a:t>
            </a:r>
            <a:r>
              <a:rPr lang="en-US" altLang="ko-KR" dirty="0"/>
              <a:t>// message </a:t>
            </a:r>
          </a:p>
          <a:p>
            <a:r>
              <a:rPr lang="en-US" altLang="ko-KR" dirty="0" err="1" smtClean="0"/>
              <a:t>System.out.println</a:t>
            </a:r>
            <a:r>
              <a:rPr lang="en-US" altLang="ko-KR" dirty="0"/>
              <a:t>("Plaintext = "+m);</a:t>
            </a:r>
          </a:p>
          <a:p>
            <a:r>
              <a:rPr lang="en-US" altLang="ko-KR" dirty="0" err="1" smtClean="0"/>
              <a:t>BigInteger</a:t>
            </a:r>
            <a:r>
              <a:rPr lang="en-US" altLang="ko-KR" dirty="0" smtClean="0"/>
              <a:t> </a:t>
            </a:r>
            <a:r>
              <a:rPr lang="en-US" altLang="ko-KR" dirty="0"/>
              <a:t>c = </a:t>
            </a:r>
            <a:r>
              <a:rPr lang="en-US" altLang="ko-KR" dirty="0" err="1"/>
              <a:t>m.modPow</a:t>
            </a:r>
            <a:r>
              <a:rPr lang="en-US" altLang="ko-KR" dirty="0"/>
              <a:t>(e, n); </a:t>
            </a:r>
          </a:p>
          <a:p>
            <a:r>
              <a:rPr lang="en-US" altLang="ko-KR" dirty="0" err="1" smtClean="0"/>
              <a:t>System.out.println</a:t>
            </a:r>
            <a:r>
              <a:rPr lang="en-US" altLang="ko-KR" dirty="0"/>
              <a:t>("c = </a:t>
            </a:r>
            <a:r>
              <a:rPr lang="en-US" altLang="ko-KR" dirty="0" err="1"/>
              <a:t>m^e</a:t>
            </a:r>
            <a:r>
              <a:rPr lang="en-US" altLang="ko-KR" dirty="0"/>
              <a:t> mod n = "+c);</a:t>
            </a:r>
          </a:p>
          <a:p>
            <a:r>
              <a:rPr lang="en-US" altLang="ko-KR" dirty="0" err="1" smtClean="0"/>
              <a:t>System.out.println</a:t>
            </a:r>
            <a:r>
              <a:rPr lang="en-US" altLang="ko-KR" dirty="0"/>
              <a:t>(" ");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86" y="4581128"/>
            <a:ext cx="50404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//</a:t>
            </a:r>
            <a:r>
              <a:rPr lang="en-US" altLang="ko-KR" dirty="0"/>
              <a:t>Decryption </a:t>
            </a:r>
          </a:p>
          <a:p>
            <a:r>
              <a:rPr lang="en-US" altLang="ko-KR" dirty="0" err="1" smtClean="0"/>
              <a:t>System.out.println</a:t>
            </a:r>
            <a:r>
              <a:rPr lang="en-US" altLang="ko-KR" dirty="0"/>
              <a:t>("Decryption");</a:t>
            </a:r>
          </a:p>
          <a:p>
            <a:r>
              <a:rPr lang="en-US" altLang="ko-KR" dirty="0" err="1" smtClean="0"/>
              <a:t>BigInteger</a:t>
            </a:r>
            <a:r>
              <a:rPr lang="en-US" altLang="ko-KR" dirty="0" smtClean="0"/>
              <a:t> </a:t>
            </a:r>
            <a:r>
              <a:rPr lang="en-US" altLang="ko-KR" dirty="0"/>
              <a:t>mm = </a:t>
            </a:r>
            <a:r>
              <a:rPr lang="en-US" altLang="ko-KR" dirty="0" err="1"/>
              <a:t>c.modPow</a:t>
            </a:r>
            <a:r>
              <a:rPr lang="en-US" altLang="ko-KR" dirty="0"/>
              <a:t>(d, n);</a:t>
            </a:r>
          </a:p>
          <a:p>
            <a:r>
              <a:rPr lang="en-US" altLang="ko-KR" dirty="0" err="1" smtClean="0"/>
              <a:t>System.out.println</a:t>
            </a:r>
            <a:r>
              <a:rPr lang="en-US" altLang="ko-KR" dirty="0"/>
              <a:t>("m = </a:t>
            </a:r>
            <a:r>
              <a:rPr lang="en-US" altLang="ko-KR" dirty="0" err="1"/>
              <a:t>c^d</a:t>
            </a:r>
            <a:r>
              <a:rPr lang="en-US" altLang="ko-KR" dirty="0"/>
              <a:t> mod n = "+mm);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860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ElGamal</a:t>
            </a:r>
            <a:r>
              <a:rPr lang="en-US" altLang="ko-KR" dirty="0" smtClean="0"/>
              <a:t> </a:t>
            </a:r>
            <a:r>
              <a:rPr lang="ko-KR" altLang="en-US" dirty="0" smtClean="0"/>
              <a:t>암호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이산대수 문제의 어려움을 이용하는 공개키 암호 </a:t>
            </a:r>
            <a:endParaRPr lang="en-US" altLang="ko-KR" dirty="0" smtClean="0"/>
          </a:p>
          <a:p>
            <a:endParaRPr lang="en-US" altLang="ko-KR" dirty="0"/>
          </a:p>
          <a:p>
            <a:pPr lvl="1">
              <a:buFont typeface="Wingdings" pitchFamily="2" charset="2"/>
              <a:buNone/>
            </a:pPr>
            <a:r>
              <a:rPr lang="ko-KR" altLang="en-US" dirty="0"/>
              <a:t>	</a:t>
            </a:r>
            <a:r>
              <a:rPr lang="en-US" altLang="ko-KR" i="1" dirty="0"/>
              <a:t>y</a:t>
            </a:r>
            <a:r>
              <a:rPr lang="en-US" altLang="ko-KR" baseline="-25000" dirty="0"/>
              <a:t>  </a:t>
            </a:r>
            <a:r>
              <a:rPr lang="en-US" altLang="ko-KR" dirty="0">
                <a:sym typeface="Symbol" pitchFamily="18" charset="2"/>
              </a:rPr>
              <a:t> </a:t>
            </a:r>
            <a:r>
              <a:rPr lang="en-US" altLang="ko-KR" i="1" dirty="0" err="1">
                <a:sym typeface="Symbol" pitchFamily="18" charset="2"/>
              </a:rPr>
              <a:t>g</a:t>
            </a:r>
            <a:r>
              <a:rPr lang="en-US" altLang="ko-KR" i="1" baseline="38000" dirty="0" err="1">
                <a:sym typeface="Symbol" pitchFamily="18" charset="2"/>
              </a:rPr>
              <a:t>x</a:t>
            </a:r>
            <a:r>
              <a:rPr lang="en-US" altLang="ko-KR" sz="1200" dirty="0">
                <a:sym typeface="Symbol" pitchFamily="18" charset="2"/>
              </a:rPr>
              <a:t> </a:t>
            </a:r>
            <a:r>
              <a:rPr lang="en-US" altLang="ko-KR" dirty="0">
                <a:sym typeface="Symbol" pitchFamily="18" charset="2"/>
              </a:rPr>
              <a:t>  mod </a:t>
            </a:r>
            <a:r>
              <a:rPr lang="en-US" altLang="ko-KR" i="1" dirty="0">
                <a:sym typeface="Symbol" pitchFamily="18" charset="2"/>
              </a:rPr>
              <a:t>p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dirty="0">
                <a:sym typeface="Symbol" pitchFamily="18" charset="2"/>
              </a:rPr>
              <a:t>	g </a:t>
            </a:r>
            <a:r>
              <a:rPr lang="en-US" altLang="ko-KR" dirty="0">
                <a:sym typeface="Symbol" pitchFamily="18" charset="2"/>
              </a:rPr>
              <a:t>: </a:t>
            </a:r>
            <a:r>
              <a:rPr lang="ko-KR" altLang="en-US" dirty="0">
                <a:sym typeface="Symbol" pitchFamily="18" charset="2"/>
              </a:rPr>
              <a:t>원시원소</a:t>
            </a:r>
          </a:p>
          <a:p>
            <a:pPr lvl="1">
              <a:buFont typeface="Wingdings" pitchFamily="2" charset="2"/>
              <a:buNone/>
            </a:pPr>
            <a:r>
              <a:rPr lang="ko-KR" altLang="en-US" i="1" dirty="0">
                <a:sym typeface="Symbol" pitchFamily="18" charset="2"/>
              </a:rPr>
              <a:t>	</a:t>
            </a:r>
            <a:r>
              <a:rPr lang="en-US" altLang="ko-KR" i="1" dirty="0">
                <a:sym typeface="Symbol" pitchFamily="18" charset="2"/>
              </a:rPr>
              <a:t>p </a:t>
            </a:r>
            <a:r>
              <a:rPr lang="en-US" altLang="ko-KR" dirty="0">
                <a:sym typeface="Symbol" pitchFamily="18" charset="2"/>
              </a:rPr>
              <a:t>: </a:t>
            </a:r>
            <a:r>
              <a:rPr lang="ko-KR" altLang="en-US" dirty="0">
                <a:sym typeface="Symbol" pitchFamily="18" charset="2"/>
              </a:rPr>
              <a:t>소수</a:t>
            </a:r>
          </a:p>
          <a:p>
            <a:endParaRPr lang="en-US" altLang="ko-KR" dirty="0" smtClean="0"/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altLang="ko-KR" dirty="0" smtClean="0">
                <a:sym typeface="Symbol" pitchFamily="18" charset="2"/>
              </a:rPr>
              <a:t>	y </a:t>
            </a:r>
            <a:r>
              <a:rPr lang="ko-KR" altLang="en-US" dirty="0">
                <a:sym typeface="Symbol" pitchFamily="18" charset="2"/>
              </a:rPr>
              <a:t>가 주어졌을 때 </a:t>
            </a:r>
            <a:r>
              <a:rPr lang="en-US" altLang="ko-KR" dirty="0">
                <a:sym typeface="Symbol" pitchFamily="18" charset="2"/>
              </a:rPr>
              <a:t>x</a:t>
            </a:r>
            <a:r>
              <a:rPr lang="ko-KR" altLang="en-US" dirty="0">
                <a:sym typeface="Symbol" pitchFamily="18" charset="2"/>
              </a:rPr>
              <a:t>를 구하는 문제 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6673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A120B24-79C2-4BFB-9777-13D0EF68FC10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/>
              <a:t>ElGamal </a:t>
            </a:r>
            <a:r>
              <a:rPr lang="ko-KR" altLang="en-US" smtClean="0"/>
              <a:t>암호 방식 </a:t>
            </a:r>
            <a:r>
              <a:rPr lang="en-US" altLang="ko-KR" smtClean="0"/>
              <a:t>(</a:t>
            </a:r>
            <a:r>
              <a:rPr lang="ko-KR" altLang="en-US" smtClean="0"/>
              <a:t>계속</a:t>
            </a:r>
            <a:r>
              <a:rPr lang="en-US" altLang="ko-KR" smtClean="0"/>
              <a:t>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이산대수 문제 예 	</a:t>
            </a:r>
            <a:r>
              <a:rPr lang="en-US" altLang="ko-KR" i="1" dirty="0" smtClean="0"/>
              <a:t>Z</a:t>
            </a:r>
            <a:r>
              <a:rPr lang="en-US" altLang="ko-KR" baseline="-25000" dirty="0" smtClean="0"/>
              <a:t>23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400" dirty="0" smtClean="0"/>
              <a:t>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5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8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16	</a:t>
            </a:r>
            <a:r>
              <a:rPr lang="en-US" altLang="ko-KR" sz="2000" dirty="0" smtClean="0">
                <a:sym typeface="Symbol" pitchFamily="18" charset="2"/>
              </a:rPr>
              <a:t>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15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19	mod 23	</a:t>
            </a:r>
            <a:endParaRPr lang="en-US" altLang="ko-KR" sz="2000" i="1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000" i="1" dirty="0" smtClean="0">
                <a:sym typeface="Symbol" pitchFamily="18" charset="2"/>
              </a:rPr>
              <a:t>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2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2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9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11	</a:t>
            </a:r>
            <a:r>
              <a:rPr lang="en-US" altLang="ko-KR" sz="2000" dirty="0" smtClean="0">
                <a:sym typeface="Symbol" pitchFamily="18" charset="2"/>
              </a:rPr>
              <a:t>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16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3		mod 23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000" dirty="0" smtClean="0"/>
              <a:t>	5</a:t>
            </a:r>
            <a:r>
              <a:rPr lang="en-US" altLang="ko-KR" sz="2000" baseline="30000" dirty="0" smtClean="0"/>
              <a:t>3</a:t>
            </a:r>
            <a:r>
              <a:rPr lang="en-US" altLang="ko-KR" sz="2000" baseline="-25000" dirty="0" smtClean="0"/>
              <a:t> </a:t>
            </a:r>
            <a:r>
              <a:rPr lang="en-US" altLang="ko-KR" sz="2000" dirty="0" smtClean="0">
                <a:sym typeface="Symbol" pitchFamily="18" charset="2"/>
              </a:rPr>
              <a:t> 10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10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9	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17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15	mod 23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000" dirty="0" smtClean="0">
                <a:sym typeface="Symbol" pitchFamily="18" charset="2"/>
              </a:rPr>
              <a:t>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4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4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11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22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18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6		mod 23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000" i="1" dirty="0" smtClean="0">
                <a:sym typeface="Symbol" pitchFamily="18" charset="2"/>
              </a:rPr>
              <a:t>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5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20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12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18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19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7		mod 23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000" dirty="0" smtClean="0"/>
              <a:t>	5</a:t>
            </a:r>
            <a:r>
              <a:rPr lang="en-US" altLang="ko-KR" sz="2000" baseline="30000" dirty="0" smtClean="0"/>
              <a:t>6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8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13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21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20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12	mod 23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000" dirty="0" smtClean="0">
                <a:sym typeface="Symbol" pitchFamily="18" charset="2"/>
              </a:rPr>
              <a:t>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7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17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14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13	</a:t>
            </a:r>
            <a:r>
              <a:rPr lang="en-US" altLang="ko-KR" sz="2000" dirty="0" smtClean="0"/>
              <a:t>5</a:t>
            </a:r>
            <a:r>
              <a:rPr lang="en-US" altLang="ko-KR" sz="2000" baseline="30000" dirty="0" smtClean="0"/>
              <a:t>21</a:t>
            </a:r>
            <a:r>
              <a:rPr lang="en-US" altLang="ko-KR" sz="2000" baseline="-25000" dirty="0" smtClean="0"/>
              <a:t>  </a:t>
            </a:r>
            <a:r>
              <a:rPr lang="en-US" altLang="ko-KR" sz="2000" dirty="0" smtClean="0">
                <a:sym typeface="Symbol" pitchFamily="18" charset="2"/>
              </a:rPr>
              <a:t> 14	mod 23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000" dirty="0" smtClean="0">
              <a:sym typeface="Symbol" pitchFamily="18" charset="2"/>
            </a:endParaRPr>
          </a:p>
          <a:p>
            <a:r>
              <a:rPr lang="en-US" altLang="ko-KR" sz="2000" dirty="0" smtClean="0">
                <a:sym typeface="Symbol" pitchFamily="18" charset="2"/>
              </a:rPr>
              <a:t>18</a:t>
            </a:r>
            <a:r>
              <a:rPr lang="ko-KR" altLang="en-US" sz="2000" dirty="0" smtClean="0">
                <a:sym typeface="Symbol" pitchFamily="18" charset="2"/>
              </a:rPr>
              <a:t>은 </a:t>
            </a:r>
            <a:r>
              <a:rPr lang="en-US" altLang="ko-KR" sz="2000" dirty="0" smtClean="0">
                <a:sym typeface="Symbol" pitchFamily="18" charset="2"/>
              </a:rPr>
              <a:t>5</a:t>
            </a:r>
            <a:r>
              <a:rPr lang="ko-KR" altLang="en-US" sz="2000" dirty="0" smtClean="0">
                <a:sym typeface="Symbol" pitchFamily="18" charset="2"/>
              </a:rPr>
              <a:t>의 몇제곱수인가</a:t>
            </a:r>
            <a:r>
              <a:rPr lang="en-US" altLang="ko-KR" sz="2000" dirty="0" smtClean="0">
                <a:sym typeface="Symbol" pitchFamily="18" charset="2"/>
              </a:rPr>
              <a:t>?  - 12</a:t>
            </a:r>
          </a:p>
          <a:p>
            <a:r>
              <a:rPr lang="ko-KR" altLang="en-US" sz="2000" dirty="0" smtClean="0">
                <a:sym typeface="Symbol" pitchFamily="18" charset="2"/>
              </a:rPr>
              <a:t>위 표가 없다면 어떻게 알아낼 수 있겠는가</a:t>
            </a:r>
            <a:r>
              <a:rPr lang="en-US" altLang="ko-KR" sz="2000" dirty="0" smtClean="0">
                <a:sym typeface="Symbol" pitchFamily="18" charset="2"/>
              </a:rPr>
              <a:t>?  </a:t>
            </a:r>
            <a:r>
              <a:rPr lang="en-US" altLang="ko-KR" sz="2000" dirty="0" smtClean="0">
                <a:sym typeface="Symbol" pitchFamily="18" charset="2"/>
              </a:rPr>
              <a:t> </a:t>
            </a:r>
            <a:endParaRPr lang="en-US" altLang="ko-KR" sz="200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4251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7044AF7-6FE4-4A66-9638-F0A7BC32D553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617476" name="Group 4"/>
          <p:cNvGraphicFramePr>
            <a:graphicFrameLocks noGrp="1"/>
          </p:cNvGraphicFramePr>
          <p:nvPr/>
        </p:nvGraphicFramePr>
        <p:xfrm>
          <a:off x="774774" y="476672"/>
          <a:ext cx="7613650" cy="5988050"/>
        </p:xfrm>
        <a:graphic>
          <a:graphicData uri="http://schemas.openxmlformats.org/drawingml/2006/table">
            <a:tbl>
              <a:tblPr/>
              <a:tblGrid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</a:tblGrid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^</a:t>
                      </a:r>
                      <a:endParaRPr kumimoji="1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774774" y="116632"/>
            <a:ext cx="1633781" cy="30777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altLang="ko-KR" sz="1400" i="1" dirty="0" smtClean="0"/>
              <a:t>Z</a:t>
            </a:r>
            <a:r>
              <a:rPr lang="en-US" altLang="ko-KR" sz="1400" baseline="-25000" dirty="0" smtClean="0"/>
              <a:t>23</a:t>
            </a:r>
            <a:r>
              <a:rPr lang="en-US" altLang="ko-KR" sz="1400" i="1" dirty="0" smtClean="0"/>
              <a:t> </a:t>
            </a:r>
            <a:r>
              <a:rPr lang="ko-KR" altLang="en-US" sz="1400" dirty="0" smtClean="0"/>
              <a:t>에서의 승산표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45026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ElGamal</a:t>
            </a:r>
            <a:r>
              <a:rPr lang="en-US" altLang="ko-KR" dirty="0" smtClean="0"/>
              <a:t> </a:t>
            </a:r>
            <a:r>
              <a:rPr lang="ko-KR" altLang="en-US" dirty="0" smtClean="0"/>
              <a:t>암호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이산대수 문제의 어려움을 이용하는 공개키 암호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033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ElGamal</a:t>
            </a:r>
            <a:r>
              <a:rPr lang="en-US" altLang="ko-KR" dirty="0" smtClean="0"/>
              <a:t> </a:t>
            </a:r>
            <a:r>
              <a:rPr lang="ko-KR" altLang="en-US" dirty="0" smtClean="0"/>
              <a:t>암호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436578"/>
            <a:ext cx="542328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1. </a:t>
            </a:r>
            <a:r>
              <a:rPr lang="ko-KR" altLang="en-US" sz="1600" dirty="0" err="1"/>
              <a:t>키생성</a:t>
            </a:r>
            <a:r>
              <a:rPr lang="ko-KR" altLang="en-US" sz="1600" dirty="0"/>
              <a:t> </a:t>
            </a:r>
            <a:r>
              <a:rPr lang="en-US" altLang="ko-KR" sz="1600" dirty="0"/>
              <a:t>(Key Generation) </a:t>
            </a:r>
          </a:p>
          <a:p>
            <a:r>
              <a:rPr lang="en-US" altLang="ko-KR" sz="1600" dirty="0"/>
              <a:t>q</a:t>
            </a:r>
            <a:r>
              <a:rPr lang="ko-KR" altLang="en-US" sz="1600" dirty="0"/>
              <a:t>의 </a:t>
            </a:r>
            <a:r>
              <a:rPr lang="ko-KR" altLang="en-US" sz="1600" dirty="0" err="1"/>
              <a:t>비트수를</a:t>
            </a:r>
            <a:r>
              <a:rPr lang="ko-KR" altLang="en-US" sz="1600" dirty="0"/>
              <a:t> 입력하세요 </a:t>
            </a:r>
            <a:r>
              <a:rPr lang="en-US" altLang="ko-KR" sz="1600" dirty="0"/>
              <a:t>(1000</a:t>
            </a:r>
            <a:r>
              <a:rPr lang="ko-KR" altLang="en-US" sz="1600" dirty="0"/>
              <a:t>비트 이하</a:t>
            </a:r>
            <a:r>
              <a:rPr lang="en-US" altLang="ko-KR" sz="1600" dirty="0"/>
              <a:t>)&gt;&gt; 100</a:t>
            </a:r>
          </a:p>
          <a:p>
            <a:r>
              <a:rPr lang="en-US" altLang="ko-KR" sz="1600" dirty="0"/>
              <a:t>q = 893969986680457324918139484461</a:t>
            </a:r>
          </a:p>
          <a:p>
            <a:r>
              <a:rPr lang="ko-KR" altLang="en-US" sz="1600" dirty="0"/>
              <a:t>소수 </a:t>
            </a:r>
            <a:r>
              <a:rPr lang="en-US" altLang="ko-KR" sz="1600" dirty="0"/>
              <a:t>p = 2*q+1 </a:t>
            </a:r>
          </a:p>
          <a:p>
            <a:r>
              <a:rPr lang="en-US" altLang="ko-KR" sz="1600" dirty="0"/>
              <a:t>p = 1787939973360914649836278968923</a:t>
            </a:r>
          </a:p>
          <a:p>
            <a:r>
              <a:rPr lang="ko-KR" altLang="en-US" sz="1600" dirty="0" err="1"/>
              <a:t>생성자</a:t>
            </a:r>
            <a:r>
              <a:rPr lang="ko-KR" altLang="en-US" sz="1600" dirty="0"/>
              <a:t> </a:t>
            </a:r>
            <a:r>
              <a:rPr lang="en-US" altLang="ko-KR" sz="1600" dirty="0"/>
              <a:t>g</a:t>
            </a:r>
            <a:r>
              <a:rPr lang="ko-KR" altLang="en-US" sz="1600" dirty="0"/>
              <a:t>는 </a:t>
            </a:r>
            <a:r>
              <a:rPr lang="en-US" altLang="ko-KR" sz="1600" dirty="0" err="1"/>
              <a:t>g^q</a:t>
            </a:r>
            <a:r>
              <a:rPr lang="en-US" altLang="ko-KR" sz="1600" dirty="0"/>
              <a:t> mod p != 1 </a:t>
            </a:r>
            <a:r>
              <a:rPr lang="ko-KR" altLang="en-US" sz="1600" dirty="0"/>
              <a:t>인 수를 선정 </a:t>
            </a:r>
          </a:p>
          <a:p>
            <a:r>
              <a:rPr lang="en-US" altLang="ko-KR" sz="1600" dirty="0"/>
              <a:t>g = 820174849967448717361379355251</a:t>
            </a:r>
          </a:p>
          <a:p>
            <a:r>
              <a:rPr lang="ko-KR" altLang="en-US" sz="1600" dirty="0"/>
              <a:t>개인키 </a:t>
            </a:r>
            <a:r>
              <a:rPr lang="en-US" altLang="ko-KR" sz="1600" dirty="0"/>
              <a:t>x </a:t>
            </a:r>
            <a:r>
              <a:rPr lang="ko-KR" altLang="en-US" sz="1600" dirty="0"/>
              <a:t>는 임의로 선정 </a:t>
            </a:r>
          </a:p>
          <a:p>
            <a:r>
              <a:rPr lang="en-US" altLang="ko-KR" sz="1600" dirty="0"/>
              <a:t>x = 1081656356240988029513654036663</a:t>
            </a:r>
          </a:p>
          <a:p>
            <a:r>
              <a:rPr lang="ko-KR" altLang="en-US" sz="1600" dirty="0"/>
              <a:t>공개키 </a:t>
            </a:r>
            <a:r>
              <a:rPr lang="en-US" altLang="ko-KR" sz="1600" dirty="0"/>
              <a:t>y = </a:t>
            </a:r>
            <a:r>
              <a:rPr lang="en-US" altLang="ko-KR" sz="1600" dirty="0" err="1"/>
              <a:t>g^x</a:t>
            </a:r>
            <a:r>
              <a:rPr lang="en-US" altLang="ko-KR" sz="1600" dirty="0"/>
              <a:t> mod p </a:t>
            </a:r>
          </a:p>
          <a:p>
            <a:r>
              <a:rPr lang="en-US" altLang="ko-KR" sz="1600" dirty="0"/>
              <a:t>y = 1494755450936895767639472657831</a:t>
            </a:r>
          </a:p>
          <a:p>
            <a:endParaRPr lang="ko-KR" altLang="en-US" sz="1600" dirty="0"/>
          </a:p>
          <a:p>
            <a:r>
              <a:rPr lang="en-US" altLang="ko-KR" sz="1600" dirty="0"/>
              <a:t>2. </a:t>
            </a:r>
            <a:r>
              <a:rPr lang="ko-KR" altLang="en-US" sz="1600" dirty="0"/>
              <a:t>암호화 </a:t>
            </a:r>
            <a:r>
              <a:rPr lang="en-US" altLang="ko-KR" sz="1600" dirty="0"/>
              <a:t>(Encryption) </a:t>
            </a:r>
          </a:p>
          <a:p>
            <a:r>
              <a:rPr lang="ko-KR" altLang="en-US" sz="1600" dirty="0" err="1"/>
              <a:t>평문을</a:t>
            </a:r>
            <a:r>
              <a:rPr lang="ko-KR" altLang="en-US" sz="1600" dirty="0"/>
              <a:t> 정수로 입력하세요 </a:t>
            </a:r>
            <a:r>
              <a:rPr lang="en-US" altLang="ko-KR" sz="1600" dirty="0"/>
              <a:t>&gt;&gt;&gt; 11111111111111</a:t>
            </a:r>
          </a:p>
          <a:p>
            <a:r>
              <a:rPr lang="ko-KR" altLang="en-US" sz="1600" dirty="0" err="1"/>
              <a:t>평문</a:t>
            </a:r>
            <a:r>
              <a:rPr lang="ko-KR" altLang="en-US" sz="1600" dirty="0"/>
              <a:t> </a:t>
            </a:r>
            <a:r>
              <a:rPr lang="en-US" altLang="ko-KR" sz="1600" dirty="0"/>
              <a:t>M = 11111111111111</a:t>
            </a:r>
          </a:p>
          <a:p>
            <a:r>
              <a:rPr lang="ko-KR" altLang="en-US" sz="1600" dirty="0"/>
              <a:t>암호문 </a:t>
            </a:r>
            <a:r>
              <a:rPr lang="en-US" altLang="ko-KR" sz="1600" dirty="0"/>
              <a:t>C1 = 1067955265774527936773629838650</a:t>
            </a:r>
          </a:p>
          <a:p>
            <a:r>
              <a:rPr lang="ko-KR" altLang="en-US" sz="1600" dirty="0"/>
              <a:t>암호문 </a:t>
            </a:r>
            <a:r>
              <a:rPr lang="en-US" altLang="ko-KR" sz="1600" dirty="0"/>
              <a:t>C2 = 1257089196493716866579637835696</a:t>
            </a:r>
          </a:p>
          <a:p>
            <a:endParaRPr lang="ko-KR" altLang="en-US" sz="1600" dirty="0"/>
          </a:p>
          <a:p>
            <a:r>
              <a:rPr lang="en-US" altLang="ko-KR" sz="1600" dirty="0"/>
              <a:t>3. </a:t>
            </a:r>
            <a:r>
              <a:rPr lang="ko-KR" altLang="en-US" sz="1600" dirty="0" err="1"/>
              <a:t>복호화</a:t>
            </a:r>
            <a:r>
              <a:rPr lang="ko-KR" altLang="en-US" sz="1600" dirty="0"/>
              <a:t> </a:t>
            </a:r>
            <a:r>
              <a:rPr lang="en-US" altLang="ko-KR" sz="1600" dirty="0"/>
              <a:t>(Decryption) </a:t>
            </a:r>
          </a:p>
          <a:p>
            <a:r>
              <a:rPr lang="ko-KR" altLang="en-US" sz="1600" dirty="0" err="1"/>
              <a:t>복호화된</a:t>
            </a:r>
            <a:r>
              <a:rPr lang="ko-KR" altLang="en-US" sz="1600" dirty="0"/>
              <a:t> </a:t>
            </a:r>
            <a:r>
              <a:rPr lang="ko-KR" altLang="en-US" sz="1600" dirty="0" err="1"/>
              <a:t>평문</a:t>
            </a:r>
            <a:r>
              <a:rPr lang="ko-KR" altLang="en-US" sz="1600" dirty="0"/>
              <a:t> </a:t>
            </a:r>
            <a:r>
              <a:rPr lang="en-US" altLang="ko-KR" sz="1600" dirty="0"/>
              <a:t>M = C2/C1^x mod p = 11111111111111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64257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ElGamal</a:t>
            </a:r>
            <a:r>
              <a:rPr lang="en-US" altLang="ko-KR" dirty="0" smtClean="0"/>
              <a:t> </a:t>
            </a:r>
            <a:r>
              <a:rPr lang="ko-KR" altLang="en-US" dirty="0"/>
              <a:t>암호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좋은 소수 </a:t>
            </a:r>
            <a:r>
              <a:rPr lang="en-US" altLang="ko-KR" dirty="0" smtClean="0"/>
              <a:t>p </a:t>
            </a:r>
            <a:r>
              <a:rPr lang="ko-KR" altLang="en-US" dirty="0" smtClean="0"/>
              <a:t>선택하기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소수</a:t>
            </a:r>
            <a:r>
              <a:rPr lang="en-US" altLang="ko-KR" dirty="0" smtClean="0"/>
              <a:t> q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선택</a:t>
            </a:r>
            <a:r>
              <a:rPr lang="en-US" altLang="ko-KR" dirty="0" smtClean="0"/>
              <a:t>. p=2q+1</a:t>
            </a:r>
            <a:r>
              <a:rPr lang="ko-KR" altLang="en-US" dirty="0" smtClean="0"/>
              <a:t>가 소수가 되는 경우를 찾음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생성자</a:t>
            </a:r>
            <a:r>
              <a:rPr lang="ko-KR" altLang="en-US" dirty="0" smtClean="0"/>
              <a:t> </a:t>
            </a:r>
            <a:r>
              <a:rPr lang="en-US" altLang="ko-KR" dirty="0" smtClean="0"/>
              <a:t>g </a:t>
            </a:r>
            <a:r>
              <a:rPr lang="ko-KR" altLang="en-US" dirty="0" smtClean="0"/>
              <a:t>찾기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난수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g</a:t>
            </a:r>
            <a:r>
              <a:rPr lang="ko-KR" altLang="en-US" dirty="0" smtClean="0"/>
              <a:t>를 선택하여 </a:t>
            </a:r>
            <a:r>
              <a:rPr lang="en-US" altLang="ko-KR" dirty="0" err="1" smtClean="0"/>
              <a:t>g^q</a:t>
            </a:r>
            <a:r>
              <a:rPr lang="en-US" altLang="ko-KR" dirty="0" smtClean="0"/>
              <a:t> mod p=1</a:t>
            </a:r>
            <a:r>
              <a:rPr lang="ko-KR" altLang="en-US" dirty="0" smtClean="0"/>
              <a:t>이</a:t>
            </a:r>
            <a:r>
              <a:rPr lang="en-US" altLang="ko-KR" dirty="0" smtClean="0"/>
              <a:t> </a:t>
            </a:r>
            <a:r>
              <a:rPr lang="ko-KR" altLang="en-US" dirty="0" smtClean="0"/>
              <a:t>되는 수를 찾음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4406" y="2189763"/>
            <a:ext cx="6649962" cy="20313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q = </a:t>
            </a:r>
            <a:r>
              <a:rPr lang="en-US" altLang="ko-KR" b="1" dirty="0"/>
              <a:t>new </a:t>
            </a:r>
            <a:r>
              <a:rPr lang="en-US" altLang="ko-KR" b="1" dirty="0" err="1"/>
              <a:t>BigInteger</a:t>
            </a:r>
            <a:r>
              <a:rPr lang="en-US" altLang="ko-KR" b="1" dirty="0"/>
              <a:t>(</a:t>
            </a:r>
            <a:r>
              <a:rPr lang="en-US" altLang="ko-KR" b="1" dirty="0" err="1"/>
              <a:t>bitLength</a:t>
            </a:r>
            <a:r>
              <a:rPr lang="en-US" altLang="ko-KR" b="1" dirty="0"/>
              <a:t>, certainty, </a:t>
            </a:r>
            <a:r>
              <a:rPr lang="en-US" altLang="ko-KR" b="1" dirty="0" err="1"/>
              <a:t>sr</a:t>
            </a:r>
            <a:r>
              <a:rPr lang="en-US" altLang="ko-KR" b="1" dirty="0"/>
              <a:t>); // </a:t>
            </a:r>
            <a:r>
              <a:rPr lang="ko-KR" altLang="en-US" b="1" dirty="0" err="1"/>
              <a:t>첫번째</a:t>
            </a:r>
            <a:r>
              <a:rPr lang="ko-KR" altLang="en-US" b="1" dirty="0"/>
              <a:t> </a:t>
            </a:r>
            <a:r>
              <a:rPr lang="ko-KR" altLang="en-US" b="1" dirty="0" err="1"/>
              <a:t>난수</a:t>
            </a:r>
            <a:endParaRPr lang="ko-KR" altLang="en-US" b="1" dirty="0"/>
          </a:p>
          <a:p>
            <a:r>
              <a:rPr lang="en-US" altLang="ko-KR" b="1" dirty="0"/>
              <a:t>do {</a:t>
            </a:r>
          </a:p>
          <a:p>
            <a:r>
              <a:rPr lang="en-US" altLang="ko-KR" dirty="0" smtClean="0"/>
              <a:t>   p </a:t>
            </a:r>
            <a:r>
              <a:rPr lang="en-US" altLang="ko-KR" dirty="0"/>
              <a:t>= </a:t>
            </a:r>
            <a:r>
              <a:rPr lang="en-US" altLang="ko-KR" dirty="0" err="1"/>
              <a:t>q.multiply</a:t>
            </a:r>
            <a:r>
              <a:rPr lang="en-US" altLang="ko-KR" dirty="0"/>
              <a:t>(two).add(one);</a:t>
            </a:r>
          </a:p>
          <a:p>
            <a:r>
              <a:rPr lang="en-US" altLang="ko-KR" b="1" dirty="0" smtClean="0"/>
              <a:t>   if </a:t>
            </a:r>
            <a:r>
              <a:rPr lang="en-US" altLang="ko-KR" b="1" dirty="0"/>
              <a:t>(</a:t>
            </a:r>
            <a:r>
              <a:rPr lang="en-US" altLang="ko-KR" b="1" dirty="0" err="1"/>
              <a:t>p.isProbablePrime</a:t>
            </a:r>
            <a:r>
              <a:rPr lang="en-US" altLang="ko-KR" b="1" dirty="0"/>
              <a:t>(1)) break;</a:t>
            </a:r>
          </a:p>
          <a:p>
            <a:r>
              <a:rPr lang="en-US" altLang="ko-KR" dirty="0" smtClean="0"/>
              <a:t>   q </a:t>
            </a:r>
            <a:r>
              <a:rPr lang="en-US" altLang="ko-KR" dirty="0"/>
              <a:t>= </a:t>
            </a:r>
            <a:r>
              <a:rPr lang="en-US" altLang="ko-KR" dirty="0" err="1"/>
              <a:t>q.nextProbablePrime</a:t>
            </a:r>
            <a:r>
              <a:rPr lang="en-US" altLang="ko-KR" dirty="0"/>
              <a:t>();</a:t>
            </a:r>
          </a:p>
          <a:p>
            <a:r>
              <a:rPr lang="en-US" altLang="ko-KR" dirty="0" smtClean="0"/>
              <a:t>   </a:t>
            </a:r>
            <a:r>
              <a:rPr lang="en-US" altLang="ko-KR" dirty="0" err="1" smtClean="0"/>
              <a:t>i</a:t>
            </a:r>
            <a:r>
              <a:rPr lang="en-US" altLang="ko-KR" dirty="0"/>
              <a:t>++;</a:t>
            </a:r>
          </a:p>
          <a:p>
            <a:r>
              <a:rPr lang="en-US" altLang="ko-KR" dirty="0"/>
              <a:t>} </a:t>
            </a:r>
            <a:r>
              <a:rPr lang="en-US" altLang="ko-KR" b="1" dirty="0"/>
              <a:t>while (</a:t>
            </a:r>
            <a:r>
              <a:rPr lang="en-US" altLang="ko-KR" b="1" dirty="0" err="1"/>
              <a:t>i</a:t>
            </a:r>
            <a:r>
              <a:rPr lang="en-US" altLang="ko-KR" b="1" dirty="0"/>
              <a:t>&lt;20);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22394" y="5336048"/>
            <a:ext cx="5293822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/>
              <a:t>do { </a:t>
            </a:r>
          </a:p>
          <a:p>
            <a:r>
              <a:rPr lang="en-US" altLang="ko-KR" dirty="0" smtClean="0"/>
              <a:t>   g </a:t>
            </a:r>
            <a:r>
              <a:rPr lang="en-US" altLang="ko-KR" dirty="0"/>
              <a:t>= </a:t>
            </a:r>
            <a:r>
              <a:rPr lang="en-US" altLang="ko-KR" b="1" dirty="0"/>
              <a:t>new </a:t>
            </a:r>
            <a:r>
              <a:rPr lang="en-US" altLang="ko-KR" b="1" dirty="0" err="1"/>
              <a:t>BigInteger</a:t>
            </a:r>
            <a:r>
              <a:rPr lang="en-US" altLang="ko-KR" b="1" dirty="0"/>
              <a:t>(</a:t>
            </a:r>
            <a:r>
              <a:rPr lang="en-US" altLang="ko-KR" b="1" dirty="0" err="1"/>
              <a:t>bitLength</a:t>
            </a:r>
            <a:r>
              <a:rPr lang="en-US" altLang="ko-KR" b="1" dirty="0"/>
              <a:t>, certainty, </a:t>
            </a:r>
            <a:r>
              <a:rPr lang="en-US" altLang="ko-KR" b="1" dirty="0" err="1"/>
              <a:t>sr</a:t>
            </a:r>
            <a:r>
              <a:rPr lang="en-US" altLang="ko-KR" b="1" dirty="0"/>
              <a:t>);</a:t>
            </a:r>
          </a:p>
          <a:p>
            <a:r>
              <a:rPr lang="en-US" altLang="ko-KR" b="1" dirty="0" smtClean="0"/>
              <a:t>   if </a:t>
            </a:r>
            <a:r>
              <a:rPr lang="en-US" altLang="ko-KR" b="1" dirty="0"/>
              <a:t>(!</a:t>
            </a:r>
            <a:r>
              <a:rPr lang="en-US" altLang="ko-KR" b="1" dirty="0" err="1"/>
              <a:t>g.modPow</a:t>
            </a:r>
            <a:r>
              <a:rPr lang="en-US" altLang="ko-KR" b="1" dirty="0"/>
              <a:t>(q, p).equals(one)) break;</a:t>
            </a:r>
          </a:p>
          <a:p>
            <a:r>
              <a:rPr lang="en-US" altLang="ko-KR" dirty="0" smtClean="0"/>
              <a:t>   </a:t>
            </a:r>
            <a:r>
              <a:rPr lang="en-US" altLang="ko-KR" dirty="0" err="1" smtClean="0"/>
              <a:t>i</a:t>
            </a:r>
            <a:r>
              <a:rPr lang="en-US" altLang="ko-KR" dirty="0"/>
              <a:t>++;</a:t>
            </a:r>
          </a:p>
          <a:p>
            <a:r>
              <a:rPr lang="en-US" altLang="ko-KR" dirty="0"/>
              <a:t>} </a:t>
            </a:r>
            <a:r>
              <a:rPr lang="en-US" altLang="ko-KR" b="1" dirty="0"/>
              <a:t>while (</a:t>
            </a:r>
            <a:r>
              <a:rPr lang="en-US" altLang="ko-KR" b="1" dirty="0" err="1"/>
              <a:t>i</a:t>
            </a:r>
            <a:r>
              <a:rPr lang="en-US" altLang="ko-KR" b="1" dirty="0"/>
              <a:t>&lt;50);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3935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ElGamal</a:t>
            </a:r>
            <a:r>
              <a:rPr lang="en-US" altLang="ko-KR" dirty="0"/>
              <a:t> </a:t>
            </a:r>
            <a:r>
              <a:rPr lang="ko-KR" altLang="en-US" dirty="0"/>
              <a:t>암호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개인키 </a:t>
            </a:r>
            <a:r>
              <a:rPr lang="en-US" altLang="ko-KR" dirty="0" smtClean="0"/>
              <a:t>x</a:t>
            </a:r>
            <a:r>
              <a:rPr lang="ko-KR" altLang="en-US" dirty="0" smtClean="0"/>
              <a:t>는 임의로 선정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공개키는 </a:t>
            </a:r>
            <a:r>
              <a:rPr lang="en-US" altLang="ko-KR" dirty="0" smtClean="0"/>
              <a:t>y=</a:t>
            </a:r>
            <a:r>
              <a:rPr lang="en-US" altLang="ko-KR" dirty="0" err="1" smtClean="0"/>
              <a:t>g^x</a:t>
            </a:r>
            <a:r>
              <a:rPr lang="en-US" altLang="ko-KR" dirty="0" smtClean="0"/>
              <a:t> mod p </a:t>
            </a:r>
            <a:r>
              <a:rPr lang="ko-KR" altLang="en-US" dirty="0" smtClean="0"/>
              <a:t>계산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818690"/>
            <a:ext cx="502285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x = </a:t>
            </a:r>
            <a:r>
              <a:rPr lang="en-US" altLang="ko-KR" b="1" dirty="0"/>
              <a:t>new </a:t>
            </a:r>
            <a:r>
              <a:rPr lang="en-US" altLang="ko-KR" b="1" dirty="0" err="1"/>
              <a:t>BigInteger</a:t>
            </a:r>
            <a:r>
              <a:rPr lang="en-US" altLang="ko-KR" b="1" dirty="0"/>
              <a:t>(</a:t>
            </a:r>
            <a:r>
              <a:rPr lang="en-US" altLang="ko-KR" b="1" dirty="0" err="1"/>
              <a:t>bitLength</a:t>
            </a:r>
            <a:r>
              <a:rPr lang="en-US" altLang="ko-KR" b="1" dirty="0"/>
              <a:t>, certainty, </a:t>
            </a:r>
            <a:r>
              <a:rPr lang="en-US" altLang="ko-KR" b="1" dirty="0" err="1"/>
              <a:t>sr</a:t>
            </a:r>
            <a:r>
              <a:rPr lang="en-US" altLang="ko-KR" b="1" dirty="0"/>
              <a:t>);</a:t>
            </a:r>
          </a:p>
          <a:p>
            <a:r>
              <a:rPr lang="en-US" altLang="ko-KR" dirty="0"/>
              <a:t>y = </a:t>
            </a:r>
            <a:r>
              <a:rPr lang="en-US" altLang="ko-KR" dirty="0" err="1"/>
              <a:t>g.modPow</a:t>
            </a:r>
            <a:r>
              <a:rPr lang="en-US" altLang="ko-KR" dirty="0"/>
              <a:t>(x, p); </a:t>
            </a:r>
          </a:p>
          <a:p>
            <a:r>
              <a:rPr lang="en-US" altLang="ko-KR" dirty="0" err="1"/>
              <a:t>System.out.println</a:t>
            </a:r>
            <a:r>
              <a:rPr lang="en-US" altLang="ko-KR" dirty="0"/>
              <a:t>("</a:t>
            </a:r>
            <a:r>
              <a:rPr lang="ko-KR" altLang="en-US" dirty="0"/>
              <a:t>개인키 </a:t>
            </a:r>
            <a:r>
              <a:rPr lang="en-US" altLang="ko-KR" dirty="0"/>
              <a:t>x </a:t>
            </a:r>
            <a:r>
              <a:rPr lang="ko-KR" altLang="en-US" dirty="0"/>
              <a:t>는 임의로 선정 </a:t>
            </a:r>
            <a:r>
              <a:rPr lang="en-US" altLang="ko-KR" dirty="0"/>
              <a:t>");</a:t>
            </a:r>
          </a:p>
          <a:p>
            <a:r>
              <a:rPr lang="en-US" altLang="ko-KR" dirty="0" err="1"/>
              <a:t>System.out.println</a:t>
            </a:r>
            <a:r>
              <a:rPr lang="en-US" altLang="ko-KR" dirty="0"/>
              <a:t>("x = "+x);</a:t>
            </a:r>
          </a:p>
          <a:p>
            <a:r>
              <a:rPr lang="en-US" altLang="ko-KR" dirty="0" err="1"/>
              <a:t>System.out.println</a:t>
            </a:r>
            <a:r>
              <a:rPr lang="en-US" altLang="ko-KR" dirty="0"/>
              <a:t>("</a:t>
            </a:r>
            <a:r>
              <a:rPr lang="ko-KR" altLang="en-US" dirty="0"/>
              <a:t>공개키 </a:t>
            </a:r>
            <a:r>
              <a:rPr lang="en-US" altLang="ko-KR" dirty="0"/>
              <a:t>y = </a:t>
            </a:r>
            <a:r>
              <a:rPr lang="en-US" altLang="ko-KR" dirty="0" err="1"/>
              <a:t>g^x</a:t>
            </a:r>
            <a:r>
              <a:rPr lang="en-US" altLang="ko-KR" dirty="0"/>
              <a:t> mod p ");</a:t>
            </a:r>
          </a:p>
          <a:p>
            <a:r>
              <a:rPr lang="en-US" altLang="ko-KR" dirty="0" err="1"/>
              <a:t>System.out.println</a:t>
            </a:r>
            <a:r>
              <a:rPr lang="en-US" altLang="ko-KR" dirty="0"/>
              <a:t>("y = "+y);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9226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ElGamal</a:t>
            </a:r>
            <a:r>
              <a:rPr lang="en-US" altLang="ko-KR" dirty="0"/>
              <a:t> </a:t>
            </a:r>
            <a:r>
              <a:rPr lang="ko-KR" altLang="en-US" dirty="0"/>
              <a:t>암호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암호화</a:t>
            </a:r>
            <a:endParaRPr lang="en-US" altLang="ko-KR" dirty="0" smtClean="0"/>
          </a:p>
          <a:p>
            <a:pPr lvl="3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err="1" smtClean="0"/>
              <a:t>복호화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772816"/>
            <a:ext cx="4991623" cy="28931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// ------------------- </a:t>
            </a:r>
            <a:r>
              <a:rPr lang="ko-KR" altLang="en-US" sz="1600" dirty="0"/>
              <a:t>암호화 </a:t>
            </a:r>
            <a:r>
              <a:rPr lang="en-US" altLang="ko-KR" sz="1600" dirty="0"/>
              <a:t>----------------------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("\n2. </a:t>
            </a:r>
            <a:r>
              <a:rPr lang="ko-KR" altLang="en-US" sz="1600" i="1" dirty="0"/>
              <a:t>암호화 </a:t>
            </a:r>
            <a:r>
              <a:rPr lang="en-US" altLang="ko-KR" sz="1600" i="1" dirty="0"/>
              <a:t>(Encryption) ");</a:t>
            </a:r>
          </a:p>
          <a:p>
            <a:r>
              <a:rPr lang="nl-NL" altLang="ko-KR" sz="1600" dirty="0"/>
              <a:t>BigInteger M, C1, C2, k; 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</a:t>
            </a:r>
            <a:r>
              <a:rPr lang="en-US" altLang="ko-KR" sz="1600" i="1" dirty="0"/>
              <a:t>("</a:t>
            </a:r>
            <a:r>
              <a:rPr lang="ko-KR" altLang="en-US" sz="1600" i="1" dirty="0" err="1"/>
              <a:t>평문을</a:t>
            </a:r>
            <a:r>
              <a:rPr lang="ko-KR" altLang="en-US" sz="1600" i="1" dirty="0"/>
              <a:t> 정수로 입력하세요 </a:t>
            </a:r>
            <a:r>
              <a:rPr lang="en-US" altLang="ko-KR" sz="1600" i="1" dirty="0"/>
              <a:t>&gt;&gt;&gt; ");</a:t>
            </a:r>
          </a:p>
          <a:p>
            <a:r>
              <a:rPr lang="en-US" altLang="ko-KR" sz="1600" dirty="0"/>
              <a:t>M = </a:t>
            </a:r>
            <a:r>
              <a:rPr lang="en-US" altLang="ko-KR" sz="1600" dirty="0" err="1"/>
              <a:t>s.nextBigInteger</a:t>
            </a:r>
            <a:r>
              <a:rPr lang="en-US" altLang="ko-KR" sz="1600" dirty="0"/>
              <a:t>(); </a:t>
            </a:r>
          </a:p>
          <a:p>
            <a:r>
              <a:rPr lang="en-US" altLang="ko-KR" sz="1600" dirty="0"/>
              <a:t>k = </a:t>
            </a:r>
            <a:r>
              <a:rPr lang="en-US" altLang="ko-KR" sz="1600" b="1" dirty="0"/>
              <a:t>new </a:t>
            </a:r>
            <a:r>
              <a:rPr lang="en-US" altLang="ko-KR" sz="1600" b="1" dirty="0" err="1"/>
              <a:t>BigInteger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bitLength</a:t>
            </a:r>
            <a:r>
              <a:rPr lang="en-US" altLang="ko-KR" sz="1600" b="1" dirty="0"/>
              <a:t>, certainty, </a:t>
            </a:r>
            <a:r>
              <a:rPr lang="en-US" altLang="ko-KR" sz="1600" b="1" dirty="0" err="1"/>
              <a:t>sr</a:t>
            </a:r>
            <a:r>
              <a:rPr lang="en-US" altLang="ko-KR" sz="1600" b="1" dirty="0"/>
              <a:t>); </a:t>
            </a:r>
          </a:p>
          <a:p>
            <a:r>
              <a:rPr lang="en-US" altLang="ko-KR" sz="1600" dirty="0"/>
              <a:t>C1 = </a:t>
            </a:r>
            <a:r>
              <a:rPr lang="en-US" altLang="ko-KR" sz="1600" dirty="0" err="1"/>
              <a:t>g.modPow</a:t>
            </a:r>
            <a:r>
              <a:rPr lang="en-US" altLang="ko-KR" sz="1600" dirty="0"/>
              <a:t>(k, p);</a:t>
            </a:r>
          </a:p>
          <a:p>
            <a:r>
              <a:rPr lang="en-US" altLang="ko-KR" sz="1600" dirty="0"/>
              <a:t>C2 = </a:t>
            </a:r>
            <a:r>
              <a:rPr lang="en-US" altLang="ko-KR" sz="1600" dirty="0" err="1"/>
              <a:t>y.modPow</a:t>
            </a:r>
            <a:r>
              <a:rPr lang="en-US" altLang="ko-KR" sz="1600" dirty="0"/>
              <a:t>(k, p).multiply(M).mod(p);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("</a:t>
            </a:r>
            <a:r>
              <a:rPr lang="ko-KR" altLang="en-US" sz="1600" i="1" dirty="0" err="1"/>
              <a:t>평문</a:t>
            </a:r>
            <a:r>
              <a:rPr lang="ko-KR" altLang="en-US" sz="1600" i="1" dirty="0"/>
              <a:t> </a:t>
            </a:r>
            <a:r>
              <a:rPr lang="en-US" altLang="ko-KR" sz="1600" i="1" dirty="0"/>
              <a:t>M = "+M);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("</a:t>
            </a:r>
            <a:r>
              <a:rPr lang="ko-KR" altLang="en-US" sz="1600" i="1" dirty="0"/>
              <a:t>암호문 </a:t>
            </a:r>
            <a:r>
              <a:rPr lang="en-US" altLang="ko-KR" sz="1600" i="1" dirty="0"/>
              <a:t>C1 = "+C1);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("</a:t>
            </a:r>
            <a:r>
              <a:rPr lang="ko-KR" altLang="en-US" sz="1600" i="1" dirty="0"/>
              <a:t>암호문 </a:t>
            </a:r>
            <a:r>
              <a:rPr lang="en-US" altLang="ko-KR" sz="1600" i="1" dirty="0"/>
              <a:t>C2 = "+C2);</a:t>
            </a:r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104557" y="5273913"/>
            <a:ext cx="6347763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// ------------------- </a:t>
            </a:r>
            <a:r>
              <a:rPr lang="ko-KR" altLang="en-US" sz="1600" dirty="0" err="1"/>
              <a:t>복호화</a:t>
            </a:r>
            <a:r>
              <a:rPr lang="ko-KR" altLang="en-US" sz="1600" dirty="0"/>
              <a:t> </a:t>
            </a:r>
            <a:r>
              <a:rPr lang="en-US" altLang="ko-KR" sz="1600" dirty="0"/>
              <a:t>----------------------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("\n3. </a:t>
            </a:r>
            <a:r>
              <a:rPr lang="ko-KR" altLang="en-US" sz="1600" i="1" dirty="0" err="1"/>
              <a:t>복호화</a:t>
            </a:r>
            <a:r>
              <a:rPr lang="ko-KR" altLang="en-US" sz="1600" i="1" dirty="0"/>
              <a:t> </a:t>
            </a:r>
            <a:r>
              <a:rPr lang="en-US" altLang="ko-KR" sz="1600" i="1" dirty="0"/>
              <a:t>(Decryption) ");</a:t>
            </a:r>
          </a:p>
          <a:p>
            <a:r>
              <a:rPr lang="en-US" altLang="ko-KR" sz="1600" dirty="0" err="1"/>
              <a:t>BigInteger</a:t>
            </a:r>
            <a:r>
              <a:rPr lang="en-US" altLang="ko-KR" sz="1600" dirty="0"/>
              <a:t> temp = C1.modPow(</a:t>
            </a:r>
            <a:r>
              <a:rPr lang="en-US" altLang="ko-KR" sz="1600" dirty="0" err="1"/>
              <a:t>x,p</a:t>
            </a:r>
            <a:r>
              <a:rPr lang="en-US" altLang="ko-KR" sz="1600" dirty="0"/>
              <a:t>);  </a:t>
            </a:r>
          </a:p>
          <a:p>
            <a:r>
              <a:rPr lang="en-US" altLang="ko-KR" sz="1600" dirty="0" err="1"/>
              <a:t>BigInteger</a:t>
            </a:r>
            <a:r>
              <a:rPr lang="en-US" altLang="ko-KR" sz="1600" dirty="0"/>
              <a:t> MM = C2.multiply(</a:t>
            </a:r>
            <a:r>
              <a:rPr lang="en-US" altLang="ko-KR" sz="1600" dirty="0" err="1"/>
              <a:t>temp.modInverse</a:t>
            </a:r>
            <a:r>
              <a:rPr lang="en-US" altLang="ko-KR" sz="1600" dirty="0"/>
              <a:t>(p)).mod(p); 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("</a:t>
            </a:r>
            <a:r>
              <a:rPr lang="ko-KR" altLang="en-US" sz="1600" i="1" dirty="0" err="1"/>
              <a:t>복호화된</a:t>
            </a:r>
            <a:r>
              <a:rPr lang="ko-KR" altLang="en-US" sz="1600" i="1" dirty="0"/>
              <a:t> </a:t>
            </a:r>
            <a:r>
              <a:rPr lang="ko-KR" altLang="en-US" sz="1600" i="1" dirty="0" err="1"/>
              <a:t>평문</a:t>
            </a:r>
            <a:r>
              <a:rPr lang="ko-KR" altLang="en-US" sz="1600" i="1" dirty="0"/>
              <a:t> </a:t>
            </a:r>
            <a:r>
              <a:rPr lang="en-US" altLang="ko-KR" sz="1600" i="1" dirty="0"/>
              <a:t>M = C2/C1^x mod p = "+MM);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08987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Schnorr</a:t>
            </a:r>
            <a:r>
              <a:rPr lang="en-US" altLang="ko-KR" dirty="0" smtClean="0"/>
              <a:t> </a:t>
            </a:r>
            <a:r>
              <a:rPr lang="ko-KR" altLang="en-US" dirty="0" smtClean="0"/>
              <a:t>서명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/>
              <a:t>키생성</a:t>
            </a:r>
            <a:endParaRPr lang="ko-KR" altLang="en-US" dirty="0"/>
          </a:p>
          <a:p>
            <a:pPr lvl="1"/>
            <a:r>
              <a:rPr lang="ko-KR" altLang="en-US" dirty="0"/>
              <a:t>비밀키 </a:t>
            </a:r>
            <a:r>
              <a:rPr lang="en-US" altLang="ko-KR" dirty="0" err="1"/>
              <a:t>x</a:t>
            </a:r>
            <a:r>
              <a:rPr lang="en-US" altLang="ko-KR" sz="1000" dirty="0" err="1"/>
              <a:t>A</a:t>
            </a:r>
            <a:endParaRPr lang="en-US" altLang="ko-KR" sz="1000" dirty="0"/>
          </a:p>
          <a:p>
            <a:pPr lvl="1"/>
            <a:r>
              <a:rPr lang="ko-KR" altLang="en-US" dirty="0"/>
              <a:t>공개키 </a:t>
            </a:r>
            <a:r>
              <a:rPr lang="en-US" altLang="ko-KR" dirty="0" err="1"/>
              <a:t>y</a:t>
            </a:r>
            <a:r>
              <a:rPr lang="en-US" altLang="ko-KR" sz="1050" dirty="0" err="1"/>
              <a:t>A</a:t>
            </a:r>
            <a:endParaRPr lang="en-US" altLang="ko-KR" sz="1050" dirty="0"/>
          </a:p>
          <a:p>
            <a:endParaRPr lang="ko-KR" altLang="en-US" dirty="0"/>
          </a:p>
          <a:p>
            <a:r>
              <a:rPr lang="ko-KR" altLang="en-US" dirty="0"/>
              <a:t>서명 생성</a:t>
            </a:r>
          </a:p>
          <a:p>
            <a:pPr lvl="1"/>
            <a:r>
              <a:rPr lang="ko-KR" altLang="en-US" dirty="0"/>
              <a:t>        는 </a:t>
            </a:r>
            <a:r>
              <a:rPr lang="en-US" altLang="ko-KR" dirty="0"/>
              <a:t>m</a:t>
            </a:r>
            <a:r>
              <a:rPr lang="ko-KR" altLang="en-US" dirty="0"/>
              <a:t>에 대한 서명 </a:t>
            </a:r>
          </a:p>
          <a:p>
            <a:endParaRPr lang="ko-KR" altLang="en-US" dirty="0"/>
          </a:p>
          <a:p>
            <a:r>
              <a:rPr lang="ko-KR" altLang="en-US" dirty="0"/>
              <a:t>서명 검증</a:t>
            </a:r>
            <a:endParaRPr lang="ko-KR" altLang="en-US" sz="160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19</a:t>
            </a:fld>
            <a:endParaRPr lang="ko-KR" altLang="en-US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5291138" y="3213100"/>
          <a:ext cx="2305050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1180588" imgH="723586" progId="Equation.3">
                  <p:embed/>
                </p:oleObj>
              </mc:Choice>
              <mc:Fallback>
                <p:oleObj name="Equation" r:id="rId3" imgW="1180588" imgH="72358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3213100"/>
                        <a:ext cx="2305050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5292725" y="1700213"/>
          <a:ext cx="20161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990600" imgH="228600" progId="Equation.3">
                  <p:embed/>
                </p:oleObj>
              </mc:Choice>
              <mc:Fallback>
                <p:oleObj name="Equation" r:id="rId5" imgW="990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700213"/>
                        <a:ext cx="201612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898164"/>
              </p:ext>
            </p:extLst>
          </p:nvPr>
        </p:nvGraphicFramePr>
        <p:xfrm>
          <a:off x="1280766" y="3467348"/>
          <a:ext cx="8429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431613" imgH="203112" progId="Equation.3">
                  <p:embed/>
                </p:oleObj>
              </mc:Choice>
              <mc:Fallback>
                <p:oleObj name="Equation" r:id="rId7" imgW="431613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766" y="3467348"/>
                        <a:ext cx="8429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076375"/>
              </p:ext>
            </p:extLst>
          </p:nvPr>
        </p:nvGraphicFramePr>
        <p:xfrm>
          <a:off x="1835696" y="4869160"/>
          <a:ext cx="1660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9" imgW="850531" imgH="304668" progId="Equation.3">
                  <p:embed/>
                </p:oleObj>
              </mc:Choice>
              <mc:Fallback>
                <p:oleObj name="Equation" r:id="rId9" imgW="850531" imgH="30466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869160"/>
                        <a:ext cx="16605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09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잉여계에서의</a:t>
            </a:r>
            <a:r>
              <a:rPr lang="ko-KR" altLang="en-US" dirty="0" smtClean="0"/>
              <a:t> 사칙연산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모듈러승산</a:t>
            </a:r>
            <a:r>
              <a:rPr lang="ko-KR" altLang="en-US" dirty="0" smtClean="0"/>
              <a:t> </a:t>
            </a:r>
            <a:r>
              <a:rPr lang="ko-KR" altLang="en-US" dirty="0"/>
              <a:t>계산 </a:t>
            </a:r>
            <a:r>
              <a:rPr lang="en-US" altLang="ko-KR" dirty="0" smtClean="0"/>
              <a:t>(Square-and-Multiply </a:t>
            </a:r>
            <a:r>
              <a:rPr lang="ko-KR" altLang="en-US" dirty="0" smtClean="0"/>
              <a:t>알고리즘</a:t>
            </a:r>
            <a:r>
              <a:rPr lang="en-US" altLang="ko-KR" dirty="0" smtClean="0"/>
              <a:t>) </a:t>
            </a:r>
          </a:p>
          <a:p>
            <a:pPr lvl="1"/>
            <a:r>
              <a:rPr lang="ko-KR" altLang="en-US" dirty="0" err="1"/>
              <a:t>모듈러승산</a:t>
            </a:r>
            <a:r>
              <a:rPr lang="ko-KR" altLang="en-US" dirty="0"/>
              <a:t> 테이블 </a:t>
            </a:r>
            <a:r>
              <a:rPr lang="ko-KR" altLang="en-US" dirty="0" smtClean="0"/>
              <a:t>만들기</a:t>
            </a:r>
            <a:endParaRPr lang="ko-KR" altLang="en-US" dirty="0"/>
          </a:p>
          <a:p>
            <a:pPr lvl="1"/>
            <a:r>
              <a:rPr lang="ko-KR" altLang="en-US" dirty="0" smtClean="0"/>
              <a:t>두 수의 최대공약수 계산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확장유클리드</a:t>
            </a:r>
            <a:r>
              <a:rPr lang="ko-KR" altLang="en-US" dirty="0" smtClean="0"/>
              <a:t> 알고리즘으로 역수 계산 </a:t>
            </a: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en-US" altLang="ko-KR" dirty="0" err="1" smtClean="0"/>
              <a:t>Java.math.BigInteger</a:t>
            </a:r>
            <a:r>
              <a:rPr lang="en-US" altLang="ko-KR" dirty="0" smtClean="0"/>
              <a:t> </a:t>
            </a:r>
            <a:r>
              <a:rPr lang="ko-KR" altLang="en-US" dirty="0" smtClean="0"/>
              <a:t>클래스 이용하기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BigInteger</a:t>
            </a:r>
            <a:r>
              <a:rPr lang="en-US" altLang="ko-KR" dirty="0" smtClean="0"/>
              <a:t> </a:t>
            </a:r>
            <a:r>
              <a:rPr lang="ko-KR" altLang="en-US" dirty="0" smtClean="0"/>
              <a:t>클래스를 이용한 사칙연산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RSA </a:t>
            </a:r>
            <a:r>
              <a:rPr lang="ko-KR" altLang="en-US" dirty="0" smtClean="0"/>
              <a:t>알고리즘 구현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ElGamal</a:t>
            </a:r>
            <a:r>
              <a:rPr lang="en-US" altLang="ko-KR" dirty="0" smtClean="0"/>
              <a:t> </a:t>
            </a:r>
            <a:r>
              <a:rPr lang="ko-KR" altLang="en-US" dirty="0" smtClean="0"/>
              <a:t>알고리즘 구현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Schnorr</a:t>
            </a:r>
            <a:r>
              <a:rPr lang="en-US" altLang="ko-KR" dirty="0" smtClean="0"/>
              <a:t> </a:t>
            </a:r>
            <a:r>
              <a:rPr lang="ko-KR" altLang="en-US" dirty="0" smtClean="0"/>
              <a:t>서명 알고리즘 구현 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343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Schnorr</a:t>
            </a:r>
            <a:r>
              <a:rPr lang="en-US" altLang="ko-KR" dirty="0"/>
              <a:t> </a:t>
            </a:r>
            <a:r>
              <a:rPr lang="ko-KR" altLang="en-US" dirty="0"/>
              <a:t>서명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340768"/>
            <a:ext cx="729719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1. </a:t>
            </a:r>
            <a:r>
              <a:rPr lang="ko-KR" altLang="en-US" sz="1400" dirty="0" err="1"/>
              <a:t>키생성</a:t>
            </a:r>
            <a:r>
              <a:rPr lang="ko-KR" altLang="en-US" sz="1400" dirty="0"/>
              <a:t> </a:t>
            </a:r>
            <a:r>
              <a:rPr lang="en-US" altLang="ko-KR" sz="1400" dirty="0"/>
              <a:t>(Key Generation) </a:t>
            </a:r>
          </a:p>
          <a:p>
            <a:r>
              <a:rPr lang="en-US" altLang="ko-KR" sz="1400" dirty="0"/>
              <a:t>q</a:t>
            </a:r>
            <a:r>
              <a:rPr lang="ko-KR" altLang="en-US" sz="1400" dirty="0"/>
              <a:t>의 </a:t>
            </a:r>
            <a:r>
              <a:rPr lang="ko-KR" altLang="en-US" sz="1400" dirty="0" err="1"/>
              <a:t>비트수를</a:t>
            </a:r>
            <a:r>
              <a:rPr lang="ko-KR" altLang="en-US" sz="1400" dirty="0"/>
              <a:t> 입력하세요 </a:t>
            </a:r>
            <a:r>
              <a:rPr lang="en-US" altLang="ko-KR" sz="1400" dirty="0"/>
              <a:t>(160)&gt;&gt; 30</a:t>
            </a:r>
          </a:p>
          <a:p>
            <a:r>
              <a:rPr lang="en-US" altLang="ko-KR" sz="1400" dirty="0"/>
              <a:t>p</a:t>
            </a:r>
            <a:r>
              <a:rPr lang="ko-KR" altLang="en-US" sz="1400" dirty="0"/>
              <a:t>의 </a:t>
            </a:r>
            <a:r>
              <a:rPr lang="ko-KR" altLang="en-US" sz="1400" dirty="0" err="1"/>
              <a:t>비트수를</a:t>
            </a:r>
            <a:r>
              <a:rPr lang="ko-KR" altLang="en-US" sz="1400" dirty="0"/>
              <a:t> 입력하세요 </a:t>
            </a:r>
            <a:r>
              <a:rPr lang="en-US" altLang="ko-KR" sz="1400" dirty="0"/>
              <a:t>(1024)&gt;&gt; 200</a:t>
            </a:r>
          </a:p>
          <a:p>
            <a:r>
              <a:rPr lang="en-US" altLang="ko-KR" sz="1400" dirty="0"/>
              <a:t>q = 785862709</a:t>
            </a:r>
          </a:p>
          <a:p>
            <a:r>
              <a:rPr lang="en-US" altLang="ko-KR" sz="1400" dirty="0"/>
              <a:t>loop = 71</a:t>
            </a:r>
          </a:p>
          <a:p>
            <a:r>
              <a:rPr lang="en-US" altLang="ko-KR" sz="1400" dirty="0"/>
              <a:t>p = 1575099955074729996735332870937559098373766739284997582249719</a:t>
            </a:r>
          </a:p>
          <a:p>
            <a:r>
              <a:rPr lang="en-US" altLang="ko-KR" sz="1400" dirty="0"/>
              <a:t>loop = 0</a:t>
            </a:r>
          </a:p>
          <a:p>
            <a:r>
              <a:rPr lang="en-US" altLang="ko-KR" sz="1400" dirty="0"/>
              <a:t>g = 904745875750278837202552822475586867599799335382239195889315</a:t>
            </a:r>
          </a:p>
          <a:p>
            <a:r>
              <a:rPr lang="en-US" altLang="ko-KR" sz="1400" dirty="0"/>
              <a:t>q|p-1 = 0</a:t>
            </a:r>
          </a:p>
          <a:p>
            <a:r>
              <a:rPr lang="en-US" altLang="ko-KR" sz="1400" dirty="0" err="1"/>
              <a:t>g^q</a:t>
            </a:r>
            <a:r>
              <a:rPr lang="en-US" altLang="ko-KR" sz="1400" dirty="0"/>
              <a:t> mod p = 1</a:t>
            </a:r>
          </a:p>
          <a:p>
            <a:r>
              <a:rPr lang="en-US" altLang="ko-KR" sz="1400" dirty="0"/>
              <a:t>A</a:t>
            </a:r>
            <a:r>
              <a:rPr lang="ko-KR" altLang="en-US" sz="1400" dirty="0"/>
              <a:t>의 개인키 </a:t>
            </a:r>
            <a:r>
              <a:rPr lang="en-US" altLang="ko-KR" sz="1400" dirty="0"/>
              <a:t>= 256509342</a:t>
            </a:r>
          </a:p>
          <a:p>
            <a:r>
              <a:rPr lang="en-US" altLang="ko-KR" sz="1400" dirty="0"/>
              <a:t>A</a:t>
            </a:r>
            <a:r>
              <a:rPr lang="ko-KR" altLang="en-US" sz="1400" dirty="0"/>
              <a:t>의 공개키 </a:t>
            </a:r>
            <a:r>
              <a:rPr lang="en-US" altLang="ko-KR" sz="1400" dirty="0"/>
              <a:t>= 628276971617374031391797654344696306789765741109045988839154</a:t>
            </a:r>
          </a:p>
          <a:p>
            <a:endParaRPr lang="ko-KR" altLang="en-US" sz="1400" dirty="0"/>
          </a:p>
          <a:p>
            <a:r>
              <a:rPr lang="en-US" altLang="ko-KR" sz="1400" dirty="0"/>
              <a:t>2. </a:t>
            </a:r>
            <a:r>
              <a:rPr lang="ko-KR" altLang="en-US" sz="1400" dirty="0"/>
              <a:t>서명 생성 </a:t>
            </a:r>
            <a:r>
              <a:rPr lang="en-US" altLang="ko-KR" sz="1400" dirty="0"/>
              <a:t>(Signing) </a:t>
            </a:r>
          </a:p>
          <a:p>
            <a:r>
              <a:rPr lang="ko-KR" altLang="en-US" sz="1400" dirty="0"/>
              <a:t>서명 </a:t>
            </a:r>
            <a:r>
              <a:rPr lang="en-US" altLang="ko-KR" sz="1400" dirty="0"/>
              <a:t>= (</a:t>
            </a:r>
            <a:r>
              <a:rPr lang="en-US" altLang="ko-KR" sz="1400" dirty="0" err="1"/>
              <a:t>m,U,V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m = This is a simple message for </a:t>
            </a:r>
            <a:r>
              <a:rPr lang="en-US" altLang="ko-KR" sz="1400" dirty="0" err="1"/>
              <a:t>Schnorr</a:t>
            </a:r>
            <a:r>
              <a:rPr lang="en-US" altLang="ko-KR" sz="1400" dirty="0"/>
              <a:t> signature.</a:t>
            </a:r>
          </a:p>
          <a:p>
            <a:r>
              <a:rPr lang="en-US" altLang="ko-KR" sz="1400" dirty="0"/>
              <a:t>U = 336458072206080794537988899705062618778221672594125041907512</a:t>
            </a:r>
          </a:p>
          <a:p>
            <a:r>
              <a:rPr lang="en-US" altLang="ko-KR" sz="1400" dirty="0"/>
              <a:t>V = 489378877</a:t>
            </a:r>
          </a:p>
          <a:p>
            <a:endParaRPr lang="ko-KR" altLang="en-US" sz="1400" dirty="0"/>
          </a:p>
          <a:p>
            <a:r>
              <a:rPr lang="en-US" altLang="ko-KR" sz="1400" dirty="0"/>
              <a:t>3. </a:t>
            </a:r>
            <a:r>
              <a:rPr lang="ko-KR" altLang="en-US" sz="1400" dirty="0"/>
              <a:t>서명 검증 </a:t>
            </a:r>
            <a:r>
              <a:rPr lang="en-US" altLang="ko-KR" sz="1400" dirty="0"/>
              <a:t>(Signature Verification) </a:t>
            </a:r>
          </a:p>
          <a:p>
            <a:r>
              <a:rPr lang="en-US" altLang="ko-KR" sz="1400" dirty="0"/>
              <a:t>Left  = 640040391421324111978016650741331607405215793265975221490882</a:t>
            </a:r>
          </a:p>
          <a:p>
            <a:r>
              <a:rPr lang="en-US" altLang="ko-KR" sz="1400" dirty="0"/>
              <a:t>Right = 640040391421324111978016650741331607405215793265975221490882</a:t>
            </a:r>
          </a:p>
          <a:p>
            <a:r>
              <a:rPr lang="en-US" altLang="ko-KR" sz="1400" dirty="0" err="1"/>
              <a:t>Schnorr</a:t>
            </a:r>
            <a:r>
              <a:rPr lang="en-US" altLang="ko-KR" sz="1400" dirty="0"/>
              <a:t> signature is valid</a:t>
            </a:r>
          </a:p>
          <a:p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6417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Z</a:t>
            </a:r>
            <a:r>
              <a:rPr lang="en-US" altLang="ko-KR" sz="1600" dirty="0"/>
              <a:t>23</a:t>
            </a:r>
            <a:r>
              <a:rPr lang="ko-KR" altLang="en-US" dirty="0" smtClean="0"/>
              <a:t>에서의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모듈러</a:t>
            </a:r>
            <a:r>
              <a:rPr lang="ko-KR" altLang="en-US" dirty="0" smtClean="0"/>
              <a:t> 승산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442329"/>
              </p:ext>
            </p:extLst>
          </p:nvPr>
        </p:nvGraphicFramePr>
        <p:xfrm>
          <a:off x="846782" y="836712"/>
          <a:ext cx="7613650" cy="5988050"/>
        </p:xfrm>
        <a:graphic>
          <a:graphicData uri="http://schemas.openxmlformats.org/drawingml/2006/table">
            <a:tbl>
              <a:tblPr/>
              <a:tblGrid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  <a:gridCol w="346075"/>
              </a:tblGrid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^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7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9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17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15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7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모듈러</a:t>
            </a:r>
            <a:r>
              <a:rPr lang="ko-KR" altLang="en-US" dirty="0"/>
              <a:t> </a:t>
            </a:r>
            <a:r>
              <a:rPr lang="ko-KR" altLang="en-US" dirty="0" smtClean="0"/>
              <a:t>승산 테이블 만들기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50694"/>
            <a:ext cx="3848684" cy="25026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3038"/>
            <a:ext cx="4051422" cy="443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912" y="1485899"/>
            <a:ext cx="4019520" cy="216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87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두 수의 최대공약수 계산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4581128"/>
            <a:ext cx="2957861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======= </a:t>
            </a:r>
            <a:r>
              <a:rPr lang="ko-KR" altLang="en-US" sz="1400" dirty="0"/>
              <a:t>최대공약수 </a:t>
            </a:r>
            <a:r>
              <a:rPr lang="en-US" altLang="ko-KR" sz="1400" dirty="0"/>
              <a:t>=======</a:t>
            </a:r>
          </a:p>
          <a:p>
            <a:r>
              <a:rPr lang="ko-KR" altLang="en-US" sz="1400" dirty="0"/>
              <a:t>첫 번째 자연수 </a:t>
            </a:r>
            <a:r>
              <a:rPr lang="en-US" altLang="ko-KR" sz="1400" dirty="0"/>
              <a:t>&gt;&gt; 13</a:t>
            </a:r>
          </a:p>
          <a:p>
            <a:r>
              <a:rPr lang="ko-KR" altLang="en-US" sz="1400" dirty="0"/>
              <a:t>두 번째 자연수 </a:t>
            </a:r>
            <a:r>
              <a:rPr lang="en-US" altLang="ko-KR" sz="1400" dirty="0"/>
              <a:t>&gt;&gt; 65</a:t>
            </a:r>
          </a:p>
          <a:p>
            <a:r>
              <a:rPr lang="ko-KR" altLang="en-US" sz="1400" dirty="0"/>
              <a:t>최대공약수</a:t>
            </a:r>
            <a:r>
              <a:rPr lang="en-US" altLang="ko-KR" sz="1400" dirty="0"/>
              <a:t>: </a:t>
            </a:r>
            <a:r>
              <a:rPr lang="en-US" altLang="ko-KR" sz="1400" dirty="0" smtClean="0"/>
              <a:t>13</a:t>
            </a:r>
            <a:endParaRPr lang="en-US" altLang="ko-KR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26012"/>
            <a:ext cx="4672986" cy="4235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43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확장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유클리드</a:t>
            </a:r>
            <a:r>
              <a:rPr lang="ko-KR" altLang="en-US" dirty="0" smtClean="0"/>
              <a:t> 알고리즘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24" y="1412776"/>
            <a:ext cx="6400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074" y="2407492"/>
            <a:ext cx="3432634" cy="125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35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BigInteger</a:t>
            </a:r>
            <a:r>
              <a:rPr lang="en-US" altLang="ko-KR" dirty="0" smtClean="0"/>
              <a:t> </a:t>
            </a:r>
            <a:r>
              <a:rPr lang="ko-KR" altLang="en-US" dirty="0" smtClean="0"/>
              <a:t>클래스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Java.math.BigInteger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매우 큰 자릿수의 정수연산을 구현한 클래스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공개키 암호 등에 유용하게 이용됨   </a:t>
            </a:r>
            <a:endParaRPr lang="en-US" altLang="ko-KR" dirty="0"/>
          </a:p>
          <a:p>
            <a:r>
              <a:rPr lang="ko-KR" altLang="en-US" dirty="0" smtClean="0"/>
              <a:t>소수 생성 </a:t>
            </a:r>
            <a:endParaRPr lang="en-US" altLang="ko-KR" dirty="0" smtClean="0"/>
          </a:p>
          <a:p>
            <a:pPr lvl="1"/>
            <a:r>
              <a:rPr lang="en-US" altLang="ko-KR" dirty="0" err="1"/>
              <a:t>BigInteger</a:t>
            </a:r>
            <a:r>
              <a:rPr lang="en-US" altLang="ko-KR" dirty="0"/>
              <a:t> p = </a:t>
            </a:r>
            <a:r>
              <a:rPr lang="en-US" altLang="ko-KR" dirty="0" err="1"/>
              <a:t>b.nextProbablePrime</a:t>
            </a:r>
            <a:r>
              <a:rPr lang="en-US" altLang="ko-KR" dirty="0"/>
              <a:t>();  //  b</a:t>
            </a:r>
            <a:r>
              <a:rPr lang="ko-KR" altLang="en-US" dirty="0"/>
              <a:t>보다 큰 </a:t>
            </a:r>
            <a:r>
              <a:rPr lang="ko-KR" altLang="en-US" dirty="0" err="1"/>
              <a:t>첫번째</a:t>
            </a:r>
            <a:r>
              <a:rPr lang="ko-KR" altLang="en-US" dirty="0"/>
              <a:t> 소수를 출력 </a:t>
            </a:r>
            <a:endParaRPr lang="en-US" altLang="ko-KR" dirty="0" smtClean="0"/>
          </a:p>
          <a:p>
            <a:pPr lvl="1"/>
            <a:r>
              <a:rPr lang="en-US" altLang="ko-KR" dirty="0" err="1"/>
              <a:t>BigInteger</a:t>
            </a:r>
            <a:r>
              <a:rPr lang="en-US" altLang="ko-KR" dirty="0"/>
              <a:t> c = </a:t>
            </a:r>
            <a:r>
              <a:rPr lang="en-US" altLang="ko-KR" dirty="0" err="1"/>
              <a:t>BigInteger.</a:t>
            </a:r>
            <a:r>
              <a:rPr lang="en-US" altLang="ko-KR" i="1" dirty="0" err="1"/>
              <a:t>probablePrime</a:t>
            </a:r>
            <a:r>
              <a:rPr lang="en-US" altLang="ko-KR" i="1" dirty="0"/>
              <a:t>(</a:t>
            </a:r>
            <a:r>
              <a:rPr lang="en-US" altLang="ko-KR" i="1" dirty="0" err="1"/>
              <a:t>bit,rnd</a:t>
            </a:r>
            <a:r>
              <a:rPr lang="en-US" altLang="ko-KR" i="1" dirty="0" smtClean="0"/>
              <a:t>); </a:t>
            </a:r>
          </a:p>
          <a:p>
            <a:pPr lvl="2"/>
            <a:r>
              <a:rPr lang="ko-KR" altLang="en-US" i="1" dirty="0" smtClean="0"/>
              <a:t>특정 비트수의 임의의 소수 생성 </a:t>
            </a:r>
            <a:endParaRPr lang="en-US" altLang="ko-KR" i="1" dirty="0" smtClean="0"/>
          </a:p>
          <a:p>
            <a:pPr lvl="1"/>
            <a:endParaRPr lang="en-US" altLang="ko-KR" i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023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모듈러</a:t>
            </a:r>
            <a:r>
              <a:rPr lang="ko-KR" altLang="en-US" dirty="0"/>
              <a:t> 연산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208" y="2420888"/>
            <a:ext cx="569694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/>
              <a:t>BigInteger</a:t>
            </a:r>
            <a:r>
              <a:rPr lang="en-US" altLang="ko-KR" sz="1600" dirty="0"/>
              <a:t> r; </a:t>
            </a:r>
          </a:p>
          <a:p>
            <a:endParaRPr lang="ko-KR" altLang="en-US" sz="1600" dirty="0"/>
          </a:p>
          <a:p>
            <a:r>
              <a:rPr lang="en-US" altLang="ko-KR" sz="1600" dirty="0"/>
              <a:t>r=</a:t>
            </a:r>
            <a:r>
              <a:rPr lang="en-US" altLang="ko-KR" sz="1600" dirty="0" err="1"/>
              <a:t>a.add</a:t>
            </a:r>
            <a:r>
              <a:rPr lang="en-US" altLang="ko-KR" sz="1600" dirty="0"/>
              <a:t>(b).mod(p); </a:t>
            </a:r>
            <a:r>
              <a:rPr lang="en-US" altLang="ko-KR" sz="1600" dirty="0" smtClean="0"/>
              <a:t>  // </a:t>
            </a:r>
            <a:r>
              <a:rPr lang="en-US" altLang="ko-KR" sz="1600" dirty="0" err="1" smtClean="0"/>
              <a:t>a+b</a:t>
            </a:r>
            <a:r>
              <a:rPr lang="en-US" altLang="ko-KR" sz="1600" dirty="0" smtClean="0"/>
              <a:t> mod p </a:t>
            </a:r>
            <a:endParaRPr lang="en-US" altLang="ko-KR" sz="1600" dirty="0"/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(a+" + "+b+" mod "+p+" = "+r);</a:t>
            </a:r>
          </a:p>
          <a:p>
            <a:endParaRPr lang="ko-KR" altLang="en-US" sz="1600" dirty="0"/>
          </a:p>
          <a:p>
            <a:r>
              <a:rPr lang="en-US" altLang="ko-KR" sz="1600" dirty="0"/>
              <a:t>r=</a:t>
            </a:r>
            <a:r>
              <a:rPr lang="en-US" altLang="ko-KR" sz="1600" dirty="0" err="1"/>
              <a:t>a.subtract</a:t>
            </a:r>
            <a:r>
              <a:rPr lang="en-US" altLang="ko-KR" sz="1600" dirty="0"/>
              <a:t>(b).mod(p</a:t>
            </a:r>
            <a:r>
              <a:rPr lang="en-US" altLang="ko-KR" sz="1600" dirty="0" smtClean="0"/>
              <a:t>);  // a-b </a:t>
            </a:r>
            <a:r>
              <a:rPr lang="en-US" altLang="ko-KR" sz="1600" dirty="0"/>
              <a:t>mod p 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(a+" - "+b+" mod "+p+" = "+r);</a:t>
            </a:r>
          </a:p>
          <a:p>
            <a:endParaRPr lang="ko-KR" altLang="en-US" sz="1600" dirty="0"/>
          </a:p>
          <a:p>
            <a:r>
              <a:rPr lang="en-US" altLang="ko-KR" sz="1600" dirty="0"/>
              <a:t>r=</a:t>
            </a:r>
            <a:r>
              <a:rPr lang="en-US" altLang="ko-KR" sz="1600" dirty="0" err="1"/>
              <a:t>a.multiply</a:t>
            </a:r>
            <a:r>
              <a:rPr lang="en-US" altLang="ko-KR" sz="1600" dirty="0"/>
              <a:t>(b).mod(p</a:t>
            </a:r>
            <a:r>
              <a:rPr lang="en-US" altLang="ko-KR" sz="1600" dirty="0" smtClean="0"/>
              <a:t>);  // a*b </a:t>
            </a:r>
            <a:r>
              <a:rPr lang="en-US" altLang="ko-KR" sz="1600" dirty="0"/>
              <a:t>mod p 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(a+" * "+b+" mod "+p+" = "+r);</a:t>
            </a:r>
          </a:p>
          <a:p>
            <a:endParaRPr lang="ko-KR" altLang="en-US" sz="1600" dirty="0"/>
          </a:p>
          <a:p>
            <a:r>
              <a:rPr lang="en-US" altLang="ko-KR" sz="1600" dirty="0"/>
              <a:t>r=</a:t>
            </a:r>
            <a:r>
              <a:rPr lang="en-US" altLang="ko-KR" sz="1600" dirty="0" err="1"/>
              <a:t>a.divide</a:t>
            </a:r>
            <a:r>
              <a:rPr lang="en-US" altLang="ko-KR" sz="1600" dirty="0"/>
              <a:t>(b).mod(p</a:t>
            </a:r>
            <a:r>
              <a:rPr lang="en-US" altLang="ko-KR" sz="1600" dirty="0" smtClean="0"/>
              <a:t>);   //  a/b </a:t>
            </a:r>
            <a:r>
              <a:rPr lang="en-US" altLang="ko-KR" sz="1600" dirty="0"/>
              <a:t>mod p </a:t>
            </a:r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(a+" / "+b+" mod "+p+" = "+r+"   ???");</a:t>
            </a:r>
          </a:p>
          <a:p>
            <a:endParaRPr lang="ko-KR" altLang="en-US" sz="1600" dirty="0"/>
          </a:p>
          <a:p>
            <a:r>
              <a:rPr lang="en-US" altLang="ko-KR" sz="1600" dirty="0"/>
              <a:t>r=</a:t>
            </a:r>
            <a:r>
              <a:rPr lang="en-US" altLang="ko-KR" sz="1600" dirty="0" err="1"/>
              <a:t>a.multiply</a:t>
            </a:r>
            <a:r>
              <a:rPr lang="en-US" altLang="ko-KR" sz="1600" dirty="0"/>
              <a:t>(</a:t>
            </a:r>
            <a:r>
              <a:rPr lang="en-US" altLang="ko-KR" sz="1600" dirty="0" err="1"/>
              <a:t>b.modInverse</a:t>
            </a:r>
            <a:r>
              <a:rPr lang="en-US" altLang="ko-KR" sz="1600" dirty="0"/>
              <a:t>(p)).mod(p</a:t>
            </a:r>
            <a:r>
              <a:rPr lang="en-US" altLang="ko-KR" sz="1600" dirty="0" smtClean="0"/>
              <a:t>);   //  a*b^{-1} mod p</a:t>
            </a:r>
            <a:endParaRPr lang="en-US" altLang="ko-KR" sz="1600" dirty="0"/>
          </a:p>
          <a:p>
            <a:r>
              <a:rPr lang="en-US" altLang="ko-KR" sz="1600" dirty="0" err="1"/>
              <a:t>System.</a:t>
            </a:r>
            <a:r>
              <a:rPr lang="en-US" altLang="ko-KR" sz="1600" i="1" dirty="0" err="1"/>
              <a:t>out.println</a:t>
            </a:r>
            <a:r>
              <a:rPr lang="en-US" altLang="ko-KR" sz="1600" i="1" dirty="0"/>
              <a:t>(a+" * "+b+"^(-1) mod "+p+" = "+r);</a:t>
            </a:r>
          </a:p>
          <a:p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404664"/>
            <a:ext cx="537551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r=</a:t>
            </a:r>
            <a:r>
              <a:rPr lang="en-US" altLang="ko-KR" dirty="0" err="1"/>
              <a:t>a.gcd</a:t>
            </a:r>
            <a:r>
              <a:rPr lang="en-US" altLang="ko-KR" dirty="0"/>
              <a:t>(b</a:t>
            </a:r>
            <a:r>
              <a:rPr lang="en-US" altLang="ko-KR" dirty="0" smtClean="0"/>
              <a:t>);   // a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b</a:t>
            </a:r>
            <a:r>
              <a:rPr lang="ko-KR" altLang="en-US" dirty="0" smtClean="0"/>
              <a:t>의 최대공약수</a:t>
            </a:r>
            <a:endParaRPr lang="en-US" altLang="ko-KR" dirty="0"/>
          </a:p>
          <a:p>
            <a:r>
              <a:rPr lang="pt-BR" altLang="ko-KR" dirty="0"/>
              <a:t>System.</a:t>
            </a:r>
            <a:r>
              <a:rPr lang="pt-BR" altLang="ko-KR" i="1" dirty="0"/>
              <a:t>out.println("gcd("+a+","+b+") = "+r);</a:t>
            </a:r>
          </a:p>
          <a:p>
            <a:endParaRPr lang="ko-KR" altLang="en-US" dirty="0"/>
          </a:p>
          <a:p>
            <a:r>
              <a:rPr lang="en-US" altLang="ko-KR" dirty="0"/>
              <a:t>r=</a:t>
            </a:r>
            <a:r>
              <a:rPr lang="en-US" altLang="ko-KR" dirty="0" err="1"/>
              <a:t>a.modPow</a:t>
            </a:r>
            <a:r>
              <a:rPr lang="en-US" altLang="ko-KR" dirty="0"/>
              <a:t>(b, p</a:t>
            </a:r>
            <a:r>
              <a:rPr lang="en-US" altLang="ko-KR" dirty="0" smtClean="0"/>
              <a:t>);   // </a:t>
            </a:r>
            <a:r>
              <a:rPr lang="en-US" altLang="ko-KR" dirty="0" err="1" smtClean="0"/>
              <a:t>a^b</a:t>
            </a:r>
            <a:r>
              <a:rPr lang="en-US" altLang="ko-KR" dirty="0" smtClean="0"/>
              <a:t> mod p</a:t>
            </a:r>
            <a:endParaRPr lang="en-US" altLang="ko-KR" dirty="0"/>
          </a:p>
          <a:p>
            <a:r>
              <a:rPr lang="en-US" altLang="ko-KR" dirty="0" err="1"/>
              <a:t>System.</a:t>
            </a:r>
            <a:r>
              <a:rPr lang="en-US" altLang="ko-KR" i="1" dirty="0" err="1"/>
              <a:t>out.println</a:t>
            </a:r>
            <a:r>
              <a:rPr lang="en-US" altLang="ko-KR" i="1" dirty="0"/>
              <a:t>(a+"^"+b+" mod "+p+" = "+r);</a:t>
            </a:r>
          </a:p>
          <a:p>
            <a:endParaRPr lang="ko-KR" altLang="en-US" dirty="0"/>
          </a:p>
          <a:p>
            <a:r>
              <a:rPr lang="en-US" altLang="ko-KR" dirty="0"/>
              <a:t>r=</a:t>
            </a:r>
            <a:r>
              <a:rPr lang="en-US" altLang="ko-KR" dirty="0" err="1"/>
              <a:t>a.modInverse</a:t>
            </a:r>
            <a:r>
              <a:rPr lang="en-US" altLang="ko-KR" dirty="0"/>
              <a:t>(p</a:t>
            </a:r>
            <a:r>
              <a:rPr lang="en-US" altLang="ko-KR" dirty="0" smtClean="0"/>
              <a:t>);  // a^{-1} mod p </a:t>
            </a:r>
            <a:endParaRPr lang="en-US" altLang="ko-KR" dirty="0"/>
          </a:p>
          <a:p>
            <a:r>
              <a:rPr lang="en-US" altLang="ko-KR" dirty="0" err="1"/>
              <a:t>System.</a:t>
            </a:r>
            <a:r>
              <a:rPr lang="en-US" altLang="ko-KR" i="1" dirty="0" err="1"/>
              <a:t>out.println</a:t>
            </a:r>
            <a:r>
              <a:rPr lang="en-US" altLang="ko-KR" i="1" dirty="0"/>
              <a:t>(a+"^-1 mod "+p+" = "+r);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13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RSA </a:t>
            </a:r>
            <a:r>
              <a:rPr lang="ko-KR" altLang="en-US" dirty="0" smtClean="0"/>
              <a:t>알고리즘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특정 비트수의 임의의 소수 </a:t>
            </a:r>
            <a:r>
              <a:rPr lang="en-US" altLang="ko-KR" dirty="0" smtClean="0"/>
              <a:t>p, q </a:t>
            </a:r>
            <a:r>
              <a:rPr lang="ko-KR" altLang="en-US" dirty="0" smtClean="0"/>
              <a:t>생성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 err="1" smtClean="0"/>
              <a:t>키생성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772816"/>
            <a:ext cx="49383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BigInteger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one = new </a:t>
            </a:r>
            <a:r>
              <a:rPr lang="en-US" altLang="ko-KR" sz="1400" dirty="0" err="1"/>
              <a:t>BigInteger</a:t>
            </a:r>
            <a:r>
              <a:rPr lang="en-US" altLang="ko-KR" sz="1400" dirty="0"/>
              <a:t>("1");</a:t>
            </a:r>
          </a:p>
          <a:p>
            <a:r>
              <a:rPr lang="en-US" altLang="ko-KR" sz="1400" dirty="0" smtClean="0"/>
              <a:t>Random </a:t>
            </a:r>
            <a:r>
              <a:rPr lang="en-US" altLang="ko-KR" sz="1400" dirty="0" err="1"/>
              <a:t>rnd</a:t>
            </a:r>
            <a:r>
              <a:rPr lang="en-US" altLang="ko-KR" sz="1400" dirty="0"/>
              <a:t> = new Random();</a:t>
            </a:r>
          </a:p>
          <a:p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</a:t>
            </a:r>
            <a:r>
              <a:rPr lang="en-US" altLang="ko-KR" sz="1400" dirty="0" err="1"/>
              <a:t>bitLength</a:t>
            </a:r>
            <a:r>
              <a:rPr lang="en-US" altLang="ko-KR" sz="1400" dirty="0"/>
              <a:t> = 1024;</a:t>
            </a:r>
          </a:p>
          <a:p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certainty = 10;</a:t>
            </a:r>
          </a:p>
          <a:p>
            <a:r>
              <a:rPr lang="en-US" altLang="ko-KR" sz="1400" dirty="0" err="1" smtClean="0"/>
              <a:t>BigInteger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p = new </a:t>
            </a:r>
            <a:r>
              <a:rPr lang="en-US" altLang="ko-KR" sz="1400" dirty="0" err="1"/>
              <a:t>BigInteger</a:t>
            </a:r>
            <a:r>
              <a:rPr lang="en-US" altLang="ko-KR" sz="1400" dirty="0"/>
              <a:t>(</a:t>
            </a:r>
            <a:r>
              <a:rPr lang="en-US" altLang="ko-KR" sz="1400" dirty="0" err="1"/>
              <a:t>bitLength</a:t>
            </a:r>
            <a:r>
              <a:rPr lang="en-US" altLang="ko-KR" sz="1400" dirty="0"/>
              <a:t>/2, certainty, </a:t>
            </a:r>
            <a:r>
              <a:rPr lang="en-US" altLang="ko-KR" sz="1400" dirty="0" err="1"/>
              <a:t>rnd</a:t>
            </a:r>
            <a:r>
              <a:rPr lang="en-US" altLang="ko-KR" sz="1400" dirty="0"/>
              <a:t>);</a:t>
            </a:r>
          </a:p>
          <a:p>
            <a:r>
              <a:rPr lang="en-US" altLang="ko-KR" sz="1400" dirty="0" err="1" smtClean="0"/>
              <a:t>BigInteger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q = new </a:t>
            </a:r>
            <a:r>
              <a:rPr lang="en-US" altLang="ko-KR" sz="1400" dirty="0" err="1"/>
              <a:t>BigInteger</a:t>
            </a:r>
            <a:r>
              <a:rPr lang="en-US" altLang="ko-KR" sz="1400" dirty="0"/>
              <a:t>(</a:t>
            </a:r>
            <a:r>
              <a:rPr lang="en-US" altLang="ko-KR" sz="1400" dirty="0" err="1"/>
              <a:t>bitLength</a:t>
            </a:r>
            <a:r>
              <a:rPr lang="en-US" altLang="ko-KR" sz="1400" dirty="0"/>
              <a:t>/2, certainty, </a:t>
            </a:r>
            <a:r>
              <a:rPr lang="en-US" altLang="ko-KR" sz="1400" dirty="0" err="1"/>
              <a:t>rnd</a:t>
            </a:r>
            <a:r>
              <a:rPr lang="en-US" altLang="ko-KR" sz="1400" dirty="0"/>
              <a:t>);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3645024"/>
            <a:ext cx="4984185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System.out.println</a:t>
            </a:r>
            <a:r>
              <a:rPr lang="en-US" altLang="ko-KR" sz="1400" dirty="0"/>
              <a:t>("Key Generation");</a:t>
            </a:r>
          </a:p>
          <a:p>
            <a:r>
              <a:rPr lang="en-US" altLang="ko-KR" sz="1400" dirty="0" err="1" smtClean="0"/>
              <a:t>System.out.println</a:t>
            </a:r>
            <a:r>
              <a:rPr lang="en-US" altLang="ko-KR" sz="1400" dirty="0"/>
              <a:t>("p = "+p);</a:t>
            </a:r>
          </a:p>
          <a:p>
            <a:r>
              <a:rPr lang="en-US" altLang="ko-KR" sz="1400" dirty="0" err="1" smtClean="0"/>
              <a:t>System.out.println</a:t>
            </a:r>
            <a:r>
              <a:rPr lang="en-US" altLang="ko-KR" sz="1400" dirty="0"/>
              <a:t>("q = "+q);</a:t>
            </a:r>
          </a:p>
          <a:p>
            <a:r>
              <a:rPr lang="en-US" altLang="ko-KR" sz="1400" dirty="0" err="1" smtClean="0"/>
              <a:t>BigInteger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n = </a:t>
            </a:r>
            <a:r>
              <a:rPr lang="en-US" altLang="ko-KR" sz="1400" dirty="0" err="1"/>
              <a:t>p.multiply</a:t>
            </a:r>
            <a:r>
              <a:rPr lang="en-US" altLang="ko-KR" sz="1400" dirty="0"/>
              <a:t>(q);</a:t>
            </a:r>
          </a:p>
          <a:p>
            <a:r>
              <a:rPr lang="en-US" altLang="ko-KR" sz="1400" dirty="0" err="1" smtClean="0"/>
              <a:t>System.out.println</a:t>
            </a:r>
            <a:r>
              <a:rPr lang="en-US" altLang="ko-KR" sz="1400" dirty="0"/>
              <a:t>("n = p*q = "+n);</a:t>
            </a:r>
          </a:p>
          <a:p>
            <a:r>
              <a:rPr lang="en-US" altLang="ko-KR" sz="1400" dirty="0" err="1" smtClean="0"/>
              <a:t>BigInteger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pin = (</a:t>
            </a:r>
            <a:r>
              <a:rPr lang="en-US" altLang="ko-KR" sz="1400" dirty="0" err="1"/>
              <a:t>p.subtract</a:t>
            </a:r>
            <a:r>
              <a:rPr lang="en-US" altLang="ko-KR" sz="1400" dirty="0"/>
              <a:t>(one)).multiply(</a:t>
            </a:r>
            <a:r>
              <a:rPr lang="en-US" altLang="ko-KR" sz="1400" dirty="0" err="1"/>
              <a:t>q.subtract</a:t>
            </a:r>
            <a:r>
              <a:rPr lang="en-US" altLang="ko-KR" sz="1400" dirty="0"/>
              <a:t>(one));</a:t>
            </a:r>
          </a:p>
          <a:p>
            <a:r>
              <a:rPr lang="en-US" altLang="ko-KR" sz="1400" dirty="0" err="1" smtClean="0"/>
              <a:t>System.out.println</a:t>
            </a:r>
            <a:r>
              <a:rPr lang="en-US" altLang="ko-KR" sz="1400" dirty="0"/>
              <a:t>("pi(n) = (p-1)*(q-1) = "+pin);</a:t>
            </a:r>
          </a:p>
          <a:p>
            <a:r>
              <a:rPr lang="en-US" altLang="ko-KR" sz="1400" dirty="0" err="1" smtClean="0"/>
              <a:t>BigInteger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e = new </a:t>
            </a:r>
            <a:r>
              <a:rPr lang="en-US" altLang="ko-KR" sz="1400" dirty="0" err="1"/>
              <a:t>BigInteger</a:t>
            </a:r>
            <a:r>
              <a:rPr lang="en-US" altLang="ko-KR" sz="1400" dirty="0"/>
              <a:t>("17");</a:t>
            </a:r>
          </a:p>
          <a:p>
            <a:r>
              <a:rPr lang="en-US" altLang="ko-KR" sz="1400" dirty="0" err="1" smtClean="0"/>
              <a:t>System.out.println</a:t>
            </a:r>
            <a:r>
              <a:rPr lang="en-US" altLang="ko-KR" sz="1400" dirty="0"/>
              <a:t>("e = "+e);</a:t>
            </a:r>
          </a:p>
          <a:p>
            <a:r>
              <a:rPr lang="en-US" altLang="ko-KR" sz="1400" dirty="0" err="1" smtClean="0"/>
              <a:t>System.out.println</a:t>
            </a:r>
            <a:r>
              <a:rPr lang="en-US" altLang="ko-KR" sz="1400" dirty="0"/>
              <a:t>("</a:t>
            </a:r>
            <a:r>
              <a:rPr lang="en-US" altLang="ko-KR" sz="1400" dirty="0" err="1"/>
              <a:t>gcd</a:t>
            </a:r>
            <a:r>
              <a:rPr lang="en-US" altLang="ko-KR" sz="1400" dirty="0"/>
              <a:t>(</a:t>
            </a:r>
            <a:r>
              <a:rPr lang="en-US" altLang="ko-KR" sz="1400" dirty="0" err="1"/>
              <a:t>pin,e</a:t>
            </a:r>
            <a:r>
              <a:rPr lang="en-US" altLang="ko-KR" sz="1400" dirty="0"/>
              <a:t>) = "+</a:t>
            </a:r>
            <a:r>
              <a:rPr lang="en-US" altLang="ko-KR" sz="1400" dirty="0" err="1"/>
              <a:t>pin.gcd</a:t>
            </a:r>
            <a:r>
              <a:rPr lang="en-US" altLang="ko-KR" sz="1400" dirty="0"/>
              <a:t>(e));</a:t>
            </a:r>
          </a:p>
          <a:p>
            <a:r>
              <a:rPr lang="en-US" altLang="ko-KR" sz="1400" dirty="0" err="1" smtClean="0"/>
              <a:t>BigInteger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d = </a:t>
            </a:r>
            <a:r>
              <a:rPr lang="en-US" altLang="ko-KR" sz="1400" dirty="0" err="1"/>
              <a:t>e.modInverse</a:t>
            </a:r>
            <a:r>
              <a:rPr lang="en-US" altLang="ko-KR" sz="1400" dirty="0"/>
              <a:t>(pin);</a:t>
            </a:r>
          </a:p>
          <a:p>
            <a:r>
              <a:rPr lang="en-US" altLang="ko-KR" sz="1400" dirty="0" err="1" smtClean="0"/>
              <a:t>System.out.println</a:t>
            </a:r>
            <a:r>
              <a:rPr lang="en-US" altLang="ko-KR" sz="1400" dirty="0"/>
              <a:t>("d = "+d);</a:t>
            </a:r>
          </a:p>
          <a:p>
            <a:r>
              <a:rPr lang="en-US" altLang="ko-KR" sz="1400" dirty="0" err="1" smtClean="0"/>
              <a:t>System.out.println</a:t>
            </a:r>
            <a:r>
              <a:rPr lang="en-US" altLang="ko-KR" sz="1400" dirty="0"/>
              <a:t>(" ");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30279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3219</TotalTime>
  <Words>2082</Words>
  <Application>Microsoft Office PowerPoint</Application>
  <PresentationFormat>화면 슬라이드 쇼(4:3)</PresentationFormat>
  <Paragraphs>1264</Paragraphs>
  <Slides>20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2" baseType="lpstr">
      <vt:lpstr>가을</vt:lpstr>
      <vt:lpstr>Equation</vt:lpstr>
      <vt:lpstr>공개키 암호화 프로그래밍  </vt:lpstr>
      <vt:lpstr>차례</vt:lpstr>
      <vt:lpstr>Z23에서의 모듈러 승산</vt:lpstr>
      <vt:lpstr>모듈러 승산 테이블 만들기</vt:lpstr>
      <vt:lpstr>두 수의 최대공약수 계산 </vt:lpstr>
      <vt:lpstr>확장 유클리드 알고리즘 </vt:lpstr>
      <vt:lpstr>BigInteger 클래스 </vt:lpstr>
      <vt:lpstr>모듈러 연산 </vt:lpstr>
      <vt:lpstr>RSA 알고리즘 </vt:lpstr>
      <vt:lpstr>RSA 알고리즘 </vt:lpstr>
      <vt:lpstr>ElGamal 암호</vt:lpstr>
      <vt:lpstr>ElGamal 암호 방식 (계속)</vt:lpstr>
      <vt:lpstr>PowerPoint 프레젠테이션</vt:lpstr>
      <vt:lpstr>ElGamal 암호</vt:lpstr>
      <vt:lpstr>ElGamal 암호</vt:lpstr>
      <vt:lpstr>ElGamal 암호</vt:lpstr>
      <vt:lpstr>ElGamal 암호</vt:lpstr>
      <vt:lpstr>ElGamal 암호</vt:lpstr>
      <vt:lpstr>Schnorr 서명 </vt:lpstr>
      <vt:lpstr>Schnorr 서명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Lee</cp:lastModifiedBy>
  <cp:revision>169</cp:revision>
  <dcterms:created xsi:type="dcterms:W3CDTF">2011-08-27T14:53:28Z</dcterms:created>
  <dcterms:modified xsi:type="dcterms:W3CDTF">2014-10-28T06:12:59Z</dcterms:modified>
</cp:coreProperties>
</file>