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2" r:id="rId1"/>
  </p:sldMasterIdLst>
  <p:notesMasterIdLst>
    <p:notesMasterId r:id="rId22"/>
  </p:notesMasterIdLst>
  <p:sldIdLst>
    <p:sldId id="256" r:id="rId2"/>
    <p:sldId id="257" r:id="rId3"/>
    <p:sldId id="258" r:id="rId4"/>
    <p:sldId id="261" r:id="rId5"/>
    <p:sldId id="260" r:id="rId6"/>
    <p:sldId id="262" r:id="rId7"/>
    <p:sldId id="263" r:id="rId8"/>
    <p:sldId id="264" r:id="rId9"/>
    <p:sldId id="265" r:id="rId10"/>
    <p:sldId id="266" r:id="rId11"/>
    <p:sldId id="273" r:id="rId12"/>
    <p:sldId id="275" r:id="rId13"/>
    <p:sldId id="276" r:id="rId14"/>
    <p:sldId id="274" r:id="rId15"/>
    <p:sldId id="267" r:id="rId16"/>
    <p:sldId id="268" r:id="rId17"/>
    <p:sldId id="269" r:id="rId18"/>
    <p:sldId id="270" r:id="rId19"/>
    <p:sldId id="271" r:id="rId20"/>
    <p:sldId id="272" r:id="rId21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EEC4"/>
    <a:srgbClr val="D0EAB4"/>
    <a:srgbClr val="C0E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DA37D80-6434-44D0-A028-1B22A696006F}" styleName="밝은 스타일 3 - 강조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ED083AE6-46FA-4A59-8FB0-9F97EB10719F}" styleName="밝은 스타일 3 - 강조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1E171933-4619-4E11-9A3F-F7608DF75F80}" styleName="보통 스타일 1 - 강조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17292A2E-F333-43FB-9621-5CBBE7FDCDCB}" styleName="밝은 스타일 2 - 강조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890" autoAdjust="0"/>
    <p:restoredTop sz="94625" autoAdjust="0"/>
  </p:normalViewPr>
  <p:slideViewPr>
    <p:cSldViewPr>
      <p:cViewPr varScale="1">
        <p:scale>
          <a:sx n="99" d="100"/>
          <a:sy n="99" d="100"/>
        </p:scale>
        <p:origin x="-57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-2040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D9897E-559B-4802-87FD-BDDBC21CBABC}" type="datetimeFigureOut">
              <a:rPr lang="ko-KR" altLang="en-US" smtClean="0"/>
              <a:t>2014-10-28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C7AADCE-4523-43FE-B0A8-90B87F2F6B6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054131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E2F666-7F53-4D26-9895-F9FF4C777749}" type="slidenum">
              <a:rPr lang="ko-KR" altLang="en-US" smtClean="0"/>
              <a:pPr/>
              <a:t>12</a:t>
            </a:fld>
            <a:endParaRPr lang="en-US" altLang="ko-KR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ko-KR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직사각형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제목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 algn="r">
              <a:defRPr cap="all" baseline="0"/>
            </a:lvl1pPr>
          </a:lstStyle>
          <a:p>
            <a:endParaRPr kumimoji="0" lang="en-US" dirty="0"/>
          </a:p>
        </p:txBody>
      </p:sp>
      <p:sp>
        <p:nvSpPr>
          <p:cNvPr id="9" name="부제목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endParaRPr kumimoji="0" lang="en-US" dirty="0"/>
          </a:p>
        </p:txBody>
      </p:sp>
      <p:sp>
        <p:nvSpPr>
          <p:cNvPr id="28" name="날짜 개체 틀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  <a:prstGeom prst="rect">
            <a:avLst/>
          </a:prstGeo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299BC8C-D05E-4966-90C6-DB66949B9446}" type="datetime1">
              <a:rPr lang="ko-KR" altLang="en-US" smtClean="0"/>
              <a:t>2014-10-28</a:t>
            </a:fld>
            <a:endParaRPr lang="ko-KR" altLang="en-US" dirty="0"/>
          </a:p>
        </p:txBody>
      </p:sp>
      <p:sp>
        <p:nvSpPr>
          <p:cNvPr id="17" name="바닥글 개체 틀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  <a:prstGeom prst="rect">
            <a:avLst/>
          </a:prstGeom>
        </p:spPr>
        <p:txBody>
          <a:bodyPr/>
          <a:lstStyle>
            <a:lvl1pPr algn="r">
              <a:defRPr b="1">
                <a:solidFill>
                  <a:srgbClr val="FFC000"/>
                </a:solidFill>
              </a:defRPr>
            </a:lvl1pPr>
          </a:lstStyle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 dirty="0"/>
          </a:p>
        </p:txBody>
      </p:sp>
      <p:sp>
        <p:nvSpPr>
          <p:cNvPr id="29" name="슬라이드 번호 개체 틀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3CF3B71A-966A-471E-8596-7D1D6A8996FF}" type="datetime1">
              <a:rPr lang="ko-KR" altLang="en-US" smtClean="0"/>
              <a:t>2014-10-28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세로 제목 및 텍스트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  <a:prstGeom prst="rect">
            <a:avLst/>
          </a:prstGeom>
        </p:spPr>
        <p:txBody>
          <a:bodyPr/>
          <a:lstStyle/>
          <a:p>
            <a:fld id="{AD64A7B2-A2B0-4C9D-895B-FE1D68BE16F8}" type="datetime1">
              <a:rPr lang="ko-KR" altLang="en-US" smtClean="0"/>
              <a:t>2014-10-28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  <p:sp>
        <p:nvSpPr>
          <p:cNvPr id="7" name="직사각형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68012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8" name="내용 개체 틀 7"/>
          <p:cNvSpPr>
            <a:spLocks noGrp="1"/>
          </p:cNvSpPr>
          <p:nvPr>
            <p:ph sz="quarter" idx="1"/>
          </p:nvPr>
        </p:nvSpPr>
        <p:spPr>
          <a:xfrm>
            <a:off x="612648" y="1340768"/>
            <a:ext cx="8153400" cy="50405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>
                <a:latin typeface="HY나무L" pitchFamily="18" charset="-127"/>
                <a:ea typeface="HY나무L" pitchFamily="18" charset="-127"/>
              </a:defRPr>
            </a:lvl3pPr>
            <a:lvl4pPr>
              <a:defRPr sz="1400">
                <a:latin typeface="휴먼편지체" pitchFamily="18" charset="-127"/>
                <a:ea typeface="휴먼편지체" pitchFamily="18" charset="-127"/>
              </a:defRPr>
            </a:lvl4pPr>
          </a:lstStyle>
          <a:p>
            <a:pPr lvl="0" eaLnBrk="1" latinLnBrk="0" hangingPunct="1"/>
            <a:r>
              <a:rPr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dirty="0" smtClean="0"/>
              <a:t>둘째 수준</a:t>
            </a:r>
          </a:p>
          <a:p>
            <a:pPr lvl="2" eaLnBrk="1" latinLnBrk="0" hangingPunct="1"/>
            <a:r>
              <a:rPr lang="ko-KR" altLang="en-US" dirty="0" smtClean="0"/>
              <a:t>셋째 수준</a:t>
            </a:r>
          </a:p>
          <a:p>
            <a:pPr lvl="3" eaLnBrk="1" latinLnBrk="0" hangingPunct="1"/>
            <a:r>
              <a:rPr lang="ko-KR" altLang="en-US" dirty="0" smtClean="0"/>
              <a:t>넷째 수준</a:t>
            </a:r>
          </a:p>
          <a:p>
            <a:pPr lvl="4" eaLnBrk="1" latinLnBrk="0" hangingPunct="1"/>
            <a:r>
              <a:rPr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구역 머리글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7" name="직사각형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8" name="날짜 개체 틀 7"/>
          <p:cNvSpPr>
            <a:spLocks noGrp="1"/>
          </p:cNvSpPr>
          <p:nvPr>
            <p:ph type="dt" sz="half" idx="15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B31271CA-DFBA-4144-9186-0BE3AC6EE4B1}" type="datetime1">
              <a:rPr lang="ko-KR" altLang="en-US" smtClean="0"/>
              <a:t>2014-10-28</a:t>
            </a:fld>
            <a:endParaRPr lang="ko-KR" altLang="en-US"/>
          </a:p>
        </p:txBody>
      </p:sp>
      <p:sp>
        <p:nvSpPr>
          <p:cNvPr id="10" name="슬라이드 번호 개체 틀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2" name="바닥글 개체 틀 11"/>
          <p:cNvSpPr>
            <a:spLocks noGrp="1"/>
          </p:cNvSpPr>
          <p:nvPr>
            <p:ph type="ftr" sz="quarter" idx="17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rtlCol="0"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내용 개체 틀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3" name="내용 개체 틀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12" name="슬라이드 번호 개체 틀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6" name="텍스트 개체 틀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15" name="텍스트 개체 틀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/>
          <a:lstStyle/>
          <a:p>
            <a:fld id="{F87F4F71-3D90-4F92-8CFE-D11B433509C0}" type="datetime1">
              <a:rPr lang="ko-KR" altLang="en-US" smtClean="0"/>
              <a:t>2014-10-28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9" name="내용 개체 틀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캡션 있는 그림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8" name="직사각형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직사각형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11" name="직사각형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날짜 개체 틀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  <a:prstGeom prst="rect">
            <a:avLst/>
          </a:prstGeom>
        </p:spPr>
        <p:txBody>
          <a:bodyPr rtlCol="0"/>
          <a:lstStyle/>
          <a:p>
            <a:fld id="{D200F4F1-024E-465C-B59D-A4FFBC6118A5}" type="datetime1">
              <a:rPr lang="ko-KR" altLang="en-US" smtClean="0"/>
              <a:t>2014-10-28</a:t>
            </a:fld>
            <a:endParaRPr lang="ko-KR" altLang="en-US"/>
          </a:p>
        </p:txBody>
      </p:sp>
      <p:sp>
        <p:nvSpPr>
          <p:cNvPr id="13" name="슬라이드 번호 개체 틀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4" name="바닥글 개체 틀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  <a:prstGeom prst="rect">
            <a:avLst/>
          </a:prstGeom>
        </p:spPr>
        <p:txBody>
          <a:bodyPr rtlCol="0"/>
          <a:lstStyle/>
          <a:p>
            <a:r>
              <a:rPr lang="ko-KR" altLang="en-US" smtClean="0"/>
              <a:t>명품 </a:t>
            </a:r>
            <a:r>
              <a:rPr lang="en-US" altLang="ko-KR" smtClean="0"/>
              <a:t>Java Programming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ko-KR" altLang="en-US" smtClean="0"/>
              <a:t>그림을 추가하려면 아이콘을 클릭하십시오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제목 개체 틀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752128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  <p:sp>
        <p:nvSpPr>
          <p:cNvPr id="13" name="텍스트 개체 틀 12"/>
          <p:cNvSpPr>
            <a:spLocks noGrp="1"/>
          </p:cNvSpPr>
          <p:nvPr>
            <p:ph type="body" idx="1"/>
          </p:nvPr>
        </p:nvSpPr>
        <p:spPr>
          <a:xfrm>
            <a:off x="590550" y="1394460"/>
            <a:ext cx="8153400" cy="505887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7" name="직사각형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직사각형 7"/>
          <p:cNvSpPr/>
          <p:nvPr/>
        </p:nvSpPr>
        <p:spPr>
          <a:xfrm>
            <a:off x="-8725" y="1052736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직사각형 8"/>
          <p:cNvSpPr/>
          <p:nvPr/>
        </p:nvSpPr>
        <p:spPr>
          <a:xfrm>
            <a:off x="590550" y="1052736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슬라이드 번호 개체 틀 22"/>
          <p:cNvSpPr>
            <a:spLocks noGrp="1"/>
          </p:cNvSpPr>
          <p:nvPr>
            <p:ph type="sldNum" sz="quarter" idx="4"/>
          </p:nvPr>
        </p:nvSpPr>
        <p:spPr>
          <a:xfrm>
            <a:off x="-8725" y="1036860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1870596-DAFA-46D2-82A7-2B6B5F8E0EA4}" type="slidenum">
              <a:rPr lang="ko-KR" altLang="en-US" smtClean="0"/>
              <a:t>‹#›</a:t>
            </a:fld>
            <a:endParaRPr lang="ko-KR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dt="0"/>
  <p:txStyles>
    <p:titleStyle>
      <a:lvl1pPr algn="l" rtl="0" eaLnBrk="1" latinLnBrk="1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1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1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1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1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1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1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1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1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1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4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dirty="0" smtClean="0"/>
              <a:t>공개키</a:t>
            </a:r>
            <a:r>
              <a:rPr lang="en-US" altLang="ko-KR" dirty="0" smtClean="0"/>
              <a:t> </a:t>
            </a:r>
            <a:r>
              <a:rPr lang="ko-KR" altLang="en-US" dirty="0" smtClean="0"/>
              <a:t>암호화 프로그래밍</a:t>
            </a:r>
            <a:r>
              <a:rPr lang="en-US" altLang="ko-KR" dirty="0" smtClean="0"/>
              <a:t/>
            </a:r>
            <a:br>
              <a:rPr lang="en-US" altLang="ko-KR" dirty="0" smtClean="0"/>
            </a:br>
            <a:r>
              <a:rPr lang="en-US" altLang="ko-KR" dirty="0"/>
              <a:t/>
            </a:r>
            <a:br>
              <a:rPr lang="en-US" altLang="ko-KR" dirty="0"/>
            </a:br>
            <a:endParaRPr lang="ko-KR" altLang="en-US" dirty="0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ko-KR" altLang="en-US" dirty="0" smtClean="0"/>
              <a:t>전자상거래보안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6BD2C2-3D3B-4E94-BD92-61B02C5F4DEE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4205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RSA </a:t>
            </a:r>
            <a:r>
              <a:rPr lang="ko-KR" altLang="en-US" dirty="0" smtClean="0"/>
              <a:t>알고리즘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암호화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복호화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10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021216" y="1757715"/>
            <a:ext cx="7439216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//</a:t>
            </a:r>
            <a:r>
              <a:rPr lang="en-US" altLang="ko-KR" dirty="0"/>
              <a:t>Encryption </a:t>
            </a:r>
          </a:p>
          <a:p>
            <a:r>
              <a:rPr lang="en-US" altLang="ko-KR" dirty="0" err="1" smtClean="0"/>
              <a:t>System.out.println</a:t>
            </a:r>
            <a:r>
              <a:rPr lang="en-US" altLang="ko-KR" dirty="0"/>
              <a:t>("Encryption");</a:t>
            </a:r>
          </a:p>
          <a:p>
            <a:r>
              <a:rPr lang="en-US" altLang="ko-KR" dirty="0" err="1" smtClean="0"/>
              <a:t>BigInteger</a:t>
            </a:r>
            <a:r>
              <a:rPr lang="en-US" altLang="ko-KR" dirty="0" smtClean="0"/>
              <a:t> </a:t>
            </a:r>
            <a:r>
              <a:rPr lang="en-US" altLang="ko-KR" dirty="0"/>
              <a:t>m = new </a:t>
            </a:r>
            <a:r>
              <a:rPr lang="en-US" altLang="ko-KR" dirty="0" err="1"/>
              <a:t>BigInteger</a:t>
            </a:r>
            <a:r>
              <a:rPr lang="en-US" altLang="ko-KR" dirty="0"/>
              <a:t>("</a:t>
            </a:r>
            <a:r>
              <a:rPr lang="en-US" altLang="ko-KR" dirty="0" smtClean="0"/>
              <a:t>111111111111111111"); </a:t>
            </a:r>
            <a:r>
              <a:rPr lang="en-US" altLang="ko-KR" dirty="0"/>
              <a:t>// message </a:t>
            </a:r>
          </a:p>
          <a:p>
            <a:r>
              <a:rPr lang="en-US" altLang="ko-KR" dirty="0" err="1" smtClean="0"/>
              <a:t>System.out.println</a:t>
            </a:r>
            <a:r>
              <a:rPr lang="en-US" altLang="ko-KR" dirty="0"/>
              <a:t>("Plaintext = "+m);</a:t>
            </a:r>
          </a:p>
          <a:p>
            <a:r>
              <a:rPr lang="en-US" altLang="ko-KR" dirty="0" err="1" smtClean="0"/>
              <a:t>BigInteger</a:t>
            </a:r>
            <a:r>
              <a:rPr lang="en-US" altLang="ko-KR" dirty="0" smtClean="0"/>
              <a:t> </a:t>
            </a:r>
            <a:r>
              <a:rPr lang="en-US" altLang="ko-KR" dirty="0"/>
              <a:t>c = </a:t>
            </a:r>
            <a:r>
              <a:rPr lang="en-US" altLang="ko-KR" dirty="0" err="1"/>
              <a:t>m.modPow</a:t>
            </a:r>
            <a:r>
              <a:rPr lang="en-US" altLang="ko-KR" dirty="0"/>
              <a:t>(e, n); </a:t>
            </a:r>
          </a:p>
          <a:p>
            <a:r>
              <a:rPr lang="en-US" altLang="ko-KR" dirty="0" err="1" smtClean="0"/>
              <a:t>System.out.println</a:t>
            </a:r>
            <a:r>
              <a:rPr lang="en-US" altLang="ko-KR" dirty="0"/>
              <a:t>("c = </a:t>
            </a:r>
            <a:r>
              <a:rPr lang="en-US" altLang="ko-KR" dirty="0" err="1"/>
              <a:t>m^e</a:t>
            </a:r>
            <a:r>
              <a:rPr lang="en-US" altLang="ko-KR" dirty="0"/>
              <a:t> mod n = "+c);</a:t>
            </a:r>
          </a:p>
          <a:p>
            <a:r>
              <a:rPr lang="en-US" altLang="ko-KR" dirty="0" err="1" smtClean="0"/>
              <a:t>System.out.println</a:t>
            </a:r>
            <a:r>
              <a:rPr lang="en-US" altLang="ko-KR" dirty="0"/>
              <a:t>(" ");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43686" y="4581128"/>
            <a:ext cx="504048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//</a:t>
            </a:r>
            <a:r>
              <a:rPr lang="en-US" altLang="ko-KR" dirty="0"/>
              <a:t>Decryption </a:t>
            </a:r>
          </a:p>
          <a:p>
            <a:r>
              <a:rPr lang="en-US" altLang="ko-KR" dirty="0" err="1" smtClean="0"/>
              <a:t>System.out.println</a:t>
            </a:r>
            <a:r>
              <a:rPr lang="en-US" altLang="ko-KR" dirty="0"/>
              <a:t>("Decryption");</a:t>
            </a:r>
          </a:p>
          <a:p>
            <a:r>
              <a:rPr lang="en-US" altLang="ko-KR" dirty="0" err="1" smtClean="0"/>
              <a:t>BigInteger</a:t>
            </a:r>
            <a:r>
              <a:rPr lang="en-US" altLang="ko-KR" dirty="0" smtClean="0"/>
              <a:t> </a:t>
            </a:r>
            <a:r>
              <a:rPr lang="en-US" altLang="ko-KR" dirty="0"/>
              <a:t>mm = </a:t>
            </a:r>
            <a:r>
              <a:rPr lang="en-US" altLang="ko-KR" dirty="0" err="1"/>
              <a:t>c.modPow</a:t>
            </a:r>
            <a:r>
              <a:rPr lang="en-US" altLang="ko-KR" dirty="0"/>
              <a:t>(d, n);</a:t>
            </a:r>
          </a:p>
          <a:p>
            <a:r>
              <a:rPr lang="en-US" altLang="ko-KR" dirty="0" err="1" smtClean="0"/>
              <a:t>System.out.println</a:t>
            </a:r>
            <a:r>
              <a:rPr lang="en-US" altLang="ko-KR" dirty="0"/>
              <a:t>("m = </a:t>
            </a:r>
            <a:r>
              <a:rPr lang="en-US" altLang="ko-KR" dirty="0" err="1"/>
              <a:t>c^d</a:t>
            </a:r>
            <a:r>
              <a:rPr lang="en-US" altLang="ko-KR" dirty="0"/>
              <a:t> mod n = "+mm);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2586074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ElGamal</a:t>
            </a:r>
            <a:r>
              <a:rPr lang="en-US" altLang="ko-KR" dirty="0" smtClean="0"/>
              <a:t> </a:t>
            </a:r>
            <a:r>
              <a:rPr lang="ko-KR" altLang="en-US" dirty="0" smtClean="0"/>
              <a:t>암호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이산대수 문제의 어려움을 이용하는 공개키 암호 </a:t>
            </a:r>
            <a:endParaRPr lang="en-US" altLang="ko-KR" dirty="0" smtClean="0"/>
          </a:p>
          <a:p>
            <a:endParaRPr lang="en-US" altLang="ko-KR" dirty="0"/>
          </a:p>
          <a:p>
            <a:pPr lvl="1">
              <a:buFont typeface="Wingdings" pitchFamily="2" charset="2"/>
              <a:buNone/>
            </a:pPr>
            <a:r>
              <a:rPr lang="ko-KR" altLang="en-US" dirty="0"/>
              <a:t>	</a:t>
            </a:r>
            <a:r>
              <a:rPr lang="en-US" altLang="ko-KR" i="1" dirty="0"/>
              <a:t>y</a:t>
            </a:r>
            <a:r>
              <a:rPr lang="en-US" altLang="ko-KR" baseline="-25000" dirty="0"/>
              <a:t>  </a:t>
            </a:r>
            <a:r>
              <a:rPr lang="en-US" altLang="ko-KR" dirty="0">
                <a:sym typeface="Symbol" pitchFamily="18" charset="2"/>
              </a:rPr>
              <a:t> </a:t>
            </a:r>
            <a:r>
              <a:rPr lang="en-US" altLang="ko-KR" i="1" dirty="0" err="1">
                <a:sym typeface="Symbol" pitchFamily="18" charset="2"/>
              </a:rPr>
              <a:t>g</a:t>
            </a:r>
            <a:r>
              <a:rPr lang="en-US" altLang="ko-KR" i="1" baseline="38000" dirty="0" err="1">
                <a:sym typeface="Symbol" pitchFamily="18" charset="2"/>
              </a:rPr>
              <a:t>x</a:t>
            </a:r>
            <a:r>
              <a:rPr lang="en-US" altLang="ko-KR" sz="1200" dirty="0">
                <a:sym typeface="Symbol" pitchFamily="18" charset="2"/>
              </a:rPr>
              <a:t> </a:t>
            </a:r>
            <a:r>
              <a:rPr lang="en-US" altLang="ko-KR" dirty="0">
                <a:sym typeface="Symbol" pitchFamily="18" charset="2"/>
              </a:rPr>
              <a:t>  mod </a:t>
            </a:r>
            <a:r>
              <a:rPr lang="en-US" altLang="ko-KR" i="1" dirty="0">
                <a:sym typeface="Symbol" pitchFamily="18" charset="2"/>
              </a:rPr>
              <a:t>p</a:t>
            </a:r>
          </a:p>
          <a:p>
            <a:pPr lvl="1">
              <a:buFont typeface="Wingdings" pitchFamily="2" charset="2"/>
              <a:buNone/>
            </a:pPr>
            <a:r>
              <a:rPr lang="en-US" altLang="ko-KR" i="1" dirty="0">
                <a:sym typeface="Symbol" pitchFamily="18" charset="2"/>
              </a:rPr>
              <a:t>	g </a:t>
            </a:r>
            <a:r>
              <a:rPr lang="en-US" altLang="ko-KR" dirty="0">
                <a:sym typeface="Symbol" pitchFamily="18" charset="2"/>
              </a:rPr>
              <a:t>: </a:t>
            </a:r>
            <a:r>
              <a:rPr lang="ko-KR" altLang="en-US" dirty="0">
                <a:sym typeface="Symbol" pitchFamily="18" charset="2"/>
              </a:rPr>
              <a:t>원시원소</a:t>
            </a:r>
          </a:p>
          <a:p>
            <a:pPr lvl="1">
              <a:buFont typeface="Wingdings" pitchFamily="2" charset="2"/>
              <a:buNone/>
            </a:pPr>
            <a:r>
              <a:rPr lang="ko-KR" altLang="en-US" i="1" dirty="0">
                <a:sym typeface="Symbol" pitchFamily="18" charset="2"/>
              </a:rPr>
              <a:t>	</a:t>
            </a:r>
            <a:r>
              <a:rPr lang="en-US" altLang="ko-KR" i="1" dirty="0">
                <a:sym typeface="Symbol" pitchFamily="18" charset="2"/>
              </a:rPr>
              <a:t>p </a:t>
            </a:r>
            <a:r>
              <a:rPr lang="en-US" altLang="ko-KR" dirty="0">
                <a:sym typeface="Symbol" pitchFamily="18" charset="2"/>
              </a:rPr>
              <a:t>: </a:t>
            </a:r>
            <a:r>
              <a:rPr lang="ko-KR" altLang="en-US" dirty="0">
                <a:sym typeface="Symbol" pitchFamily="18" charset="2"/>
              </a:rPr>
              <a:t>소수</a:t>
            </a:r>
          </a:p>
          <a:p>
            <a:endParaRPr lang="en-US" altLang="ko-KR" dirty="0" smtClean="0"/>
          </a:p>
          <a:p>
            <a:pPr marL="0" lvl="1" indent="0">
              <a:spcBef>
                <a:spcPts val="700"/>
              </a:spcBef>
              <a:buClr>
                <a:schemeClr val="accent2"/>
              </a:buClr>
              <a:buSzPct val="60000"/>
              <a:buNone/>
            </a:pPr>
            <a:r>
              <a:rPr lang="en-US" altLang="ko-KR" dirty="0" smtClean="0">
                <a:sym typeface="Symbol" pitchFamily="18" charset="2"/>
              </a:rPr>
              <a:t>	y </a:t>
            </a:r>
            <a:r>
              <a:rPr lang="ko-KR" altLang="en-US" dirty="0">
                <a:sym typeface="Symbol" pitchFamily="18" charset="2"/>
              </a:rPr>
              <a:t>가 주어졌을 때 </a:t>
            </a:r>
            <a:r>
              <a:rPr lang="en-US" altLang="ko-KR" dirty="0">
                <a:sym typeface="Symbol" pitchFamily="18" charset="2"/>
              </a:rPr>
              <a:t>x</a:t>
            </a:r>
            <a:r>
              <a:rPr lang="ko-KR" altLang="en-US" dirty="0">
                <a:sym typeface="Symbol" pitchFamily="18" charset="2"/>
              </a:rPr>
              <a:t>를 구하는 문제 </a:t>
            </a:r>
          </a:p>
          <a:p>
            <a:pPr marL="0" indent="0">
              <a:buNone/>
            </a:pP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11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466731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FA120B24-79C2-4BFB-9777-13D0EF68FC10}" type="slidenum">
              <a:rPr lang="en-US" altLang="ko-KR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altLang="ko-KR" smtClean="0"/>
              <a:t>ElGamal </a:t>
            </a:r>
            <a:r>
              <a:rPr lang="ko-KR" altLang="en-US" smtClean="0"/>
              <a:t>암호 방식 </a:t>
            </a:r>
            <a:r>
              <a:rPr lang="en-US" altLang="ko-KR" smtClean="0"/>
              <a:t>(</a:t>
            </a:r>
            <a:r>
              <a:rPr lang="ko-KR" altLang="en-US" smtClean="0"/>
              <a:t>계속</a:t>
            </a:r>
            <a:r>
              <a:rPr lang="en-US" altLang="ko-KR" smtClean="0"/>
              <a:t>)</a:t>
            </a:r>
          </a:p>
        </p:txBody>
      </p:sp>
      <p:sp>
        <p:nvSpPr>
          <p:cNvPr id="2253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ko-KR" altLang="en-US" dirty="0" smtClean="0"/>
              <a:t>이산대수 문제 예 	</a:t>
            </a:r>
            <a:r>
              <a:rPr lang="en-US" altLang="ko-KR" i="1" dirty="0" smtClean="0"/>
              <a:t>Z</a:t>
            </a:r>
            <a:r>
              <a:rPr lang="en-US" altLang="ko-KR" baseline="-25000" dirty="0" smtClean="0"/>
              <a:t>23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ko-KR" sz="2400" dirty="0" smtClean="0"/>
              <a:t>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5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8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16	</a:t>
            </a:r>
            <a:r>
              <a:rPr lang="en-US" altLang="ko-KR" sz="2000" dirty="0" smtClean="0">
                <a:sym typeface="Symbol" pitchFamily="18" charset="2"/>
              </a:rPr>
              <a:t>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15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19	mod 23	</a:t>
            </a:r>
            <a:endParaRPr lang="en-US" altLang="ko-KR" sz="2000" i="1" dirty="0" smtClean="0">
              <a:sym typeface="Symbol" pitchFamily="18" charset="2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en-US" altLang="ko-KR" sz="2000" i="1" dirty="0" smtClean="0">
                <a:sym typeface="Symbol" pitchFamily="18" charset="2"/>
              </a:rPr>
              <a:t>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2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2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9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11	</a:t>
            </a:r>
            <a:r>
              <a:rPr lang="en-US" altLang="ko-KR" sz="2000" dirty="0" smtClean="0">
                <a:sym typeface="Symbol" pitchFamily="18" charset="2"/>
              </a:rPr>
              <a:t>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16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3		mod 23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ko-KR" sz="2000" dirty="0" smtClean="0"/>
              <a:t>	5</a:t>
            </a:r>
            <a:r>
              <a:rPr lang="en-US" altLang="ko-KR" sz="2000" baseline="30000" dirty="0" smtClean="0"/>
              <a:t>3</a:t>
            </a:r>
            <a:r>
              <a:rPr lang="en-US" altLang="ko-KR" sz="2000" baseline="-25000" dirty="0" smtClean="0"/>
              <a:t> </a:t>
            </a:r>
            <a:r>
              <a:rPr lang="en-US" altLang="ko-KR" sz="2000" dirty="0" smtClean="0">
                <a:sym typeface="Symbol" pitchFamily="18" charset="2"/>
              </a:rPr>
              <a:t> 10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10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9	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17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15	mod 23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ko-KR" sz="2000" dirty="0" smtClean="0">
                <a:sym typeface="Symbol" pitchFamily="18" charset="2"/>
              </a:rPr>
              <a:t>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4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4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11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22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18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6		mod 23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ko-KR" sz="2000" i="1" dirty="0" smtClean="0">
                <a:sym typeface="Symbol" pitchFamily="18" charset="2"/>
              </a:rPr>
              <a:t>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5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20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12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18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19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7		mod 23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ko-KR" sz="2000" dirty="0" smtClean="0"/>
              <a:t>	5</a:t>
            </a:r>
            <a:r>
              <a:rPr lang="en-US" altLang="ko-KR" sz="2000" baseline="30000" dirty="0" smtClean="0"/>
              <a:t>6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8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13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21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20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12	mod 23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altLang="ko-KR" sz="2000" dirty="0" smtClean="0">
                <a:sym typeface="Symbol" pitchFamily="18" charset="2"/>
              </a:rPr>
              <a:t>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7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17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14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13	</a:t>
            </a:r>
            <a:r>
              <a:rPr lang="en-US" altLang="ko-KR" sz="2000" dirty="0" smtClean="0"/>
              <a:t>5</a:t>
            </a:r>
            <a:r>
              <a:rPr lang="en-US" altLang="ko-KR" sz="2000" baseline="30000" dirty="0" smtClean="0"/>
              <a:t>21</a:t>
            </a:r>
            <a:r>
              <a:rPr lang="en-US" altLang="ko-KR" sz="2000" baseline="-25000" dirty="0" smtClean="0"/>
              <a:t>  </a:t>
            </a:r>
            <a:r>
              <a:rPr lang="en-US" altLang="ko-KR" sz="2000" dirty="0" smtClean="0">
                <a:sym typeface="Symbol" pitchFamily="18" charset="2"/>
              </a:rPr>
              <a:t> 14	mod 23</a:t>
            </a:r>
          </a:p>
          <a:p>
            <a:pPr eaLnBrk="1" hangingPunct="1">
              <a:buFont typeface="Wingdings" pitchFamily="2" charset="2"/>
              <a:buNone/>
            </a:pPr>
            <a:endParaRPr lang="en-US" altLang="ko-KR" sz="2000" dirty="0" smtClean="0">
              <a:sym typeface="Symbol" pitchFamily="18" charset="2"/>
            </a:endParaRPr>
          </a:p>
          <a:p>
            <a:r>
              <a:rPr lang="en-US" altLang="ko-KR" sz="2000" dirty="0" smtClean="0">
                <a:sym typeface="Symbol" pitchFamily="18" charset="2"/>
              </a:rPr>
              <a:t>18</a:t>
            </a:r>
            <a:r>
              <a:rPr lang="ko-KR" altLang="en-US" sz="2000" dirty="0" smtClean="0">
                <a:sym typeface="Symbol" pitchFamily="18" charset="2"/>
              </a:rPr>
              <a:t>은 </a:t>
            </a:r>
            <a:r>
              <a:rPr lang="en-US" altLang="ko-KR" sz="2000" dirty="0" smtClean="0">
                <a:sym typeface="Symbol" pitchFamily="18" charset="2"/>
              </a:rPr>
              <a:t>5</a:t>
            </a:r>
            <a:r>
              <a:rPr lang="ko-KR" altLang="en-US" sz="2000" dirty="0" smtClean="0">
                <a:sym typeface="Symbol" pitchFamily="18" charset="2"/>
              </a:rPr>
              <a:t>의 몇제곱수인가</a:t>
            </a:r>
            <a:r>
              <a:rPr lang="en-US" altLang="ko-KR" sz="2000" dirty="0" smtClean="0">
                <a:sym typeface="Symbol" pitchFamily="18" charset="2"/>
              </a:rPr>
              <a:t>?  - 12</a:t>
            </a:r>
          </a:p>
          <a:p>
            <a:r>
              <a:rPr lang="ko-KR" altLang="en-US" sz="2000" dirty="0" smtClean="0">
                <a:sym typeface="Symbol" pitchFamily="18" charset="2"/>
              </a:rPr>
              <a:t>위 표가 없다면 어떻게 알아낼 수 있겠는가</a:t>
            </a:r>
            <a:r>
              <a:rPr lang="en-US" altLang="ko-KR" sz="2000" dirty="0" smtClean="0">
                <a:sym typeface="Symbol" pitchFamily="18" charset="2"/>
              </a:rPr>
              <a:t>?  </a:t>
            </a:r>
            <a:r>
              <a:rPr lang="en-US" altLang="ko-KR" sz="2000" dirty="0" smtClean="0">
                <a:sym typeface="Symbol" pitchFamily="18" charset="2"/>
              </a:rPr>
              <a:t> </a:t>
            </a:r>
            <a:endParaRPr lang="en-US" altLang="ko-KR" sz="2000" dirty="0" smtClean="0"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842512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67044AF7-6FE4-4A66-9638-F0A7BC32D553}" type="slidenum">
              <a:rPr lang="en-US" altLang="ko-KR"/>
              <a:pPr>
                <a:defRPr/>
              </a:pPr>
              <a:t>13</a:t>
            </a:fld>
            <a:endParaRPr lang="en-US" altLang="ko-KR"/>
          </a:p>
        </p:txBody>
      </p:sp>
      <p:graphicFrame>
        <p:nvGraphicFramePr>
          <p:cNvPr id="617476" name="Group 4"/>
          <p:cNvGraphicFramePr>
            <a:graphicFrameLocks noGrp="1"/>
          </p:cNvGraphicFramePr>
          <p:nvPr/>
        </p:nvGraphicFramePr>
        <p:xfrm>
          <a:off x="774774" y="476672"/>
          <a:ext cx="7613650" cy="5988050"/>
        </p:xfrm>
        <a:graphic>
          <a:graphicData uri="http://schemas.openxmlformats.org/drawingml/2006/table">
            <a:tbl>
              <a:tblPr/>
              <a:tblGrid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</a:tblGrid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^</a:t>
                      </a:r>
                      <a:endParaRPr kumimoji="1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직사각형 4"/>
          <p:cNvSpPr/>
          <p:nvPr/>
        </p:nvSpPr>
        <p:spPr>
          <a:xfrm>
            <a:off x="774774" y="116632"/>
            <a:ext cx="1633781" cy="307777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>
            <a:spAutoFit/>
          </a:bodyPr>
          <a:lstStyle/>
          <a:p>
            <a:r>
              <a:rPr lang="en-US" altLang="ko-KR" sz="1400" i="1" dirty="0" smtClean="0"/>
              <a:t>Z</a:t>
            </a:r>
            <a:r>
              <a:rPr lang="en-US" altLang="ko-KR" sz="1400" baseline="-25000" dirty="0" smtClean="0"/>
              <a:t>23</a:t>
            </a:r>
            <a:r>
              <a:rPr lang="en-US" altLang="ko-KR" sz="1400" i="1" dirty="0" smtClean="0"/>
              <a:t> </a:t>
            </a:r>
            <a:r>
              <a:rPr lang="ko-KR" altLang="en-US" sz="1400" dirty="0" smtClean="0"/>
              <a:t>에서의 승산표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0450261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ElGamal</a:t>
            </a:r>
            <a:r>
              <a:rPr lang="en-US" altLang="ko-KR" dirty="0" smtClean="0"/>
              <a:t> </a:t>
            </a:r>
            <a:r>
              <a:rPr lang="ko-KR" altLang="en-US" dirty="0" smtClean="0"/>
              <a:t>암호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이산대수 문제의 어려움을 이용하는 공개키 암호 </a:t>
            </a:r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14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03362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ElGamal</a:t>
            </a:r>
            <a:r>
              <a:rPr lang="en-US" altLang="ko-KR" dirty="0" smtClean="0"/>
              <a:t> </a:t>
            </a:r>
            <a:r>
              <a:rPr lang="ko-KR" altLang="en-US" dirty="0" smtClean="0"/>
              <a:t>암호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15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436578"/>
            <a:ext cx="5423280" cy="50167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/>
              <a:t>1. </a:t>
            </a:r>
            <a:r>
              <a:rPr lang="ko-KR" altLang="en-US" sz="1600" dirty="0" err="1"/>
              <a:t>키생성</a:t>
            </a:r>
            <a:r>
              <a:rPr lang="ko-KR" altLang="en-US" sz="1600" dirty="0"/>
              <a:t> </a:t>
            </a:r>
            <a:r>
              <a:rPr lang="en-US" altLang="ko-KR" sz="1600" dirty="0"/>
              <a:t>(Key Generation) </a:t>
            </a:r>
          </a:p>
          <a:p>
            <a:r>
              <a:rPr lang="en-US" altLang="ko-KR" sz="1600" dirty="0"/>
              <a:t>q</a:t>
            </a:r>
            <a:r>
              <a:rPr lang="ko-KR" altLang="en-US" sz="1600" dirty="0"/>
              <a:t>의 </a:t>
            </a:r>
            <a:r>
              <a:rPr lang="ko-KR" altLang="en-US" sz="1600" dirty="0" err="1"/>
              <a:t>비트수를</a:t>
            </a:r>
            <a:r>
              <a:rPr lang="ko-KR" altLang="en-US" sz="1600" dirty="0"/>
              <a:t> 입력하세요 </a:t>
            </a:r>
            <a:r>
              <a:rPr lang="en-US" altLang="ko-KR" sz="1600" dirty="0"/>
              <a:t>(1000</a:t>
            </a:r>
            <a:r>
              <a:rPr lang="ko-KR" altLang="en-US" sz="1600" dirty="0"/>
              <a:t>비트 이하</a:t>
            </a:r>
            <a:r>
              <a:rPr lang="en-US" altLang="ko-KR" sz="1600" dirty="0"/>
              <a:t>)&gt;&gt; 100</a:t>
            </a:r>
          </a:p>
          <a:p>
            <a:r>
              <a:rPr lang="en-US" altLang="ko-KR" sz="1600" dirty="0"/>
              <a:t>q = 893969986680457324918139484461</a:t>
            </a:r>
          </a:p>
          <a:p>
            <a:r>
              <a:rPr lang="ko-KR" altLang="en-US" sz="1600" dirty="0"/>
              <a:t>소수 </a:t>
            </a:r>
            <a:r>
              <a:rPr lang="en-US" altLang="ko-KR" sz="1600" dirty="0"/>
              <a:t>p = 2*q+1 </a:t>
            </a:r>
          </a:p>
          <a:p>
            <a:r>
              <a:rPr lang="en-US" altLang="ko-KR" sz="1600" dirty="0"/>
              <a:t>p = 1787939973360914649836278968923</a:t>
            </a:r>
          </a:p>
          <a:p>
            <a:r>
              <a:rPr lang="ko-KR" altLang="en-US" sz="1600" dirty="0" err="1"/>
              <a:t>생성자</a:t>
            </a:r>
            <a:r>
              <a:rPr lang="ko-KR" altLang="en-US" sz="1600" dirty="0"/>
              <a:t> </a:t>
            </a:r>
            <a:r>
              <a:rPr lang="en-US" altLang="ko-KR" sz="1600" dirty="0"/>
              <a:t>g</a:t>
            </a:r>
            <a:r>
              <a:rPr lang="ko-KR" altLang="en-US" sz="1600" dirty="0"/>
              <a:t>는 </a:t>
            </a:r>
            <a:r>
              <a:rPr lang="en-US" altLang="ko-KR" sz="1600" dirty="0" err="1"/>
              <a:t>g^q</a:t>
            </a:r>
            <a:r>
              <a:rPr lang="en-US" altLang="ko-KR" sz="1600" dirty="0"/>
              <a:t> mod p != 1 </a:t>
            </a:r>
            <a:r>
              <a:rPr lang="ko-KR" altLang="en-US" sz="1600" dirty="0"/>
              <a:t>인 수를 선정 </a:t>
            </a:r>
          </a:p>
          <a:p>
            <a:r>
              <a:rPr lang="en-US" altLang="ko-KR" sz="1600" dirty="0"/>
              <a:t>g = 820174849967448717361379355251</a:t>
            </a:r>
          </a:p>
          <a:p>
            <a:r>
              <a:rPr lang="ko-KR" altLang="en-US" sz="1600" dirty="0"/>
              <a:t>개인키 </a:t>
            </a:r>
            <a:r>
              <a:rPr lang="en-US" altLang="ko-KR" sz="1600" dirty="0"/>
              <a:t>x </a:t>
            </a:r>
            <a:r>
              <a:rPr lang="ko-KR" altLang="en-US" sz="1600" dirty="0"/>
              <a:t>는 임의로 선정 </a:t>
            </a:r>
          </a:p>
          <a:p>
            <a:r>
              <a:rPr lang="en-US" altLang="ko-KR" sz="1600" dirty="0"/>
              <a:t>x = 1081656356240988029513654036663</a:t>
            </a:r>
          </a:p>
          <a:p>
            <a:r>
              <a:rPr lang="ko-KR" altLang="en-US" sz="1600" dirty="0"/>
              <a:t>공개키 </a:t>
            </a:r>
            <a:r>
              <a:rPr lang="en-US" altLang="ko-KR" sz="1600" dirty="0"/>
              <a:t>y = </a:t>
            </a:r>
            <a:r>
              <a:rPr lang="en-US" altLang="ko-KR" sz="1600" dirty="0" err="1"/>
              <a:t>g^x</a:t>
            </a:r>
            <a:r>
              <a:rPr lang="en-US" altLang="ko-KR" sz="1600" dirty="0"/>
              <a:t> mod p </a:t>
            </a:r>
          </a:p>
          <a:p>
            <a:r>
              <a:rPr lang="en-US" altLang="ko-KR" sz="1600" dirty="0"/>
              <a:t>y = 1494755450936895767639472657831</a:t>
            </a:r>
          </a:p>
          <a:p>
            <a:endParaRPr lang="ko-KR" altLang="en-US" sz="1600" dirty="0"/>
          </a:p>
          <a:p>
            <a:r>
              <a:rPr lang="en-US" altLang="ko-KR" sz="1600" dirty="0"/>
              <a:t>2. </a:t>
            </a:r>
            <a:r>
              <a:rPr lang="ko-KR" altLang="en-US" sz="1600" dirty="0"/>
              <a:t>암호화 </a:t>
            </a:r>
            <a:r>
              <a:rPr lang="en-US" altLang="ko-KR" sz="1600" dirty="0"/>
              <a:t>(Encryption) </a:t>
            </a:r>
          </a:p>
          <a:p>
            <a:r>
              <a:rPr lang="ko-KR" altLang="en-US" sz="1600" dirty="0" err="1"/>
              <a:t>평문을</a:t>
            </a:r>
            <a:r>
              <a:rPr lang="ko-KR" altLang="en-US" sz="1600" dirty="0"/>
              <a:t> 정수로 입력하세요 </a:t>
            </a:r>
            <a:r>
              <a:rPr lang="en-US" altLang="ko-KR" sz="1600" dirty="0"/>
              <a:t>&gt;&gt;&gt; 11111111111111</a:t>
            </a:r>
          </a:p>
          <a:p>
            <a:r>
              <a:rPr lang="ko-KR" altLang="en-US" sz="1600" dirty="0" err="1"/>
              <a:t>평문</a:t>
            </a:r>
            <a:r>
              <a:rPr lang="ko-KR" altLang="en-US" sz="1600" dirty="0"/>
              <a:t> </a:t>
            </a:r>
            <a:r>
              <a:rPr lang="en-US" altLang="ko-KR" sz="1600" dirty="0"/>
              <a:t>M = 11111111111111</a:t>
            </a:r>
          </a:p>
          <a:p>
            <a:r>
              <a:rPr lang="ko-KR" altLang="en-US" sz="1600" dirty="0"/>
              <a:t>암호문 </a:t>
            </a:r>
            <a:r>
              <a:rPr lang="en-US" altLang="ko-KR" sz="1600" dirty="0"/>
              <a:t>C1 = 1067955265774527936773629838650</a:t>
            </a:r>
          </a:p>
          <a:p>
            <a:r>
              <a:rPr lang="ko-KR" altLang="en-US" sz="1600" dirty="0"/>
              <a:t>암호문 </a:t>
            </a:r>
            <a:r>
              <a:rPr lang="en-US" altLang="ko-KR" sz="1600" dirty="0"/>
              <a:t>C2 = 1257089196493716866579637835696</a:t>
            </a:r>
          </a:p>
          <a:p>
            <a:endParaRPr lang="ko-KR" altLang="en-US" sz="1600" dirty="0"/>
          </a:p>
          <a:p>
            <a:r>
              <a:rPr lang="en-US" altLang="ko-KR" sz="1600" dirty="0"/>
              <a:t>3. </a:t>
            </a:r>
            <a:r>
              <a:rPr lang="ko-KR" altLang="en-US" sz="1600" dirty="0" err="1"/>
              <a:t>복호화</a:t>
            </a:r>
            <a:r>
              <a:rPr lang="ko-KR" altLang="en-US" sz="1600" dirty="0"/>
              <a:t> </a:t>
            </a:r>
            <a:r>
              <a:rPr lang="en-US" altLang="ko-KR" sz="1600" dirty="0"/>
              <a:t>(Decryption) </a:t>
            </a:r>
          </a:p>
          <a:p>
            <a:r>
              <a:rPr lang="ko-KR" altLang="en-US" sz="1600" dirty="0" err="1"/>
              <a:t>복호화된</a:t>
            </a:r>
            <a:r>
              <a:rPr lang="ko-KR" altLang="en-US" sz="1600" dirty="0"/>
              <a:t> </a:t>
            </a:r>
            <a:r>
              <a:rPr lang="ko-KR" altLang="en-US" sz="1600" dirty="0" err="1"/>
              <a:t>평문</a:t>
            </a:r>
            <a:r>
              <a:rPr lang="ko-KR" altLang="en-US" sz="1600" dirty="0"/>
              <a:t> </a:t>
            </a:r>
            <a:r>
              <a:rPr lang="en-US" altLang="ko-KR" sz="1600" dirty="0"/>
              <a:t>M = C2/C1^x mod p = 11111111111111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642570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ElGamal</a:t>
            </a:r>
            <a:r>
              <a:rPr lang="en-US" altLang="ko-KR" dirty="0" smtClean="0"/>
              <a:t> </a:t>
            </a:r>
            <a:r>
              <a:rPr lang="ko-KR" altLang="en-US" dirty="0"/>
              <a:t>암호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좋은 소수 </a:t>
            </a:r>
            <a:r>
              <a:rPr lang="en-US" altLang="ko-KR" dirty="0" smtClean="0"/>
              <a:t>p </a:t>
            </a:r>
            <a:r>
              <a:rPr lang="ko-KR" altLang="en-US" dirty="0" smtClean="0"/>
              <a:t>선택하기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소수</a:t>
            </a:r>
            <a:r>
              <a:rPr lang="en-US" altLang="ko-KR" dirty="0" smtClean="0"/>
              <a:t> q</a:t>
            </a:r>
            <a:r>
              <a:rPr lang="ko-KR" altLang="en-US" dirty="0" smtClean="0"/>
              <a:t>를</a:t>
            </a:r>
            <a:r>
              <a:rPr lang="en-US" altLang="ko-KR" dirty="0" smtClean="0"/>
              <a:t> </a:t>
            </a:r>
            <a:r>
              <a:rPr lang="ko-KR" altLang="en-US" dirty="0" smtClean="0"/>
              <a:t>선택</a:t>
            </a:r>
            <a:r>
              <a:rPr lang="en-US" altLang="ko-KR" dirty="0" smtClean="0"/>
              <a:t>. p=2q+1</a:t>
            </a:r>
            <a:r>
              <a:rPr lang="ko-KR" altLang="en-US" dirty="0" smtClean="0"/>
              <a:t>가 소수가 되는 경우를 찾음 </a:t>
            </a:r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r>
              <a:rPr lang="ko-KR" altLang="en-US" dirty="0" err="1" smtClean="0"/>
              <a:t>생성자</a:t>
            </a:r>
            <a:r>
              <a:rPr lang="ko-KR" altLang="en-US" dirty="0" smtClean="0"/>
              <a:t> </a:t>
            </a:r>
            <a:r>
              <a:rPr lang="en-US" altLang="ko-KR" dirty="0" smtClean="0"/>
              <a:t>g </a:t>
            </a:r>
            <a:r>
              <a:rPr lang="ko-KR" altLang="en-US" dirty="0" smtClean="0"/>
              <a:t>찾기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난수</a:t>
            </a:r>
            <a:r>
              <a:rPr lang="ko-KR" altLang="en-US" dirty="0" smtClean="0"/>
              <a:t> </a:t>
            </a:r>
            <a:r>
              <a:rPr lang="en-US" altLang="ko-KR" dirty="0" smtClean="0"/>
              <a:t>g</a:t>
            </a:r>
            <a:r>
              <a:rPr lang="ko-KR" altLang="en-US" dirty="0" smtClean="0"/>
              <a:t>를 선택하여 </a:t>
            </a:r>
            <a:r>
              <a:rPr lang="en-US" altLang="ko-KR" dirty="0" err="1" smtClean="0"/>
              <a:t>g^q</a:t>
            </a:r>
            <a:r>
              <a:rPr lang="en-US" altLang="ko-KR" dirty="0" smtClean="0"/>
              <a:t> mod p=1</a:t>
            </a:r>
            <a:r>
              <a:rPr lang="ko-KR" altLang="en-US" dirty="0" smtClean="0"/>
              <a:t>이</a:t>
            </a:r>
            <a:r>
              <a:rPr lang="en-US" altLang="ko-KR" dirty="0" smtClean="0"/>
              <a:t> </a:t>
            </a:r>
            <a:r>
              <a:rPr lang="ko-KR" altLang="en-US" dirty="0" smtClean="0"/>
              <a:t>되는 수를 찾음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16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34406" y="2189763"/>
            <a:ext cx="6649962" cy="2031325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q = </a:t>
            </a:r>
            <a:r>
              <a:rPr lang="en-US" altLang="ko-KR" b="1" dirty="0"/>
              <a:t>new </a:t>
            </a:r>
            <a:r>
              <a:rPr lang="en-US" altLang="ko-KR" b="1" dirty="0" err="1"/>
              <a:t>BigInteger</a:t>
            </a:r>
            <a:r>
              <a:rPr lang="en-US" altLang="ko-KR" b="1" dirty="0"/>
              <a:t>(</a:t>
            </a:r>
            <a:r>
              <a:rPr lang="en-US" altLang="ko-KR" b="1" dirty="0" err="1"/>
              <a:t>bitLength</a:t>
            </a:r>
            <a:r>
              <a:rPr lang="en-US" altLang="ko-KR" b="1" dirty="0"/>
              <a:t>, certainty, </a:t>
            </a:r>
            <a:r>
              <a:rPr lang="en-US" altLang="ko-KR" b="1" dirty="0" err="1"/>
              <a:t>sr</a:t>
            </a:r>
            <a:r>
              <a:rPr lang="en-US" altLang="ko-KR" b="1" dirty="0"/>
              <a:t>); // </a:t>
            </a:r>
            <a:r>
              <a:rPr lang="ko-KR" altLang="en-US" b="1" dirty="0" err="1"/>
              <a:t>첫번째</a:t>
            </a:r>
            <a:r>
              <a:rPr lang="ko-KR" altLang="en-US" b="1" dirty="0"/>
              <a:t> </a:t>
            </a:r>
            <a:r>
              <a:rPr lang="ko-KR" altLang="en-US" b="1" dirty="0" err="1"/>
              <a:t>난수</a:t>
            </a:r>
            <a:endParaRPr lang="ko-KR" altLang="en-US" b="1" dirty="0"/>
          </a:p>
          <a:p>
            <a:r>
              <a:rPr lang="en-US" altLang="ko-KR" b="1" dirty="0"/>
              <a:t>do {</a:t>
            </a:r>
          </a:p>
          <a:p>
            <a:r>
              <a:rPr lang="en-US" altLang="ko-KR" dirty="0" smtClean="0"/>
              <a:t>   p </a:t>
            </a:r>
            <a:r>
              <a:rPr lang="en-US" altLang="ko-KR" dirty="0"/>
              <a:t>= </a:t>
            </a:r>
            <a:r>
              <a:rPr lang="en-US" altLang="ko-KR" dirty="0" err="1"/>
              <a:t>q.multiply</a:t>
            </a:r>
            <a:r>
              <a:rPr lang="en-US" altLang="ko-KR" dirty="0"/>
              <a:t>(two).add(one);</a:t>
            </a:r>
          </a:p>
          <a:p>
            <a:r>
              <a:rPr lang="en-US" altLang="ko-KR" b="1" dirty="0" smtClean="0"/>
              <a:t>   if </a:t>
            </a:r>
            <a:r>
              <a:rPr lang="en-US" altLang="ko-KR" b="1" dirty="0"/>
              <a:t>(</a:t>
            </a:r>
            <a:r>
              <a:rPr lang="en-US" altLang="ko-KR" b="1" dirty="0" err="1"/>
              <a:t>p.isProbablePrime</a:t>
            </a:r>
            <a:r>
              <a:rPr lang="en-US" altLang="ko-KR" b="1" dirty="0"/>
              <a:t>(1)) break;</a:t>
            </a:r>
          </a:p>
          <a:p>
            <a:r>
              <a:rPr lang="en-US" altLang="ko-KR" dirty="0" smtClean="0"/>
              <a:t>   q </a:t>
            </a:r>
            <a:r>
              <a:rPr lang="en-US" altLang="ko-KR" dirty="0"/>
              <a:t>= </a:t>
            </a:r>
            <a:r>
              <a:rPr lang="en-US" altLang="ko-KR" dirty="0" err="1"/>
              <a:t>q.nextProbablePrime</a:t>
            </a:r>
            <a:r>
              <a:rPr lang="en-US" altLang="ko-KR" dirty="0"/>
              <a:t>();</a:t>
            </a:r>
          </a:p>
          <a:p>
            <a:r>
              <a:rPr lang="en-US" altLang="ko-KR" dirty="0" smtClean="0"/>
              <a:t>   </a:t>
            </a:r>
            <a:r>
              <a:rPr lang="en-US" altLang="ko-KR" dirty="0" err="1" smtClean="0"/>
              <a:t>i</a:t>
            </a:r>
            <a:r>
              <a:rPr lang="en-US" altLang="ko-KR" dirty="0"/>
              <a:t>++;</a:t>
            </a:r>
          </a:p>
          <a:p>
            <a:r>
              <a:rPr lang="en-US" altLang="ko-KR" dirty="0"/>
              <a:t>} </a:t>
            </a:r>
            <a:r>
              <a:rPr lang="en-US" altLang="ko-KR" b="1" dirty="0"/>
              <a:t>while (</a:t>
            </a:r>
            <a:r>
              <a:rPr lang="en-US" altLang="ko-KR" b="1" dirty="0" err="1"/>
              <a:t>i</a:t>
            </a:r>
            <a:r>
              <a:rPr lang="en-US" altLang="ko-KR" b="1" dirty="0"/>
              <a:t>&lt;20);</a:t>
            </a:r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22394" y="5336048"/>
            <a:ext cx="5293822" cy="1477328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b="1" dirty="0"/>
              <a:t>do { </a:t>
            </a:r>
          </a:p>
          <a:p>
            <a:r>
              <a:rPr lang="en-US" altLang="ko-KR" dirty="0" smtClean="0"/>
              <a:t>   g </a:t>
            </a:r>
            <a:r>
              <a:rPr lang="en-US" altLang="ko-KR" dirty="0"/>
              <a:t>= </a:t>
            </a:r>
            <a:r>
              <a:rPr lang="en-US" altLang="ko-KR" b="1" dirty="0"/>
              <a:t>new </a:t>
            </a:r>
            <a:r>
              <a:rPr lang="en-US" altLang="ko-KR" b="1" dirty="0" err="1"/>
              <a:t>BigInteger</a:t>
            </a:r>
            <a:r>
              <a:rPr lang="en-US" altLang="ko-KR" b="1" dirty="0"/>
              <a:t>(</a:t>
            </a:r>
            <a:r>
              <a:rPr lang="en-US" altLang="ko-KR" b="1" dirty="0" err="1"/>
              <a:t>bitLength</a:t>
            </a:r>
            <a:r>
              <a:rPr lang="en-US" altLang="ko-KR" b="1" dirty="0"/>
              <a:t>, certainty, </a:t>
            </a:r>
            <a:r>
              <a:rPr lang="en-US" altLang="ko-KR" b="1" dirty="0" err="1"/>
              <a:t>sr</a:t>
            </a:r>
            <a:r>
              <a:rPr lang="en-US" altLang="ko-KR" b="1" dirty="0"/>
              <a:t>);</a:t>
            </a:r>
          </a:p>
          <a:p>
            <a:r>
              <a:rPr lang="en-US" altLang="ko-KR" b="1" dirty="0" smtClean="0"/>
              <a:t>   if </a:t>
            </a:r>
            <a:r>
              <a:rPr lang="en-US" altLang="ko-KR" b="1" dirty="0"/>
              <a:t>(!</a:t>
            </a:r>
            <a:r>
              <a:rPr lang="en-US" altLang="ko-KR" b="1" dirty="0" err="1"/>
              <a:t>g.modPow</a:t>
            </a:r>
            <a:r>
              <a:rPr lang="en-US" altLang="ko-KR" b="1" dirty="0"/>
              <a:t>(q, p).equals(one)) break;</a:t>
            </a:r>
          </a:p>
          <a:p>
            <a:r>
              <a:rPr lang="en-US" altLang="ko-KR" dirty="0" smtClean="0"/>
              <a:t>   </a:t>
            </a:r>
            <a:r>
              <a:rPr lang="en-US" altLang="ko-KR" dirty="0" err="1" smtClean="0"/>
              <a:t>i</a:t>
            </a:r>
            <a:r>
              <a:rPr lang="en-US" altLang="ko-KR" dirty="0"/>
              <a:t>++;</a:t>
            </a:r>
          </a:p>
          <a:p>
            <a:r>
              <a:rPr lang="en-US" altLang="ko-KR" dirty="0"/>
              <a:t>} </a:t>
            </a:r>
            <a:r>
              <a:rPr lang="en-US" altLang="ko-KR" b="1" dirty="0"/>
              <a:t>while (</a:t>
            </a:r>
            <a:r>
              <a:rPr lang="en-US" altLang="ko-KR" b="1" dirty="0" err="1"/>
              <a:t>i</a:t>
            </a:r>
            <a:r>
              <a:rPr lang="en-US" altLang="ko-KR" b="1" dirty="0"/>
              <a:t>&lt;50);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1339354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ElGamal</a:t>
            </a:r>
            <a:r>
              <a:rPr lang="en-US" altLang="ko-KR" dirty="0"/>
              <a:t> </a:t>
            </a:r>
            <a:r>
              <a:rPr lang="ko-KR" altLang="en-US" dirty="0"/>
              <a:t>암호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개인키 </a:t>
            </a:r>
            <a:r>
              <a:rPr lang="en-US" altLang="ko-KR" dirty="0" smtClean="0"/>
              <a:t>x</a:t>
            </a:r>
            <a:r>
              <a:rPr lang="ko-KR" altLang="en-US" dirty="0" smtClean="0"/>
              <a:t>는 임의로 선정</a:t>
            </a:r>
            <a:r>
              <a:rPr lang="en-US" altLang="ko-KR" dirty="0" smtClean="0"/>
              <a:t>. </a:t>
            </a:r>
            <a:r>
              <a:rPr lang="ko-KR" altLang="en-US" dirty="0" smtClean="0"/>
              <a:t>공개키는 </a:t>
            </a:r>
            <a:r>
              <a:rPr lang="en-US" altLang="ko-KR" dirty="0" smtClean="0"/>
              <a:t>y=</a:t>
            </a:r>
            <a:r>
              <a:rPr lang="en-US" altLang="ko-KR" dirty="0" err="1" smtClean="0"/>
              <a:t>g^x</a:t>
            </a:r>
            <a:r>
              <a:rPr lang="en-US" altLang="ko-KR" dirty="0" smtClean="0"/>
              <a:t> mod p </a:t>
            </a:r>
            <a:r>
              <a:rPr lang="ko-KR" altLang="en-US" dirty="0" smtClean="0"/>
              <a:t>계산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17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818690"/>
            <a:ext cx="5022850" cy="1754326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dirty="0"/>
              <a:t>x = </a:t>
            </a:r>
            <a:r>
              <a:rPr lang="en-US" altLang="ko-KR" b="1" dirty="0"/>
              <a:t>new </a:t>
            </a:r>
            <a:r>
              <a:rPr lang="en-US" altLang="ko-KR" b="1" dirty="0" err="1"/>
              <a:t>BigInteger</a:t>
            </a:r>
            <a:r>
              <a:rPr lang="en-US" altLang="ko-KR" b="1" dirty="0"/>
              <a:t>(</a:t>
            </a:r>
            <a:r>
              <a:rPr lang="en-US" altLang="ko-KR" b="1" dirty="0" err="1"/>
              <a:t>bitLength</a:t>
            </a:r>
            <a:r>
              <a:rPr lang="en-US" altLang="ko-KR" b="1" dirty="0"/>
              <a:t>, certainty, </a:t>
            </a:r>
            <a:r>
              <a:rPr lang="en-US" altLang="ko-KR" b="1" dirty="0" err="1"/>
              <a:t>sr</a:t>
            </a:r>
            <a:r>
              <a:rPr lang="en-US" altLang="ko-KR" b="1" dirty="0"/>
              <a:t>);</a:t>
            </a:r>
          </a:p>
          <a:p>
            <a:r>
              <a:rPr lang="en-US" altLang="ko-KR" dirty="0"/>
              <a:t>y = </a:t>
            </a:r>
            <a:r>
              <a:rPr lang="en-US" altLang="ko-KR" dirty="0" err="1"/>
              <a:t>g.modPow</a:t>
            </a:r>
            <a:r>
              <a:rPr lang="en-US" altLang="ko-KR" dirty="0"/>
              <a:t>(x, p); </a:t>
            </a:r>
          </a:p>
          <a:p>
            <a:r>
              <a:rPr lang="en-US" altLang="ko-KR" dirty="0" err="1"/>
              <a:t>System.out.println</a:t>
            </a:r>
            <a:r>
              <a:rPr lang="en-US" altLang="ko-KR" dirty="0"/>
              <a:t>("</a:t>
            </a:r>
            <a:r>
              <a:rPr lang="ko-KR" altLang="en-US" dirty="0"/>
              <a:t>개인키 </a:t>
            </a:r>
            <a:r>
              <a:rPr lang="en-US" altLang="ko-KR" dirty="0"/>
              <a:t>x </a:t>
            </a:r>
            <a:r>
              <a:rPr lang="ko-KR" altLang="en-US" dirty="0"/>
              <a:t>는 임의로 선정 </a:t>
            </a:r>
            <a:r>
              <a:rPr lang="en-US" altLang="ko-KR" dirty="0"/>
              <a:t>");</a:t>
            </a:r>
          </a:p>
          <a:p>
            <a:r>
              <a:rPr lang="en-US" altLang="ko-KR" dirty="0" err="1"/>
              <a:t>System.out.println</a:t>
            </a:r>
            <a:r>
              <a:rPr lang="en-US" altLang="ko-KR" dirty="0"/>
              <a:t>("x = "+x);</a:t>
            </a:r>
          </a:p>
          <a:p>
            <a:r>
              <a:rPr lang="en-US" altLang="ko-KR" dirty="0" err="1"/>
              <a:t>System.out.println</a:t>
            </a:r>
            <a:r>
              <a:rPr lang="en-US" altLang="ko-KR" dirty="0"/>
              <a:t>("</a:t>
            </a:r>
            <a:r>
              <a:rPr lang="ko-KR" altLang="en-US" dirty="0"/>
              <a:t>공개키 </a:t>
            </a:r>
            <a:r>
              <a:rPr lang="en-US" altLang="ko-KR" dirty="0"/>
              <a:t>y = </a:t>
            </a:r>
            <a:r>
              <a:rPr lang="en-US" altLang="ko-KR" dirty="0" err="1"/>
              <a:t>g^x</a:t>
            </a:r>
            <a:r>
              <a:rPr lang="en-US" altLang="ko-KR" dirty="0"/>
              <a:t> mod p ");</a:t>
            </a:r>
          </a:p>
          <a:p>
            <a:r>
              <a:rPr lang="en-US" altLang="ko-KR" dirty="0" err="1"/>
              <a:t>System.out.println</a:t>
            </a:r>
            <a:r>
              <a:rPr lang="en-US" altLang="ko-KR" dirty="0"/>
              <a:t>("y = "+y);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4922675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ElGamal</a:t>
            </a:r>
            <a:r>
              <a:rPr lang="en-US" altLang="ko-KR" dirty="0"/>
              <a:t> </a:t>
            </a:r>
            <a:r>
              <a:rPr lang="ko-KR" altLang="en-US" dirty="0"/>
              <a:t>암호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암호화</a:t>
            </a:r>
            <a:endParaRPr lang="en-US" altLang="ko-KR" dirty="0" smtClean="0"/>
          </a:p>
          <a:p>
            <a:pPr lvl="3"/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endParaRPr lang="en-US" altLang="ko-KR" dirty="0"/>
          </a:p>
          <a:p>
            <a:endParaRPr lang="en-US" altLang="ko-KR" dirty="0" smtClean="0"/>
          </a:p>
          <a:p>
            <a:r>
              <a:rPr lang="ko-KR" altLang="en-US" dirty="0" err="1" smtClean="0"/>
              <a:t>복호화</a:t>
            </a:r>
            <a:r>
              <a:rPr lang="ko-KR" altLang="en-US" dirty="0" smtClean="0"/>
              <a:t> 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18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115616" y="1772816"/>
            <a:ext cx="4991623" cy="28931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dirty="0"/>
              <a:t>// ------------------- </a:t>
            </a:r>
            <a:r>
              <a:rPr lang="ko-KR" altLang="en-US" sz="1600" dirty="0"/>
              <a:t>암호화 </a:t>
            </a:r>
            <a:r>
              <a:rPr lang="en-US" altLang="ko-KR" sz="1600" dirty="0"/>
              <a:t>----------------------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("\n2. </a:t>
            </a:r>
            <a:r>
              <a:rPr lang="ko-KR" altLang="en-US" sz="1600" i="1" dirty="0"/>
              <a:t>암호화 </a:t>
            </a:r>
            <a:r>
              <a:rPr lang="en-US" altLang="ko-KR" sz="1600" i="1" dirty="0"/>
              <a:t>(Encryption) ");</a:t>
            </a:r>
          </a:p>
          <a:p>
            <a:r>
              <a:rPr lang="nl-NL" altLang="ko-KR" sz="1600" dirty="0"/>
              <a:t>BigInteger M, C1, C2, k; 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</a:t>
            </a:r>
            <a:r>
              <a:rPr lang="en-US" altLang="ko-KR" sz="1600" i="1" dirty="0"/>
              <a:t>("</a:t>
            </a:r>
            <a:r>
              <a:rPr lang="ko-KR" altLang="en-US" sz="1600" i="1" dirty="0" err="1"/>
              <a:t>평문을</a:t>
            </a:r>
            <a:r>
              <a:rPr lang="ko-KR" altLang="en-US" sz="1600" i="1" dirty="0"/>
              <a:t> 정수로 입력하세요 </a:t>
            </a:r>
            <a:r>
              <a:rPr lang="en-US" altLang="ko-KR" sz="1600" i="1" dirty="0"/>
              <a:t>&gt;&gt;&gt; ");</a:t>
            </a:r>
          </a:p>
          <a:p>
            <a:r>
              <a:rPr lang="en-US" altLang="ko-KR" sz="1600" dirty="0"/>
              <a:t>M = </a:t>
            </a:r>
            <a:r>
              <a:rPr lang="en-US" altLang="ko-KR" sz="1600" dirty="0" err="1"/>
              <a:t>s.nextBigInteger</a:t>
            </a:r>
            <a:r>
              <a:rPr lang="en-US" altLang="ko-KR" sz="1600" dirty="0"/>
              <a:t>(); </a:t>
            </a:r>
          </a:p>
          <a:p>
            <a:r>
              <a:rPr lang="en-US" altLang="ko-KR" sz="1600" dirty="0"/>
              <a:t>k = </a:t>
            </a:r>
            <a:r>
              <a:rPr lang="en-US" altLang="ko-KR" sz="1600" b="1" dirty="0"/>
              <a:t>new </a:t>
            </a:r>
            <a:r>
              <a:rPr lang="en-US" altLang="ko-KR" sz="1600" b="1" dirty="0" err="1"/>
              <a:t>BigInteger</a:t>
            </a:r>
            <a:r>
              <a:rPr lang="en-US" altLang="ko-KR" sz="1600" b="1" dirty="0"/>
              <a:t>(</a:t>
            </a:r>
            <a:r>
              <a:rPr lang="en-US" altLang="ko-KR" sz="1600" b="1" dirty="0" err="1"/>
              <a:t>bitLength</a:t>
            </a:r>
            <a:r>
              <a:rPr lang="en-US" altLang="ko-KR" sz="1600" b="1" dirty="0"/>
              <a:t>, certainty, </a:t>
            </a:r>
            <a:r>
              <a:rPr lang="en-US" altLang="ko-KR" sz="1600" b="1" dirty="0" err="1"/>
              <a:t>sr</a:t>
            </a:r>
            <a:r>
              <a:rPr lang="en-US" altLang="ko-KR" sz="1600" b="1" dirty="0"/>
              <a:t>); </a:t>
            </a:r>
          </a:p>
          <a:p>
            <a:r>
              <a:rPr lang="en-US" altLang="ko-KR" sz="1600" dirty="0"/>
              <a:t>C1 = </a:t>
            </a:r>
            <a:r>
              <a:rPr lang="en-US" altLang="ko-KR" sz="1600" dirty="0" err="1"/>
              <a:t>g.modPow</a:t>
            </a:r>
            <a:r>
              <a:rPr lang="en-US" altLang="ko-KR" sz="1600" dirty="0"/>
              <a:t>(k, p);</a:t>
            </a:r>
          </a:p>
          <a:p>
            <a:r>
              <a:rPr lang="en-US" altLang="ko-KR" sz="1600" dirty="0"/>
              <a:t>C2 = </a:t>
            </a:r>
            <a:r>
              <a:rPr lang="en-US" altLang="ko-KR" sz="1600" dirty="0" err="1"/>
              <a:t>y.modPow</a:t>
            </a:r>
            <a:r>
              <a:rPr lang="en-US" altLang="ko-KR" sz="1600" dirty="0"/>
              <a:t>(k, p).multiply(M).mod(p);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("</a:t>
            </a:r>
            <a:r>
              <a:rPr lang="ko-KR" altLang="en-US" sz="1600" i="1" dirty="0" err="1"/>
              <a:t>평문</a:t>
            </a:r>
            <a:r>
              <a:rPr lang="ko-KR" altLang="en-US" sz="1600" i="1" dirty="0"/>
              <a:t> </a:t>
            </a:r>
            <a:r>
              <a:rPr lang="en-US" altLang="ko-KR" sz="1600" i="1" dirty="0"/>
              <a:t>M = "+M);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("</a:t>
            </a:r>
            <a:r>
              <a:rPr lang="ko-KR" altLang="en-US" sz="1600" i="1" dirty="0"/>
              <a:t>암호문 </a:t>
            </a:r>
            <a:r>
              <a:rPr lang="en-US" altLang="ko-KR" sz="1600" i="1" dirty="0"/>
              <a:t>C1 = "+C1);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("</a:t>
            </a:r>
            <a:r>
              <a:rPr lang="ko-KR" altLang="en-US" sz="1600" i="1" dirty="0"/>
              <a:t>암호문 </a:t>
            </a:r>
            <a:r>
              <a:rPr lang="en-US" altLang="ko-KR" sz="1600" i="1" dirty="0"/>
              <a:t>C2 = "+C2);</a:t>
            </a:r>
            <a:endParaRPr lang="ko-KR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1104557" y="5273913"/>
            <a:ext cx="6347763" cy="1323439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600" dirty="0"/>
              <a:t>// ------------------- </a:t>
            </a:r>
            <a:r>
              <a:rPr lang="ko-KR" altLang="en-US" sz="1600" dirty="0" err="1"/>
              <a:t>복호화</a:t>
            </a:r>
            <a:r>
              <a:rPr lang="ko-KR" altLang="en-US" sz="1600" dirty="0"/>
              <a:t> </a:t>
            </a:r>
            <a:r>
              <a:rPr lang="en-US" altLang="ko-KR" sz="1600" dirty="0"/>
              <a:t>----------------------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("\n3. </a:t>
            </a:r>
            <a:r>
              <a:rPr lang="ko-KR" altLang="en-US" sz="1600" i="1" dirty="0" err="1"/>
              <a:t>복호화</a:t>
            </a:r>
            <a:r>
              <a:rPr lang="ko-KR" altLang="en-US" sz="1600" i="1" dirty="0"/>
              <a:t> </a:t>
            </a:r>
            <a:r>
              <a:rPr lang="en-US" altLang="ko-KR" sz="1600" i="1" dirty="0"/>
              <a:t>(Decryption) ");</a:t>
            </a:r>
          </a:p>
          <a:p>
            <a:r>
              <a:rPr lang="en-US" altLang="ko-KR" sz="1600" dirty="0" err="1"/>
              <a:t>BigInteger</a:t>
            </a:r>
            <a:r>
              <a:rPr lang="en-US" altLang="ko-KR" sz="1600" dirty="0"/>
              <a:t> temp = C1.modPow(</a:t>
            </a:r>
            <a:r>
              <a:rPr lang="en-US" altLang="ko-KR" sz="1600" dirty="0" err="1"/>
              <a:t>x,p</a:t>
            </a:r>
            <a:r>
              <a:rPr lang="en-US" altLang="ko-KR" sz="1600" dirty="0"/>
              <a:t>);  </a:t>
            </a:r>
          </a:p>
          <a:p>
            <a:r>
              <a:rPr lang="en-US" altLang="ko-KR" sz="1600" dirty="0" err="1"/>
              <a:t>BigInteger</a:t>
            </a:r>
            <a:r>
              <a:rPr lang="en-US" altLang="ko-KR" sz="1600" dirty="0"/>
              <a:t> MM = C2.multiply(</a:t>
            </a:r>
            <a:r>
              <a:rPr lang="en-US" altLang="ko-KR" sz="1600" dirty="0" err="1"/>
              <a:t>temp.modInverse</a:t>
            </a:r>
            <a:r>
              <a:rPr lang="en-US" altLang="ko-KR" sz="1600" dirty="0"/>
              <a:t>(p)).mod(p); 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("</a:t>
            </a:r>
            <a:r>
              <a:rPr lang="ko-KR" altLang="en-US" sz="1600" i="1" dirty="0" err="1"/>
              <a:t>복호화된</a:t>
            </a:r>
            <a:r>
              <a:rPr lang="ko-KR" altLang="en-US" sz="1600" i="1" dirty="0"/>
              <a:t> </a:t>
            </a:r>
            <a:r>
              <a:rPr lang="ko-KR" altLang="en-US" sz="1600" i="1" dirty="0" err="1"/>
              <a:t>평문</a:t>
            </a:r>
            <a:r>
              <a:rPr lang="ko-KR" altLang="en-US" sz="1600" i="1" dirty="0"/>
              <a:t> </a:t>
            </a:r>
            <a:r>
              <a:rPr lang="en-US" altLang="ko-KR" sz="1600" i="1" dirty="0"/>
              <a:t>M = C2/C1^x mod p = "+MM);</a:t>
            </a:r>
            <a:endParaRPr lang="ko-KR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60898742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Schnorr</a:t>
            </a:r>
            <a:r>
              <a:rPr lang="en-US" altLang="ko-KR" dirty="0" smtClean="0"/>
              <a:t> </a:t>
            </a:r>
            <a:r>
              <a:rPr lang="ko-KR" altLang="en-US" dirty="0" smtClean="0"/>
              <a:t>서명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err="1"/>
              <a:t>키생성</a:t>
            </a:r>
            <a:endParaRPr lang="ko-KR" altLang="en-US" dirty="0"/>
          </a:p>
          <a:p>
            <a:pPr lvl="1"/>
            <a:r>
              <a:rPr lang="ko-KR" altLang="en-US" dirty="0"/>
              <a:t>비밀키 </a:t>
            </a:r>
            <a:r>
              <a:rPr lang="en-US" altLang="ko-KR" dirty="0" err="1"/>
              <a:t>x</a:t>
            </a:r>
            <a:r>
              <a:rPr lang="en-US" altLang="ko-KR" sz="1000" dirty="0" err="1"/>
              <a:t>A</a:t>
            </a:r>
            <a:endParaRPr lang="en-US" altLang="ko-KR" sz="1000" dirty="0"/>
          </a:p>
          <a:p>
            <a:pPr lvl="1"/>
            <a:r>
              <a:rPr lang="ko-KR" altLang="en-US" dirty="0"/>
              <a:t>공개키 </a:t>
            </a:r>
            <a:r>
              <a:rPr lang="en-US" altLang="ko-KR" dirty="0" err="1"/>
              <a:t>y</a:t>
            </a:r>
            <a:r>
              <a:rPr lang="en-US" altLang="ko-KR" sz="1050" dirty="0" err="1"/>
              <a:t>A</a:t>
            </a:r>
            <a:endParaRPr lang="en-US" altLang="ko-KR" sz="1050" dirty="0"/>
          </a:p>
          <a:p>
            <a:endParaRPr lang="ko-KR" altLang="en-US" dirty="0"/>
          </a:p>
          <a:p>
            <a:r>
              <a:rPr lang="ko-KR" altLang="en-US" dirty="0"/>
              <a:t>서명 생성</a:t>
            </a:r>
          </a:p>
          <a:p>
            <a:pPr lvl="1"/>
            <a:r>
              <a:rPr lang="ko-KR" altLang="en-US" dirty="0"/>
              <a:t>        는 </a:t>
            </a:r>
            <a:r>
              <a:rPr lang="en-US" altLang="ko-KR" dirty="0"/>
              <a:t>m</a:t>
            </a:r>
            <a:r>
              <a:rPr lang="ko-KR" altLang="en-US" dirty="0"/>
              <a:t>에 대한 서명 </a:t>
            </a:r>
          </a:p>
          <a:p>
            <a:endParaRPr lang="ko-KR" altLang="en-US" dirty="0"/>
          </a:p>
          <a:p>
            <a:r>
              <a:rPr lang="ko-KR" altLang="en-US" dirty="0"/>
              <a:t>서명 검증</a:t>
            </a:r>
            <a:endParaRPr lang="ko-KR" altLang="en-US" sz="1600" dirty="0"/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19</a:t>
            </a:fld>
            <a:endParaRPr lang="ko-KR" altLang="en-US" dirty="0"/>
          </a:p>
        </p:txBody>
      </p:sp>
      <p:graphicFrame>
        <p:nvGraphicFramePr>
          <p:cNvPr id="5" name="개체 4"/>
          <p:cNvGraphicFramePr>
            <a:graphicFrameLocks noChangeAspect="1"/>
          </p:cNvGraphicFramePr>
          <p:nvPr/>
        </p:nvGraphicFramePr>
        <p:xfrm>
          <a:off x="5291138" y="3213100"/>
          <a:ext cx="2305050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4" name="Equation" r:id="rId3" imgW="1180588" imgH="723586" progId="Equation.3">
                  <p:embed/>
                </p:oleObj>
              </mc:Choice>
              <mc:Fallback>
                <p:oleObj name="Equation" r:id="rId3" imgW="1180588" imgH="723586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1138" y="3213100"/>
                        <a:ext cx="2305050" cy="140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개체 5"/>
          <p:cNvGraphicFramePr>
            <a:graphicFrameLocks noChangeAspect="1"/>
          </p:cNvGraphicFramePr>
          <p:nvPr/>
        </p:nvGraphicFramePr>
        <p:xfrm>
          <a:off x="5292725" y="1700213"/>
          <a:ext cx="2016125" cy="4619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5" name="Equation" r:id="rId5" imgW="990600" imgH="228600" progId="Equation.3">
                  <p:embed/>
                </p:oleObj>
              </mc:Choice>
              <mc:Fallback>
                <p:oleObj name="Equation" r:id="rId5" imgW="990600" imgH="228600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92725" y="1700213"/>
                        <a:ext cx="2016125" cy="4619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개체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898164"/>
              </p:ext>
            </p:extLst>
          </p:nvPr>
        </p:nvGraphicFramePr>
        <p:xfrm>
          <a:off x="1280766" y="3467348"/>
          <a:ext cx="8429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6" name="Equation" r:id="rId7" imgW="431613" imgH="203112" progId="Equation.3">
                  <p:embed/>
                </p:oleObj>
              </mc:Choice>
              <mc:Fallback>
                <p:oleObj name="Equation" r:id="rId7" imgW="431613" imgH="203112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0766" y="3467348"/>
                        <a:ext cx="842962" cy="393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개체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8076375"/>
              </p:ext>
            </p:extLst>
          </p:nvPr>
        </p:nvGraphicFramePr>
        <p:xfrm>
          <a:off x="1835696" y="4869160"/>
          <a:ext cx="1660525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7" name="Equation" r:id="rId9" imgW="850531" imgH="304668" progId="Equation.3">
                  <p:embed/>
                </p:oleObj>
              </mc:Choice>
              <mc:Fallback>
                <p:oleObj name="Equation" r:id="rId9" imgW="850531" imgH="304668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4869160"/>
                        <a:ext cx="1660525" cy="5905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23090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차례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smtClean="0"/>
              <a:t>1. </a:t>
            </a:r>
            <a:r>
              <a:rPr lang="ko-KR" altLang="en-US" dirty="0" err="1" smtClean="0"/>
              <a:t>잉여계에서의</a:t>
            </a:r>
            <a:r>
              <a:rPr lang="ko-KR" altLang="en-US" dirty="0" smtClean="0"/>
              <a:t> 사칙연산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모듈러승산</a:t>
            </a:r>
            <a:r>
              <a:rPr lang="ko-KR" altLang="en-US" dirty="0" smtClean="0"/>
              <a:t> </a:t>
            </a:r>
            <a:r>
              <a:rPr lang="ko-KR" altLang="en-US" dirty="0"/>
              <a:t>계산 </a:t>
            </a:r>
            <a:r>
              <a:rPr lang="en-US" altLang="ko-KR" dirty="0" smtClean="0"/>
              <a:t>(Square-and-Multiply </a:t>
            </a:r>
            <a:r>
              <a:rPr lang="ko-KR" altLang="en-US" dirty="0" smtClean="0"/>
              <a:t>알고리즘</a:t>
            </a:r>
            <a:r>
              <a:rPr lang="en-US" altLang="ko-KR" dirty="0" smtClean="0"/>
              <a:t>) </a:t>
            </a:r>
          </a:p>
          <a:p>
            <a:pPr lvl="1"/>
            <a:r>
              <a:rPr lang="ko-KR" altLang="en-US" dirty="0" err="1"/>
              <a:t>모듈러승산</a:t>
            </a:r>
            <a:r>
              <a:rPr lang="ko-KR" altLang="en-US" dirty="0"/>
              <a:t> 테이블 </a:t>
            </a:r>
            <a:r>
              <a:rPr lang="ko-KR" altLang="en-US" dirty="0" smtClean="0"/>
              <a:t>만들기</a:t>
            </a:r>
            <a:endParaRPr lang="ko-KR" altLang="en-US" dirty="0"/>
          </a:p>
          <a:p>
            <a:pPr lvl="1"/>
            <a:r>
              <a:rPr lang="ko-KR" altLang="en-US" dirty="0" smtClean="0"/>
              <a:t>두 수의 최대공약수 계산 </a:t>
            </a:r>
            <a:endParaRPr lang="en-US" altLang="ko-KR" dirty="0" smtClean="0"/>
          </a:p>
          <a:p>
            <a:pPr lvl="1"/>
            <a:r>
              <a:rPr lang="ko-KR" altLang="en-US" dirty="0" err="1" smtClean="0"/>
              <a:t>확장유클리드</a:t>
            </a:r>
            <a:r>
              <a:rPr lang="ko-KR" altLang="en-US" dirty="0" smtClean="0"/>
              <a:t> 알고리즘으로 역수 계산 </a:t>
            </a:r>
            <a:endParaRPr lang="en-US" altLang="ko-KR" dirty="0" smtClean="0"/>
          </a:p>
          <a:p>
            <a:r>
              <a:rPr lang="en-US" altLang="ko-KR" dirty="0" smtClean="0"/>
              <a:t>2. </a:t>
            </a:r>
            <a:r>
              <a:rPr lang="en-US" altLang="ko-KR" dirty="0" err="1" smtClean="0"/>
              <a:t>Java.math.BigInteger</a:t>
            </a:r>
            <a:r>
              <a:rPr lang="en-US" altLang="ko-KR" dirty="0" smtClean="0"/>
              <a:t> </a:t>
            </a:r>
            <a:r>
              <a:rPr lang="ko-KR" altLang="en-US" dirty="0" smtClean="0"/>
              <a:t>클래스 이용하기 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BigInteger</a:t>
            </a:r>
            <a:r>
              <a:rPr lang="en-US" altLang="ko-KR" dirty="0" smtClean="0"/>
              <a:t> </a:t>
            </a:r>
            <a:r>
              <a:rPr lang="ko-KR" altLang="en-US" dirty="0" smtClean="0"/>
              <a:t>클래스를 이용한 사칙연산 </a:t>
            </a:r>
            <a:endParaRPr lang="en-US" altLang="ko-KR" dirty="0" smtClean="0"/>
          </a:p>
          <a:p>
            <a:pPr lvl="1"/>
            <a:r>
              <a:rPr lang="en-US" altLang="ko-KR" dirty="0" smtClean="0"/>
              <a:t>RSA </a:t>
            </a:r>
            <a:r>
              <a:rPr lang="ko-KR" altLang="en-US" dirty="0" smtClean="0"/>
              <a:t>알고리즘 구현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ElGamal</a:t>
            </a:r>
            <a:r>
              <a:rPr lang="en-US" altLang="ko-KR" dirty="0" smtClean="0"/>
              <a:t> </a:t>
            </a:r>
            <a:r>
              <a:rPr lang="ko-KR" altLang="en-US" dirty="0" smtClean="0"/>
              <a:t>알고리즘 구현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Schnorr</a:t>
            </a:r>
            <a:r>
              <a:rPr lang="en-US" altLang="ko-KR" dirty="0" smtClean="0"/>
              <a:t> </a:t>
            </a:r>
            <a:r>
              <a:rPr lang="ko-KR" altLang="en-US" dirty="0" smtClean="0"/>
              <a:t>서명 알고리즘 구현 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434306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/>
              <a:t>Schnorr</a:t>
            </a:r>
            <a:r>
              <a:rPr lang="en-US" altLang="ko-KR" dirty="0"/>
              <a:t> </a:t>
            </a:r>
            <a:r>
              <a:rPr lang="ko-KR" altLang="en-US" dirty="0"/>
              <a:t>서명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20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1340768"/>
            <a:ext cx="7297190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1. </a:t>
            </a:r>
            <a:r>
              <a:rPr lang="ko-KR" altLang="en-US" sz="1400" dirty="0" err="1"/>
              <a:t>키생성</a:t>
            </a:r>
            <a:r>
              <a:rPr lang="ko-KR" altLang="en-US" sz="1400" dirty="0"/>
              <a:t> </a:t>
            </a:r>
            <a:r>
              <a:rPr lang="en-US" altLang="ko-KR" sz="1400" dirty="0"/>
              <a:t>(Key Generation) </a:t>
            </a:r>
          </a:p>
          <a:p>
            <a:r>
              <a:rPr lang="en-US" altLang="ko-KR" sz="1400" dirty="0"/>
              <a:t>q</a:t>
            </a:r>
            <a:r>
              <a:rPr lang="ko-KR" altLang="en-US" sz="1400" dirty="0"/>
              <a:t>의 </a:t>
            </a:r>
            <a:r>
              <a:rPr lang="ko-KR" altLang="en-US" sz="1400" dirty="0" err="1"/>
              <a:t>비트수를</a:t>
            </a:r>
            <a:r>
              <a:rPr lang="ko-KR" altLang="en-US" sz="1400" dirty="0"/>
              <a:t> 입력하세요 </a:t>
            </a:r>
            <a:r>
              <a:rPr lang="en-US" altLang="ko-KR" sz="1400" dirty="0"/>
              <a:t>(160)&gt;&gt; 30</a:t>
            </a:r>
          </a:p>
          <a:p>
            <a:r>
              <a:rPr lang="en-US" altLang="ko-KR" sz="1400" dirty="0"/>
              <a:t>p</a:t>
            </a:r>
            <a:r>
              <a:rPr lang="ko-KR" altLang="en-US" sz="1400" dirty="0"/>
              <a:t>의 </a:t>
            </a:r>
            <a:r>
              <a:rPr lang="ko-KR" altLang="en-US" sz="1400" dirty="0" err="1"/>
              <a:t>비트수를</a:t>
            </a:r>
            <a:r>
              <a:rPr lang="ko-KR" altLang="en-US" sz="1400" dirty="0"/>
              <a:t> 입력하세요 </a:t>
            </a:r>
            <a:r>
              <a:rPr lang="en-US" altLang="ko-KR" sz="1400" dirty="0"/>
              <a:t>(1024)&gt;&gt; 200</a:t>
            </a:r>
          </a:p>
          <a:p>
            <a:r>
              <a:rPr lang="en-US" altLang="ko-KR" sz="1400" dirty="0"/>
              <a:t>q = 785862709</a:t>
            </a:r>
          </a:p>
          <a:p>
            <a:r>
              <a:rPr lang="en-US" altLang="ko-KR" sz="1400" dirty="0"/>
              <a:t>loop = 71</a:t>
            </a:r>
          </a:p>
          <a:p>
            <a:r>
              <a:rPr lang="en-US" altLang="ko-KR" sz="1400" dirty="0"/>
              <a:t>p = 1575099955074729996735332870937559098373766739284997582249719</a:t>
            </a:r>
          </a:p>
          <a:p>
            <a:r>
              <a:rPr lang="en-US" altLang="ko-KR" sz="1400" dirty="0"/>
              <a:t>loop = 0</a:t>
            </a:r>
          </a:p>
          <a:p>
            <a:r>
              <a:rPr lang="en-US" altLang="ko-KR" sz="1400" dirty="0"/>
              <a:t>g = 904745875750278837202552822475586867599799335382239195889315</a:t>
            </a:r>
          </a:p>
          <a:p>
            <a:r>
              <a:rPr lang="en-US" altLang="ko-KR" sz="1400" dirty="0"/>
              <a:t>q|p-1 = 0</a:t>
            </a:r>
          </a:p>
          <a:p>
            <a:r>
              <a:rPr lang="en-US" altLang="ko-KR" sz="1400" dirty="0" err="1"/>
              <a:t>g^q</a:t>
            </a:r>
            <a:r>
              <a:rPr lang="en-US" altLang="ko-KR" sz="1400" dirty="0"/>
              <a:t> mod p = 1</a:t>
            </a:r>
          </a:p>
          <a:p>
            <a:r>
              <a:rPr lang="en-US" altLang="ko-KR" sz="1400" dirty="0"/>
              <a:t>A</a:t>
            </a:r>
            <a:r>
              <a:rPr lang="ko-KR" altLang="en-US" sz="1400" dirty="0"/>
              <a:t>의 개인키 </a:t>
            </a:r>
            <a:r>
              <a:rPr lang="en-US" altLang="ko-KR" sz="1400" dirty="0"/>
              <a:t>= 256509342</a:t>
            </a:r>
          </a:p>
          <a:p>
            <a:r>
              <a:rPr lang="en-US" altLang="ko-KR" sz="1400" dirty="0"/>
              <a:t>A</a:t>
            </a:r>
            <a:r>
              <a:rPr lang="ko-KR" altLang="en-US" sz="1400" dirty="0"/>
              <a:t>의 공개키 </a:t>
            </a:r>
            <a:r>
              <a:rPr lang="en-US" altLang="ko-KR" sz="1400" dirty="0"/>
              <a:t>= 628276971617374031391797654344696306789765741109045988839154</a:t>
            </a:r>
          </a:p>
          <a:p>
            <a:endParaRPr lang="ko-KR" altLang="en-US" sz="1400" dirty="0"/>
          </a:p>
          <a:p>
            <a:r>
              <a:rPr lang="en-US" altLang="ko-KR" sz="1400" dirty="0"/>
              <a:t>2. </a:t>
            </a:r>
            <a:r>
              <a:rPr lang="ko-KR" altLang="en-US" sz="1400" dirty="0"/>
              <a:t>서명 생성 </a:t>
            </a:r>
            <a:r>
              <a:rPr lang="en-US" altLang="ko-KR" sz="1400" dirty="0"/>
              <a:t>(Signing) </a:t>
            </a:r>
          </a:p>
          <a:p>
            <a:r>
              <a:rPr lang="ko-KR" altLang="en-US" sz="1400" dirty="0"/>
              <a:t>서명 </a:t>
            </a:r>
            <a:r>
              <a:rPr lang="en-US" altLang="ko-KR" sz="1400" dirty="0"/>
              <a:t>= (</a:t>
            </a:r>
            <a:r>
              <a:rPr lang="en-US" altLang="ko-KR" sz="1400" dirty="0" err="1"/>
              <a:t>m,U,V</a:t>
            </a:r>
            <a:r>
              <a:rPr lang="en-US" altLang="ko-KR" sz="1400" dirty="0"/>
              <a:t>)</a:t>
            </a:r>
          </a:p>
          <a:p>
            <a:r>
              <a:rPr lang="en-US" altLang="ko-KR" sz="1400" dirty="0"/>
              <a:t>m = This is a simple message for </a:t>
            </a:r>
            <a:r>
              <a:rPr lang="en-US" altLang="ko-KR" sz="1400" dirty="0" err="1"/>
              <a:t>Schnorr</a:t>
            </a:r>
            <a:r>
              <a:rPr lang="en-US" altLang="ko-KR" sz="1400" dirty="0"/>
              <a:t> signature.</a:t>
            </a:r>
          </a:p>
          <a:p>
            <a:r>
              <a:rPr lang="en-US" altLang="ko-KR" sz="1400" dirty="0"/>
              <a:t>U = 336458072206080794537988899705062618778221672594125041907512</a:t>
            </a:r>
          </a:p>
          <a:p>
            <a:r>
              <a:rPr lang="en-US" altLang="ko-KR" sz="1400" dirty="0"/>
              <a:t>V = 489378877</a:t>
            </a:r>
          </a:p>
          <a:p>
            <a:endParaRPr lang="ko-KR" altLang="en-US" sz="1400" dirty="0"/>
          </a:p>
          <a:p>
            <a:r>
              <a:rPr lang="en-US" altLang="ko-KR" sz="1400" dirty="0"/>
              <a:t>3. </a:t>
            </a:r>
            <a:r>
              <a:rPr lang="ko-KR" altLang="en-US" sz="1400" dirty="0"/>
              <a:t>서명 검증 </a:t>
            </a:r>
            <a:r>
              <a:rPr lang="en-US" altLang="ko-KR" sz="1400" dirty="0"/>
              <a:t>(Signature Verification) </a:t>
            </a:r>
          </a:p>
          <a:p>
            <a:r>
              <a:rPr lang="en-US" altLang="ko-KR" sz="1400" dirty="0"/>
              <a:t>Left  = 640040391421324111978016650741331607405215793265975221490882</a:t>
            </a:r>
          </a:p>
          <a:p>
            <a:r>
              <a:rPr lang="en-US" altLang="ko-KR" sz="1400" dirty="0"/>
              <a:t>Right = 640040391421324111978016650741331607405215793265975221490882</a:t>
            </a:r>
          </a:p>
          <a:p>
            <a:r>
              <a:rPr lang="en-US" altLang="ko-KR" sz="1400" dirty="0" err="1"/>
              <a:t>Schnorr</a:t>
            </a:r>
            <a:r>
              <a:rPr lang="en-US" altLang="ko-KR" sz="1400" dirty="0"/>
              <a:t> signature is valid</a:t>
            </a:r>
          </a:p>
          <a:p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3641740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Z</a:t>
            </a:r>
            <a:r>
              <a:rPr lang="en-US" altLang="ko-KR" sz="1600" dirty="0"/>
              <a:t>23</a:t>
            </a:r>
            <a:r>
              <a:rPr lang="ko-KR" altLang="en-US" dirty="0" smtClean="0"/>
              <a:t>에서의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모듈러</a:t>
            </a:r>
            <a:r>
              <a:rPr lang="ko-KR" altLang="en-US" dirty="0" smtClean="0"/>
              <a:t> 승산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3</a:t>
            </a:fld>
            <a:endParaRPr lang="ko-KR" altLang="en-US" dirty="0"/>
          </a:p>
        </p:txBody>
      </p:sp>
      <p:graphicFrame>
        <p:nvGraphicFramePr>
          <p:cNvPr id="5" name="Group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442329"/>
              </p:ext>
            </p:extLst>
          </p:nvPr>
        </p:nvGraphicFramePr>
        <p:xfrm>
          <a:off x="846782" y="836712"/>
          <a:ext cx="7613650" cy="5988050"/>
        </p:xfrm>
        <a:graphic>
          <a:graphicData uri="http://schemas.openxmlformats.org/drawingml/2006/table">
            <a:tbl>
              <a:tblPr/>
              <a:tblGrid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  <a:gridCol w="346075"/>
              </a:tblGrid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^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4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18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7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16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5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20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13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9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17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15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11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260350"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22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05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돋움" pitchFamily="50" charset="-127"/>
                          <a:ea typeface="돋움" pitchFamily="50" charset="-127"/>
                        </a:rPr>
                        <a:t>1</a:t>
                      </a:r>
                      <a:endParaRPr kumimoji="1" lang="en-US" altLang="ko-KR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굴림" pitchFamily="50" charset="-127"/>
                        <a:ea typeface="굴림" pitchFamily="50" charset="-127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82710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err="1"/>
              <a:t>모듈러</a:t>
            </a:r>
            <a:r>
              <a:rPr lang="ko-KR" altLang="en-US" dirty="0"/>
              <a:t> </a:t>
            </a:r>
            <a:r>
              <a:rPr lang="ko-KR" altLang="en-US" dirty="0" smtClean="0"/>
              <a:t>승산 테이블 만들기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4</a:t>
            </a:fld>
            <a:endParaRPr lang="ko-KR" altLang="en-US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950694"/>
            <a:ext cx="3848684" cy="250264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43038"/>
            <a:ext cx="4051422" cy="44342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912" y="1485899"/>
            <a:ext cx="4019520" cy="2169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7875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두 수의 최대공약수 계산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5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251520" y="206084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508104" y="4581128"/>
            <a:ext cx="2957861" cy="954107"/>
          </a:xfrm>
          <a:prstGeom prst="rect">
            <a:avLst/>
          </a:prstGeom>
          <a:solidFill>
            <a:schemeClr val="accent3">
              <a:lumMod val="75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altLang="ko-KR" sz="1400" dirty="0"/>
              <a:t>======= </a:t>
            </a:r>
            <a:r>
              <a:rPr lang="ko-KR" altLang="en-US" sz="1400" dirty="0"/>
              <a:t>최대공약수 </a:t>
            </a:r>
            <a:r>
              <a:rPr lang="en-US" altLang="ko-KR" sz="1400" dirty="0"/>
              <a:t>=======</a:t>
            </a:r>
          </a:p>
          <a:p>
            <a:r>
              <a:rPr lang="ko-KR" altLang="en-US" sz="1400" dirty="0"/>
              <a:t>첫 번째 자연수 </a:t>
            </a:r>
            <a:r>
              <a:rPr lang="en-US" altLang="ko-KR" sz="1400" dirty="0"/>
              <a:t>&gt;&gt; 13</a:t>
            </a:r>
          </a:p>
          <a:p>
            <a:r>
              <a:rPr lang="ko-KR" altLang="en-US" sz="1400" dirty="0"/>
              <a:t>두 번째 자연수 </a:t>
            </a:r>
            <a:r>
              <a:rPr lang="en-US" altLang="ko-KR" sz="1400" dirty="0"/>
              <a:t>&gt;&gt; 65</a:t>
            </a:r>
          </a:p>
          <a:p>
            <a:r>
              <a:rPr lang="ko-KR" altLang="en-US" sz="1400" dirty="0"/>
              <a:t>최대공약수</a:t>
            </a:r>
            <a:r>
              <a:rPr lang="en-US" altLang="ko-KR" sz="1400" dirty="0"/>
              <a:t>: </a:t>
            </a:r>
            <a:r>
              <a:rPr lang="en-US" altLang="ko-KR" sz="1400" dirty="0" smtClean="0"/>
              <a:t>13</a:t>
            </a:r>
            <a:endParaRPr lang="en-US" altLang="ko-KR" sz="14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26012"/>
            <a:ext cx="4672986" cy="42352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904388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확장</a:t>
            </a:r>
            <a:r>
              <a:rPr lang="en-US" altLang="ko-KR" dirty="0" smtClean="0"/>
              <a:t> </a:t>
            </a:r>
            <a:r>
              <a:rPr lang="ko-KR" altLang="en-US" dirty="0" err="1" smtClean="0"/>
              <a:t>유클리드</a:t>
            </a:r>
            <a:r>
              <a:rPr lang="ko-KR" altLang="en-US" dirty="0" smtClean="0"/>
              <a:t> 알고리즘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6</a:t>
            </a:fld>
            <a:endParaRPr lang="ko-KR" alt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424" y="1412776"/>
            <a:ext cx="64008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074" y="2407492"/>
            <a:ext cx="3432634" cy="12531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703528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err="1" smtClean="0"/>
              <a:t>BigInteger</a:t>
            </a:r>
            <a:r>
              <a:rPr lang="en-US" altLang="ko-KR" dirty="0" smtClean="0"/>
              <a:t> </a:t>
            </a:r>
            <a:r>
              <a:rPr lang="ko-KR" altLang="en-US" dirty="0" smtClean="0"/>
              <a:t>클래스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ko-KR" dirty="0" err="1" smtClean="0"/>
              <a:t>Java.math.BigInteger</a:t>
            </a:r>
            <a:r>
              <a:rPr lang="en-US" altLang="ko-KR" dirty="0" smtClean="0"/>
              <a:t> </a:t>
            </a:r>
          </a:p>
          <a:p>
            <a:pPr lvl="1"/>
            <a:r>
              <a:rPr lang="ko-KR" altLang="en-US" dirty="0" smtClean="0"/>
              <a:t>매우 큰 자릿수의 정수연산을 구현한 클래스 </a:t>
            </a:r>
            <a:endParaRPr lang="en-US" altLang="ko-KR" dirty="0" smtClean="0"/>
          </a:p>
          <a:p>
            <a:pPr lvl="1"/>
            <a:r>
              <a:rPr lang="ko-KR" altLang="en-US" dirty="0" smtClean="0"/>
              <a:t>공개키 암호 등에 유용하게 이용됨   </a:t>
            </a:r>
            <a:endParaRPr lang="en-US" altLang="ko-KR" dirty="0"/>
          </a:p>
          <a:p>
            <a:r>
              <a:rPr lang="ko-KR" altLang="en-US" dirty="0" smtClean="0"/>
              <a:t>소수 생성 </a:t>
            </a:r>
            <a:endParaRPr lang="en-US" altLang="ko-KR" dirty="0" smtClean="0"/>
          </a:p>
          <a:p>
            <a:pPr lvl="1"/>
            <a:r>
              <a:rPr lang="en-US" altLang="ko-KR" dirty="0" err="1"/>
              <a:t>BigInteger</a:t>
            </a:r>
            <a:r>
              <a:rPr lang="en-US" altLang="ko-KR" dirty="0"/>
              <a:t> p = </a:t>
            </a:r>
            <a:r>
              <a:rPr lang="en-US" altLang="ko-KR" dirty="0" err="1"/>
              <a:t>b.nextProbablePrime</a:t>
            </a:r>
            <a:r>
              <a:rPr lang="en-US" altLang="ko-KR" dirty="0"/>
              <a:t>();  //  b</a:t>
            </a:r>
            <a:r>
              <a:rPr lang="ko-KR" altLang="en-US" dirty="0"/>
              <a:t>보다 큰 </a:t>
            </a:r>
            <a:r>
              <a:rPr lang="ko-KR" altLang="en-US" dirty="0" err="1"/>
              <a:t>첫번째</a:t>
            </a:r>
            <a:r>
              <a:rPr lang="ko-KR" altLang="en-US" dirty="0"/>
              <a:t> 소수를 출력 </a:t>
            </a:r>
            <a:endParaRPr lang="en-US" altLang="ko-KR" dirty="0" smtClean="0"/>
          </a:p>
          <a:p>
            <a:pPr lvl="1"/>
            <a:r>
              <a:rPr lang="en-US" altLang="ko-KR" dirty="0" err="1"/>
              <a:t>BigInteger</a:t>
            </a:r>
            <a:r>
              <a:rPr lang="en-US" altLang="ko-KR" dirty="0"/>
              <a:t> c = </a:t>
            </a:r>
            <a:r>
              <a:rPr lang="en-US" altLang="ko-KR" dirty="0" err="1"/>
              <a:t>BigInteger.</a:t>
            </a:r>
            <a:r>
              <a:rPr lang="en-US" altLang="ko-KR" i="1" dirty="0" err="1"/>
              <a:t>probablePrime</a:t>
            </a:r>
            <a:r>
              <a:rPr lang="en-US" altLang="ko-KR" i="1" dirty="0"/>
              <a:t>(</a:t>
            </a:r>
            <a:r>
              <a:rPr lang="en-US" altLang="ko-KR" i="1" dirty="0" err="1"/>
              <a:t>bit,rnd</a:t>
            </a:r>
            <a:r>
              <a:rPr lang="en-US" altLang="ko-KR" i="1" dirty="0" smtClean="0"/>
              <a:t>); </a:t>
            </a:r>
          </a:p>
          <a:p>
            <a:pPr lvl="2"/>
            <a:r>
              <a:rPr lang="ko-KR" altLang="en-US" i="1" dirty="0" smtClean="0"/>
              <a:t>특정 비트수의 임의의 소수 생성 </a:t>
            </a:r>
            <a:endParaRPr lang="en-US" altLang="ko-KR" i="1" dirty="0" smtClean="0"/>
          </a:p>
          <a:p>
            <a:pPr lvl="1"/>
            <a:endParaRPr lang="en-US" altLang="ko-KR" i="1" dirty="0" smtClean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7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302340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o-KR" altLang="en-US" dirty="0" err="1"/>
              <a:t>모듈러</a:t>
            </a:r>
            <a:r>
              <a:rPr lang="ko-KR" altLang="en-US" dirty="0"/>
              <a:t> 연산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8</a:t>
            </a:fld>
            <a:endParaRPr lang="ko-KR" alt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43208" y="2420888"/>
            <a:ext cx="5696944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600" dirty="0" err="1"/>
              <a:t>BigInteger</a:t>
            </a:r>
            <a:r>
              <a:rPr lang="en-US" altLang="ko-KR" sz="1600" dirty="0"/>
              <a:t> r; </a:t>
            </a:r>
          </a:p>
          <a:p>
            <a:endParaRPr lang="ko-KR" altLang="en-US" sz="1600" dirty="0"/>
          </a:p>
          <a:p>
            <a:r>
              <a:rPr lang="en-US" altLang="ko-KR" sz="1600" dirty="0"/>
              <a:t>r=</a:t>
            </a:r>
            <a:r>
              <a:rPr lang="en-US" altLang="ko-KR" sz="1600" dirty="0" err="1"/>
              <a:t>a.add</a:t>
            </a:r>
            <a:r>
              <a:rPr lang="en-US" altLang="ko-KR" sz="1600" dirty="0"/>
              <a:t>(b).mod(p); </a:t>
            </a:r>
            <a:r>
              <a:rPr lang="en-US" altLang="ko-KR" sz="1600" dirty="0" smtClean="0"/>
              <a:t>  // </a:t>
            </a:r>
            <a:r>
              <a:rPr lang="en-US" altLang="ko-KR" sz="1600" dirty="0" err="1" smtClean="0"/>
              <a:t>a+b</a:t>
            </a:r>
            <a:r>
              <a:rPr lang="en-US" altLang="ko-KR" sz="1600" dirty="0" smtClean="0"/>
              <a:t> mod p </a:t>
            </a:r>
            <a:endParaRPr lang="en-US" altLang="ko-KR" sz="1600" dirty="0"/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(a+" + "+b+" mod "+p+" = "+r);</a:t>
            </a:r>
          </a:p>
          <a:p>
            <a:endParaRPr lang="ko-KR" altLang="en-US" sz="1600" dirty="0"/>
          </a:p>
          <a:p>
            <a:r>
              <a:rPr lang="en-US" altLang="ko-KR" sz="1600" dirty="0"/>
              <a:t>r=</a:t>
            </a:r>
            <a:r>
              <a:rPr lang="en-US" altLang="ko-KR" sz="1600" dirty="0" err="1"/>
              <a:t>a.subtract</a:t>
            </a:r>
            <a:r>
              <a:rPr lang="en-US" altLang="ko-KR" sz="1600" dirty="0"/>
              <a:t>(b).mod(p</a:t>
            </a:r>
            <a:r>
              <a:rPr lang="en-US" altLang="ko-KR" sz="1600" dirty="0" smtClean="0"/>
              <a:t>);  // a-b </a:t>
            </a:r>
            <a:r>
              <a:rPr lang="en-US" altLang="ko-KR" sz="1600" dirty="0"/>
              <a:t>mod p 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(a+" - "+b+" mod "+p+" = "+r);</a:t>
            </a:r>
          </a:p>
          <a:p>
            <a:endParaRPr lang="ko-KR" altLang="en-US" sz="1600" dirty="0"/>
          </a:p>
          <a:p>
            <a:r>
              <a:rPr lang="en-US" altLang="ko-KR" sz="1600" dirty="0"/>
              <a:t>r=</a:t>
            </a:r>
            <a:r>
              <a:rPr lang="en-US" altLang="ko-KR" sz="1600" dirty="0" err="1"/>
              <a:t>a.multiply</a:t>
            </a:r>
            <a:r>
              <a:rPr lang="en-US" altLang="ko-KR" sz="1600" dirty="0"/>
              <a:t>(b).mod(p</a:t>
            </a:r>
            <a:r>
              <a:rPr lang="en-US" altLang="ko-KR" sz="1600" dirty="0" smtClean="0"/>
              <a:t>);  // a*b </a:t>
            </a:r>
            <a:r>
              <a:rPr lang="en-US" altLang="ko-KR" sz="1600" dirty="0"/>
              <a:t>mod p 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(a+" * "+b+" mod "+p+" = "+r);</a:t>
            </a:r>
          </a:p>
          <a:p>
            <a:endParaRPr lang="ko-KR" altLang="en-US" sz="1600" dirty="0"/>
          </a:p>
          <a:p>
            <a:r>
              <a:rPr lang="en-US" altLang="ko-KR" sz="1600" dirty="0"/>
              <a:t>r=</a:t>
            </a:r>
            <a:r>
              <a:rPr lang="en-US" altLang="ko-KR" sz="1600" dirty="0" err="1"/>
              <a:t>a.divide</a:t>
            </a:r>
            <a:r>
              <a:rPr lang="en-US" altLang="ko-KR" sz="1600" dirty="0"/>
              <a:t>(b).mod(p</a:t>
            </a:r>
            <a:r>
              <a:rPr lang="en-US" altLang="ko-KR" sz="1600" dirty="0" smtClean="0"/>
              <a:t>);   //  a/b </a:t>
            </a:r>
            <a:r>
              <a:rPr lang="en-US" altLang="ko-KR" sz="1600" dirty="0"/>
              <a:t>mod p </a:t>
            </a:r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(a+" / "+b+" mod "+p+" = "+r+"   ???");</a:t>
            </a:r>
          </a:p>
          <a:p>
            <a:endParaRPr lang="ko-KR" altLang="en-US" sz="1600" dirty="0"/>
          </a:p>
          <a:p>
            <a:r>
              <a:rPr lang="en-US" altLang="ko-KR" sz="1600" dirty="0"/>
              <a:t>r=</a:t>
            </a:r>
            <a:r>
              <a:rPr lang="en-US" altLang="ko-KR" sz="1600" dirty="0" err="1"/>
              <a:t>a.multiply</a:t>
            </a:r>
            <a:r>
              <a:rPr lang="en-US" altLang="ko-KR" sz="1600" dirty="0"/>
              <a:t>(</a:t>
            </a:r>
            <a:r>
              <a:rPr lang="en-US" altLang="ko-KR" sz="1600" dirty="0" err="1"/>
              <a:t>b.modInverse</a:t>
            </a:r>
            <a:r>
              <a:rPr lang="en-US" altLang="ko-KR" sz="1600" dirty="0"/>
              <a:t>(p)).mod(p</a:t>
            </a:r>
            <a:r>
              <a:rPr lang="en-US" altLang="ko-KR" sz="1600" dirty="0" smtClean="0"/>
              <a:t>);   //  a*b^{-1} mod p</a:t>
            </a:r>
            <a:endParaRPr lang="en-US" altLang="ko-KR" sz="1600" dirty="0"/>
          </a:p>
          <a:p>
            <a:r>
              <a:rPr lang="en-US" altLang="ko-KR" sz="1600" dirty="0" err="1"/>
              <a:t>System.</a:t>
            </a:r>
            <a:r>
              <a:rPr lang="en-US" altLang="ko-KR" sz="1600" i="1" dirty="0" err="1"/>
              <a:t>out.println</a:t>
            </a:r>
            <a:r>
              <a:rPr lang="en-US" altLang="ko-KR" sz="1600" i="1" dirty="0"/>
              <a:t>(a+" * "+b+"^(-1) mod "+p+" = "+r);</a:t>
            </a:r>
          </a:p>
          <a:p>
            <a:endParaRPr lang="ko-KR" altLang="en-US" sz="1600" dirty="0"/>
          </a:p>
        </p:txBody>
      </p:sp>
      <p:sp>
        <p:nvSpPr>
          <p:cNvPr id="6" name="TextBox 5"/>
          <p:cNvSpPr txBox="1"/>
          <p:nvPr/>
        </p:nvSpPr>
        <p:spPr>
          <a:xfrm>
            <a:off x="3635896" y="404664"/>
            <a:ext cx="5375511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/>
              <a:t>r=</a:t>
            </a:r>
            <a:r>
              <a:rPr lang="en-US" altLang="ko-KR" dirty="0" err="1"/>
              <a:t>a.gcd</a:t>
            </a:r>
            <a:r>
              <a:rPr lang="en-US" altLang="ko-KR" dirty="0"/>
              <a:t>(b</a:t>
            </a:r>
            <a:r>
              <a:rPr lang="en-US" altLang="ko-KR" dirty="0" smtClean="0"/>
              <a:t>);   // a</a:t>
            </a:r>
            <a:r>
              <a:rPr lang="ko-KR" altLang="en-US" dirty="0" smtClean="0"/>
              <a:t>와 </a:t>
            </a:r>
            <a:r>
              <a:rPr lang="en-US" altLang="ko-KR" dirty="0" smtClean="0"/>
              <a:t>b</a:t>
            </a:r>
            <a:r>
              <a:rPr lang="ko-KR" altLang="en-US" dirty="0" smtClean="0"/>
              <a:t>의 최대공약수</a:t>
            </a:r>
            <a:endParaRPr lang="en-US" altLang="ko-KR" dirty="0"/>
          </a:p>
          <a:p>
            <a:r>
              <a:rPr lang="pt-BR" altLang="ko-KR" dirty="0"/>
              <a:t>System.</a:t>
            </a:r>
            <a:r>
              <a:rPr lang="pt-BR" altLang="ko-KR" i="1" dirty="0"/>
              <a:t>out.println("gcd("+a+","+b+") = "+r);</a:t>
            </a:r>
          </a:p>
          <a:p>
            <a:endParaRPr lang="ko-KR" altLang="en-US" dirty="0"/>
          </a:p>
          <a:p>
            <a:r>
              <a:rPr lang="en-US" altLang="ko-KR" dirty="0"/>
              <a:t>r=</a:t>
            </a:r>
            <a:r>
              <a:rPr lang="en-US" altLang="ko-KR" dirty="0" err="1"/>
              <a:t>a.modPow</a:t>
            </a:r>
            <a:r>
              <a:rPr lang="en-US" altLang="ko-KR" dirty="0"/>
              <a:t>(b, p</a:t>
            </a:r>
            <a:r>
              <a:rPr lang="en-US" altLang="ko-KR" dirty="0" smtClean="0"/>
              <a:t>);   // </a:t>
            </a:r>
            <a:r>
              <a:rPr lang="en-US" altLang="ko-KR" dirty="0" err="1" smtClean="0"/>
              <a:t>a^b</a:t>
            </a:r>
            <a:r>
              <a:rPr lang="en-US" altLang="ko-KR" dirty="0" smtClean="0"/>
              <a:t> mod p</a:t>
            </a:r>
            <a:endParaRPr lang="en-US" altLang="ko-KR" dirty="0"/>
          </a:p>
          <a:p>
            <a:r>
              <a:rPr lang="en-US" altLang="ko-KR" dirty="0" err="1"/>
              <a:t>System.</a:t>
            </a:r>
            <a:r>
              <a:rPr lang="en-US" altLang="ko-KR" i="1" dirty="0" err="1"/>
              <a:t>out.println</a:t>
            </a:r>
            <a:r>
              <a:rPr lang="en-US" altLang="ko-KR" i="1" dirty="0"/>
              <a:t>(a+"^"+b+" mod "+p+" = "+r);</a:t>
            </a:r>
          </a:p>
          <a:p>
            <a:endParaRPr lang="ko-KR" altLang="en-US" dirty="0"/>
          </a:p>
          <a:p>
            <a:r>
              <a:rPr lang="en-US" altLang="ko-KR" dirty="0"/>
              <a:t>r=</a:t>
            </a:r>
            <a:r>
              <a:rPr lang="en-US" altLang="ko-KR" dirty="0" err="1"/>
              <a:t>a.modInverse</a:t>
            </a:r>
            <a:r>
              <a:rPr lang="en-US" altLang="ko-KR" dirty="0"/>
              <a:t>(p</a:t>
            </a:r>
            <a:r>
              <a:rPr lang="en-US" altLang="ko-KR" dirty="0" smtClean="0"/>
              <a:t>);  // a^{-1} mod p </a:t>
            </a:r>
            <a:endParaRPr lang="en-US" altLang="ko-KR" dirty="0"/>
          </a:p>
          <a:p>
            <a:r>
              <a:rPr lang="en-US" altLang="ko-KR" dirty="0" err="1"/>
              <a:t>System.</a:t>
            </a:r>
            <a:r>
              <a:rPr lang="en-US" altLang="ko-KR" i="1" dirty="0" err="1"/>
              <a:t>out.println</a:t>
            </a:r>
            <a:r>
              <a:rPr lang="en-US" altLang="ko-KR" i="1" dirty="0"/>
              <a:t>(a+"^-1 mod "+p+" = "+r);</a:t>
            </a:r>
            <a:endParaRPr lang="ko-KR" altLang="en-US" dirty="0"/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1395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RSA </a:t>
            </a:r>
            <a:r>
              <a:rPr lang="ko-KR" altLang="en-US" dirty="0" smtClean="0"/>
              <a:t>알고리즘 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ko-KR" altLang="en-US" dirty="0" smtClean="0"/>
              <a:t>특정 비트수의 임의의 소수 </a:t>
            </a:r>
            <a:r>
              <a:rPr lang="en-US" altLang="ko-KR" dirty="0" smtClean="0"/>
              <a:t>p, q </a:t>
            </a:r>
            <a:r>
              <a:rPr lang="ko-KR" altLang="en-US" dirty="0" smtClean="0"/>
              <a:t>생성 </a:t>
            </a:r>
            <a:endParaRPr lang="en-US" altLang="ko-KR" dirty="0" smtClean="0"/>
          </a:p>
          <a:p>
            <a:endParaRPr lang="en-US" altLang="ko-KR" dirty="0" smtClean="0"/>
          </a:p>
          <a:p>
            <a:endParaRPr lang="en-US" altLang="ko-KR" dirty="0"/>
          </a:p>
          <a:p>
            <a:pPr marL="0" indent="0">
              <a:buNone/>
            </a:pPr>
            <a:endParaRPr lang="en-US" altLang="ko-KR" dirty="0"/>
          </a:p>
          <a:p>
            <a:r>
              <a:rPr lang="ko-KR" altLang="en-US" dirty="0" err="1" smtClean="0"/>
              <a:t>키생성</a:t>
            </a:r>
            <a:r>
              <a:rPr lang="ko-KR" altLang="en-US" dirty="0" smtClean="0"/>
              <a:t> 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fld id="{01870596-DAFA-46D2-82A7-2B6B5F8E0EA4}" type="slidenum">
              <a:rPr lang="ko-KR" altLang="en-US" smtClean="0"/>
              <a:t>9</a:t>
            </a:fld>
            <a:endParaRPr lang="ko-KR" alt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043608" y="1772816"/>
            <a:ext cx="493834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err="1" smtClean="0"/>
              <a:t>BigInteger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one = new </a:t>
            </a:r>
            <a:r>
              <a:rPr lang="en-US" altLang="ko-KR" sz="1400" dirty="0" err="1"/>
              <a:t>BigInteger</a:t>
            </a:r>
            <a:r>
              <a:rPr lang="en-US" altLang="ko-KR" sz="1400" dirty="0"/>
              <a:t>("1");</a:t>
            </a:r>
          </a:p>
          <a:p>
            <a:r>
              <a:rPr lang="en-US" altLang="ko-KR" sz="1400" dirty="0" smtClean="0"/>
              <a:t>Random </a:t>
            </a:r>
            <a:r>
              <a:rPr lang="en-US" altLang="ko-KR" sz="1400" dirty="0" err="1"/>
              <a:t>rnd</a:t>
            </a:r>
            <a:r>
              <a:rPr lang="en-US" altLang="ko-KR" sz="1400" dirty="0"/>
              <a:t> = new Random();</a:t>
            </a:r>
          </a:p>
          <a:p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</a:t>
            </a:r>
            <a:r>
              <a:rPr lang="en-US" altLang="ko-KR" sz="1400" dirty="0" err="1"/>
              <a:t>bitLength</a:t>
            </a:r>
            <a:r>
              <a:rPr lang="en-US" altLang="ko-KR" sz="1400" dirty="0"/>
              <a:t> = 1024;</a:t>
            </a:r>
          </a:p>
          <a:p>
            <a:r>
              <a:rPr lang="en-US" altLang="ko-KR" sz="1400" dirty="0" err="1" smtClean="0"/>
              <a:t>int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certainty = 10;</a:t>
            </a:r>
          </a:p>
          <a:p>
            <a:r>
              <a:rPr lang="en-US" altLang="ko-KR" sz="1400" dirty="0" err="1" smtClean="0"/>
              <a:t>BigInteger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p = new </a:t>
            </a:r>
            <a:r>
              <a:rPr lang="en-US" altLang="ko-KR" sz="1400" dirty="0" err="1"/>
              <a:t>BigInteger</a:t>
            </a:r>
            <a:r>
              <a:rPr lang="en-US" altLang="ko-KR" sz="1400" dirty="0"/>
              <a:t>(</a:t>
            </a:r>
            <a:r>
              <a:rPr lang="en-US" altLang="ko-KR" sz="1400" dirty="0" err="1"/>
              <a:t>bitLength</a:t>
            </a:r>
            <a:r>
              <a:rPr lang="en-US" altLang="ko-KR" sz="1400" dirty="0"/>
              <a:t>/2, certainty, </a:t>
            </a:r>
            <a:r>
              <a:rPr lang="en-US" altLang="ko-KR" sz="1400" dirty="0" err="1"/>
              <a:t>rnd</a:t>
            </a:r>
            <a:r>
              <a:rPr lang="en-US" altLang="ko-KR" sz="1400" dirty="0"/>
              <a:t>);</a:t>
            </a:r>
          </a:p>
          <a:p>
            <a:r>
              <a:rPr lang="en-US" altLang="ko-KR" sz="1400" dirty="0" err="1" smtClean="0"/>
              <a:t>BigInteger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q = new </a:t>
            </a:r>
            <a:r>
              <a:rPr lang="en-US" altLang="ko-KR" sz="1400" dirty="0" err="1"/>
              <a:t>BigInteger</a:t>
            </a:r>
            <a:r>
              <a:rPr lang="en-US" altLang="ko-KR" sz="1400" dirty="0"/>
              <a:t>(</a:t>
            </a:r>
            <a:r>
              <a:rPr lang="en-US" altLang="ko-KR" sz="1400" dirty="0" err="1"/>
              <a:t>bitLength</a:t>
            </a:r>
            <a:r>
              <a:rPr lang="en-US" altLang="ko-KR" sz="1400" dirty="0"/>
              <a:t>/2, certainty, </a:t>
            </a:r>
            <a:r>
              <a:rPr lang="en-US" altLang="ko-KR" sz="1400" dirty="0" err="1"/>
              <a:t>rnd</a:t>
            </a:r>
            <a:r>
              <a:rPr lang="en-US" altLang="ko-KR" sz="1400" dirty="0"/>
              <a:t>);</a:t>
            </a:r>
            <a:endParaRPr lang="ko-KR" alt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3645024"/>
            <a:ext cx="4984185" cy="289310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1400" dirty="0" err="1" smtClean="0"/>
              <a:t>System.out.println</a:t>
            </a:r>
            <a:r>
              <a:rPr lang="en-US" altLang="ko-KR" sz="1400" dirty="0"/>
              <a:t>("Key Generation");</a:t>
            </a:r>
          </a:p>
          <a:p>
            <a:r>
              <a:rPr lang="en-US" altLang="ko-KR" sz="1400" dirty="0" err="1" smtClean="0"/>
              <a:t>System.out.println</a:t>
            </a:r>
            <a:r>
              <a:rPr lang="en-US" altLang="ko-KR" sz="1400" dirty="0"/>
              <a:t>("p = "+p);</a:t>
            </a:r>
          </a:p>
          <a:p>
            <a:r>
              <a:rPr lang="en-US" altLang="ko-KR" sz="1400" dirty="0" err="1" smtClean="0"/>
              <a:t>System.out.println</a:t>
            </a:r>
            <a:r>
              <a:rPr lang="en-US" altLang="ko-KR" sz="1400" dirty="0"/>
              <a:t>("q = "+q);</a:t>
            </a:r>
          </a:p>
          <a:p>
            <a:r>
              <a:rPr lang="en-US" altLang="ko-KR" sz="1400" dirty="0" err="1" smtClean="0"/>
              <a:t>BigInteger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n = </a:t>
            </a:r>
            <a:r>
              <a:rPr lang="en-US" altLang="ko-KR" sz="1400" dirty="0" err="1"/>
              <a:t>p.multiply</a:t>
            </a:r>
            <a:r>
              <a:rPr lang="en-US" altLang="ko-KR" sz="1400" dirty="0"/>
              <a:t>(q);</a:t>
            </a:r>
          </a:p>
          <a:p>
            <a:r>
              <a:rPr lang="en-US" altLang="ko-KR" sz="1400" dirty="0" err="1" smtClean="0"/>
              <a:t>System.out.println</a:t>
            </a:r>
            <a:r>
              <a:rPr lang="en-US" altLang="ko-KR" sz="1400" dirty="0"/>
              <a:t>("n = p*q = "+n);</a:t>
            </a:r>
          </a:p>
          <a:p>
            <a:r>
              <a:rPr lang="en-US" altLang="ko-KR" sz="1400" dirty="0" err="1" smtClean="0"/>
              <a:t>BigInteger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pin = (</a:t>
            </a:r>
            <a:r>
              <a:rPr lang="en-US" altLang="ko-KR" sz="1400" dirty="0" err="1"/>
              <a:t>p.subtract</a:t>
            </a:r>
            <a:r>
              <a:rPr lang="en-US" altLang="ko-KR" sz="1400" dirty="0"/>
              <a:t>(one)).multiply(</a:t>
            </a:r>
            <a:r>
              <a:rPr lang="en-US" altLang="ko-KR" sz="1400" dirty="0" err="1"/>
              <a:t>q.subtract</a:t>
            </a:r>
            <a:r>
              <a:rPr lang="en-US" altLang="ko-KR" sz="1400" dirty="0"/>
              <a:t>(one));</a:t>
            </a:r>
          </a:p>
          <a:p>
            <a:r>
              <a:rPr lang="en-US" altLang="ko-KR" sz="1400" dirty="0" err="1" smtClean="0"/>
              <a:t>System.out.println</a:t>
            </a:r>
            <a:r>
              <a:rPr lang="en-US" altLang="ko-KR" sz="1400" dirty="0"/>
              <a:t>("pi(n) = (p-1)*(q-1) = "+pin);</a:t>
            </a:r>
          </a:p>
          <a:p>
            <a:r>
              <a:rPr lang="en-US" altLang="ko-KR" sz="1400" dirty="0" err="1" smtClean="0"/>
              <a:t>BigInteger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e = new </a:t>
            </a:r>
            <a:r>
              <a:rPr lang="en-US" altLang="ko-KR" sz="1400" dirty="0" err="1"/>
              <a:t>BigInteger</a:t>
            </a:r>
            <a:r>
              <a:rPr lang="en-US" altLang="ko-KR" sz="1400" dirty="0"/>
              <a:t>("17");</a:t>
            </a:r>
          </a:p>
          <a:p>
            <a:r>
              <a:rPr lang="en-US" altLang="ko-KR" sz="1400" dirty="0" err="1" smtClean="0"/>
              <a:t>System.out.println</a:t>
            </a:r>
            <a:r>
              <a:rPr lang="en-US" altLang="ko-KR" sz="1400" dirty="0"/>
              <a:t>("e = "+e);</a:t>
            </a:r>
          </a:p>
          <a:p>
            <a:r>
              <a:rPr lang="en-US" altLang="ko-KR" sz="1400" dirty="0" err="1" smtClean="0"/>
              <a:t>System.out.println</a:t>
            </a:r>
            <a:r>
              <a:rPr lang="en-US" altLang="ko-KR" sz="1400" dirty="0"/>
              <a:t>("</a:t>
            </a:r>
            <a:r>
              <a:rPr lang="en-US" altLang="ko-KR" sz="1400" dirty="0" err="1"/>
              <a:t>gcd</a:t>
            </a:r>
            <a:r>
              <a:rPr lang="en-US" altLang="ko-KR" sz="1400" dirty="0"/>
              <a:t>(</a:t>
            </a:r>
            <a:r>
              <a:rPr lang="en-US" altLang="ko-KR" sz="1400" dirty="0" err="1"/>
              <a:t>pin,e</a:t>
            </a:r>
            <a:r>
              <a:rPr lang="en-US" altLang="ko-KR" sz="1400" dirty="0"/>
              <a:t>) = "+</a:t>
            </a:r>
            <a:r>
              <a:rPr lang="en-US" altLang="ko-KR" sz="1400" dirty="0" err="1"/>
              <a:t>pin.gcd</a:t>
            </a:r>
            <a:r>
              <a:rPr lang="en-US" altLang="ko-KR" sz="1400" dirty="0"/>
              <a:t>(e));</a:t>
            </a:r>
          </a:p>
          <a:p>
            <a:r>
              <a:rPr lang="en-US" altLang="ko-KR" sz="1400" dirty="0" err="1" smtClean="0"/>
              <a:t>BigInteger</a:t>
            </a:r>
            <a:r>
              <a:rPr lang="en-US" altLang="ko-KR" sz="1400" dirty="0" smtClean="0"/>
              <a:t> </a:t>
            </a:r>
            <a:r>
              <a:rPr lang="en-US" altLang="ko-KR" sz="1400" dirty="0"/>
              <a:t>d = </a:t>
            </a:r>
            <a:r>
              <a:rPr lang="en-US" altLang="ko-KR" sz="1400" dirty="0" err="1"/>
              <a:t>e.modInverse</a:t>
            </a:r>
            <a:r>
              <a:rPr lang="en-US" altLang="ko-KR" sz="1400" dirty="0"/>
              <a:t>(pin);</a:t>
            </a:r>
          </a:p>
          <a:p>
            <a:r>
              <a:rPr lang="en-US" altLang="ko-KR" sz="1400" dirty="0" err="1" smtClean="0"/>
              <a:t>System.out.println</a:t>
            </a:r>
            <a:r>
              <a:rPr lang="en-US" altLang="ko-KR" sz="1400" dirty="0"/>
              <a:t>("d = "+d);</a:t>
            </a:r>
          </a:p>
          <a:p>
            <a:r>
              <a:rPr lang="en-US" altLang="ko-KR" sz="1400" dirty="0" err="1" smtClean="0"/>
              <a:t>System.out.println</a:t>
            </a:r>
            <a:r>
              <a:rPr lang="en-US" altLang="ko-KR" sz="1400" dirty="0"/>
              <a:t>(" ");</a:t>
            </a:r>
            <a:endParaRPr lang="ko-KR" altLang="en-US" sz="1400" dirty="0"/>
          </a:p>
        </p:txBody>
      </p:sp>
    </p:spTree>
    <p:extLst>
      <p:ext uri="{BB962C8B-B14F-4D97-AF65-F5344CB8AC3E}">
        <p14:creationId xmlns:p14="http://schemas.microsoft.com/office/powerpoint/2010/main" val="143027914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가을">
  <a:themeElements>
    <a:clrScheme name="가을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가을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3219</TotalTime>
  <Words>2082</Words>
  <Application>Microsoft Office PowerPoint</Application>
  <PresentationFormat>화면 슬라이드 쇼(4:3)</PresentationFormat>
  <Paragraphs>1264</Paragraphs>
  <Slides>20</Slides>
  <Notes>1</Notes>
  <HiddenSlides>0</HiddenSlides>
  <MMClips>0</MMClips>
  <ScaleCrop>false</ScaleCrop>
  <HeadingPairs>
    <vt:vector size="6" baseType="variant"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20</vt:i4>
      </vt:variant>
    </vt:vector>
  </HeadingPairs>
  <TitlesOfParts>
    <vt:vector size="22" baseType="lpstr">
      <vt:lpstr>가을</vt:lpstr>
      <vt:lpstr>Equation</vt:lpstr>
      <vt:lpstr>공개키 암호화 프로그래밍  </vt:lpstr>
      <vt:lpstr>차례</vt:lpstr>
      <vt:lpstr>Z23에서의 모듈러 승산</vt:lpstr>
      <vt:lpstr>모듈러 승산 테이블 만들기</vt:lpstr>
      <vt:lpstr>두 수의 최대공약수 계산 </vt:lpstr>
      <vt:lpstr>확장 유클리드 알고리즘 </vt:lpstr>
      <vt:lpstr>BigInteger 클래스 </vt:lpstr>
      <vt:lpstr>모듈러 연산 </vt:lpstr>
      <vt:lpstr>RSA 알고리즘 </vt:lpstr>
      <vt:lpstr>RSA 알고리즘 </vt:lpstr>
      <vt:lpstr>ElGamal 암호</vt:lpstr>
      <vt:lpstr>ElGamal 암호 방식 (계속)</vt:lpstr>
      <vt:lpstr>PowerPoint 프레젠테이션</vt:lpstr>
      <vt:lpstr>ElGamal 암호</vt:lpstr>
      <vt:lpstr>ElGamal 암호</vt:lpstr>
      <vt:lpstr>ElGamal 암호</vt:lpstr>
      <vt:lpstr>ElGamal 암호</vt:lpstr>
      <vt:lpstr>ElGamal 암호</vt:lpstr>
      <vt:lpstr>Schnorr 서명 </vt:lpstr>
      <vt:lpstr>Schnorr 서명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Kitae</dc:creator>
  <cp:lastModifiedBy>Lee</cp:lastModifiedBy>
  <cp:revision>169</cp:revision>
  <dcterms:created xsi:type="dcterms:W3CDTF">2011-08-27T14:53:28Z</dcterms:created>
  <dcterms:modified xsi:type="dcterms:W3CDTF">2014-10-28T06:12:59Z</dcterms:modified>
</cp:coreProperties>
</file>