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5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7" r:id="rId14"/>
    <p:sldId id="268" r:id="rId15"/>
    <p:sldId id="269" r:id="rId16"/>
    <p:sldId id="270" r:id="rId17"/>
    <p:sldId id="271" r:id="rId18"/>
    <p:sldId id="277" r:id="rId19"/>
    <p:sldId id="274" r:id="rId20"/>
    <p:sldId id="273" r:id="rId21"/>
    <p:sldId id="302" r:id="rId22"/>
    <p:sldId id="275" r:id="rId23"/>
    <p:sldId id="276" r:id="rId24"/>
    <p:sldId id="278" r:id="rId25"/>
    <p:sldId id="279" r:id="rId26"/>
    <p:sldId id="280" r:id="rId27"/>
    <p:sldId id="281" r:id="rId28"/>
    <p:sldId id="282" r:id="rId29"/>
    <p:sldId id="283" r:id="rId30"/>
    <p:sldId id="285" r:id="rId31"/>
    <p:sldId id="284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EC4"/>
    <a:srgbClr val="D0EAB4"/>
    <a:srgbClr val="C0E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밝은 스타일 2 - 강조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90" autoAdjust="0"/>
    <p:restoredTop sz="94625" autoAdjust="0"/>
  </p:normalViewPr>
  <p:slideViewPr>
    <p:cSldViewPr>
      <p:cViewPr varScale="1">
        <p:scale>
          <a:sx n="98" d="100"/>
          <a:sy n="98" d="100"/>
        </p:scale>
        <p:origin x="-1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4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9897E-559B-4802-87FD-BDDBC21CBABC}" type="datetimeFigureOut">
              <a:rPr lang="ko-KR" altLang="en-US" smtClean="0"/>
              <a:t>2014-07-30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AADCE-4523-43FE-B0A8-90B87F2F6B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5413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 algn="r">
              <a:defRPr cap="all" baseline="0"/>
            </a:lvl1pPr>
          </a:lstStyle>
          <a:p>
            <a:endParaRPr kumimoji="0" lang="en-US" dirty="0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 dirty="0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299BC8C-D05E-4966-90C6-DB66949B9446}" type="datetime1">
              <a:rPr lang="ko-KR" altLang="en-US" smtClean="0"/>
              <a:t>2014-07-30</a:t>
            </a:fld>
            <a:endParaRPr lang="ko-KR" altLang="en-US" dirty="0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  <a:prstGeom prst="rect">
            <a:avLst/>
          </a:prstGeom>
        </p:spPr>
        <p:txBody>
          <a:bodyPr/>
          <a:lstStyle>
            <a:lvl1pPr algn="r">
              <a:defRPr b="1">
                <a:solidFill>
                  <a:srgbClr val="FFC000"/>
                </a:solidFill>
              </a:defRPr>
            </a:lvl1pPr>
          </a:lstStyle>
          <a:p>
            <a:r>
              <a:rPr lang="ko-KR" altLang="en-US" smtClean="0"/>
              <a:t>명품 </a:t>
            </a:r>
            <a:r>
              <a:rPr lang="en-US" altLang="ko-KR" smtClean="0"/>
              <a:t>Java Programming</a:t>
            </a:r>
            <a:endParaRPr lang="ko-KR" alt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3CF3B71A-966A-471E-8596-7D1D6A8996FF}" type="datetime1">
              <a:rPr lang="ko-KR" altLang="en-US" smtClean="0"/>
              <a:t>2014-07-30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명품 </a:t>
            </a:r>
            <a:r>
              <a:rPr lang="en-US" altLang="ko-KR" smtClean="0"/>
              <a:t>Java Programming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  <a:prstGeom prst="rect">
            <a:avLst/>
          </a:prstGeom>
        </p:spPr>
        <p:txBody>
          <a:bodyPr/>
          <a:lstStyle/>
          <a:p>
            <a:fld id="{AD64A7B2-A2B0-4C9D-895B-FE1D68BE16F8}" type="datetime1">
              <a:rPr lang="ko-KR" altLang="en-US" smtClean="0"/>
              <a:t>2014-07-30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명품 </a:t>
            </a:r>
            <a:r>
              <a:rPr lang="en-US" altLang="ko-KR" smtClean="0"/>
              <a:t>Java Programming</a:t>
            </a:r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68012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340768"/>
            <a:ext cx="8153400" cy="50405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>
                <a:latin typeface="HY나무L" pitchFamily="18" charset="-127"/>
                <a:ea typeface="HY나무L" pitchFamily="18" charset="-127"/>
              </a:defRPr>
            </a:lvl3pPr>
            <a:lvl4pPr>
              <a:defRPr sz="1400">
                <a:latin typeface="휴먼편지체" pitchFamily="18" charset="-127"/>
                <a:ea typeface="휴먼편지체" pitchFamily="18" charset="-127"/>
              </a:defRPr>
            </a:lvl4pPr>
          </a:lstStyle>
          <a:p>
            <a:pPr lvl="0" eaLnBrk="1" latinLnBrk="0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dirty="0" smtClean="0"/>
              <a:t>둘째 수준</a:t>
            </a:r>
          </a:p>
          <a:p>
            <a:pPr lvl="2" eaLnBrk="1" latinLnBrk="0" hangingPunct="1"/>
            <a:r>
              <a:rPr lang="ko-KR" altLang="en-US" dirty="0" smtClean="0"/>
              <a:t>셋째 수준</a:t>
            </a:r>
          </a:p>
          <a:p>
            <a:pPr lvl="3" eaLnBrk="1" latinLnBrk="0" hangingPunct="1"/>
            <a:r>
              <a:rPr lang="ko-KR" altLang="en-US" dirty="0" smtClean="0"/>
              <a:t>넷째 수준</a:t>
            </a:r>
          </a:p>
          <a:p>
            <a:pPr lvl="4" eaLnBrk="1" latinLnBrk="0" hangingPunct="1"/>
            <a:r>
              <a:rPr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70596-DAFA-46D2-82A7-2B6B5F8E0EA4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B31271CA-DFBA-4144-9186-0BE3AC6EE4B1}" type="datetime1">
              <a:rPr lang="ko-KR" altLang="en-US" smtClean="0"/>
              <a:t>2014-07-30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rtlCol="0"/>
          <a:lstStyle/>
          <a:p>
            <a:r>
              <a:rPr lang="ko-KR" altLang="en-US" smtClean="0"/>
              <a:t>명품 </a:t>
            </a:r>
            <a:r>
              <a:rPr lang="en-US" altLang="ko-KR" smtClean="0"/>
              <a:t>Java Programming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F87F4F71-3D90-4F92-8CFE-D11B433509C0}" type="datetime1">
              <a:rPr lang="ko-KR" altLang="en-US" smtClean="0"/>
              <a:t>2014-07-30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명품 </a:t>
            </a:r>
            <a:r>
              <a:rPr lang="en-US" altLang="ko-KR" smtClean="0"/>
              <a:t>Java Programming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200F4F1-024E-465C-B59D-A4FFBC6118A5}" type="datetime1">
              <a:rPr lang="ko-KR" altLang="en-US" smtClean="0"/>
              <a:t>2014-07-30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  <a:prstGeom prst="rect">
            <a:avLst/>
          </a:prstGeom>
        </p:spPr>
        <p:txBody>
          <a:bodyPr rtlCol="0"/>
          <a:lstStyle/>
          <a:p>
            <a:r>
              <a:rPr lang="ko-KR" altLang="en-US" smtClean="0"/>
              <a:t>명품 </a:t>
            </a:r>
            <a:r>
              <a:rPr lang="en-US" altLang="ko-KR" smtClean="0"/>
              <a:t>Java Programming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75212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590550" y="1394460"/>
            <a:ext cx="8153400" cy="50588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-8725" y="1052736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052736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-8725" y="1036860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1870596-DAFA-46D2-82A7-2B6B5F8E0EA4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dt="0"/>
  <p:txStyles>
    <p:titleStyle>
      <a:lvl1pPr algn="l" rtl="0" eaLnBrk="1" latinLnBrk="1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uncycastle.org/download/bcprov-jdk15on-149.jar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자바</a:t>
            </a:r>
            <a:r>
              <a:rPr lang="en-US" altLang="ko-KR" dirty="0" smtClean="0"/>
              <a:t> </a:t>
            </a:r>
            <a:r>
              <a:rPr lang="ko-KR" altLang="en-US" dirty="0" smtClean="0"/>
              <a:t>암호화 프로그래밍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전자상거래보안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D2C2-3D3B-4E94-BD92-61B02C5F4DEE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420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err="1" smtClean="0"/>
              <a:t>대칭키</a:t>
            </a:r>
            <a:r>
              <a:rPr lang="ko-KR" altLang="en-US" dirty="0" smtClean="0"/>
              <a:t> 암호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비밀키 생성</a:t>
            </a:r>
            <a:endParaRPr lang="en-US" altLang="ko-KR" dirty="0" smtClean="0"/>
          </a:p>
          <a:p>
            <a:r>
              <a:rPr lang="en-US" altLang="ko-KR" dirty="0" smtClean="0"/>
              <a:t>Key Spec </a:t>
            </a:r>
            <a:r>
              <a:rPr lang="ko-KR" altLang="en-US" dirty="0" smtClean="0"/>
              <a:t>변환  </a:t>
            </a:r>
            <a:endParaRPr lang="en-US" altLang="ko-KR" dirty="0" smtClean="0"/>
          </a:p>
          <a:p>
            <a:r>
              <a:rPr lang="ko-KR" altLang="en-US" dirty="0" smtClean="0"/>
              <a:t>채우기</a:t>
            </a:r>
            <a:endParaRPr lang="en-US" altLang="ko-KR" dirty="0" smtClean="0"/>
          </a:p>
          <a:p>
            <a:r>
              <a:rPr lang="ko-KR" altLang="en-US" dirty="0" smtClean="0"/>
              <a:t>암호화 모드 </a:t>
            </a:r>
            <a:endParaRPr lang="en-US" altLang="ko-KR" dirty="0" smtClean="0"/>
          </a:p>
          <a:p>
            <a:r>
              <a:rPr lang="en-US" altLang="ko-KR" dirty="0" smtClean="0"/>
              <a:t>Cipher </a:t>
            </a:r>
            <a:r>
              <a:rPr lang="ko-KR" altLang="en-US" dirty="0" smtClean="0"/>
              <a:t>객체의 선언 및 초기화 </a:t>
            </a:r>
            <a:endParaRPr lang="en-US" altLang="ko-KR" dirty="0" smtClean="0"/>
          </a:p>
          <a:p>
            <a:r>
              <a:rPr lang="ko-KR" altLang="en-US" dirty="0" smtClean="0"/>
              <a:t>암호화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복호화</a:t>
            </a:r>
            <a:r>
              <a:rPr lang="ko-KR" altLang="en-US" dirty="0" smtClean="0"/>
              <a:t>  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10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66767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비밀키의</a:t>
            </a:r>
            <a:r>
              <a:rPr lang="ko-KR" altLang="en-US" dirty="0" smtClean="0"/>
              <a:t> 생성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비밀키는 </a:t>
            </a:r>
            <a:r>
              <a:rPr lang="ko-KR" altLang="en-US" dirty="0"/>
              <a:t>알고리즘에 따라 키 길이가 다르다</a:t>
            </a:r>
            <a:r>
              <a:rPr lang="en-US" altLang="ko-KR" b="1" dirty="0" smtClean="0"/>
              <a:t>.</a:t>
            </a:r>
          </a:p>
          <a:p>
            <a:r>
              <a:rPr lang="ko-KR" altLang="en-US" dirty="0" smtClean="0"/>
              <a:t>자바에서는 사용자가 키 길이를 별도로 제시하지 않아도 선택한 알고리즘에 필요한 </a:t>
            </a:r>
            <a:r>
              <a:rPr lang="ko-KR" altLang="en-US" dirty="0" err="1" smtClean="0"/>
              <a:t>비밀키를</a:t>
            </a:r>
            <a:r>
              <a:rPr lang="ko-KR" altLang="en-US" dirty="0" smtClean="0"/>
              <a:t> 생성하여 준다</a:t>
            </a:r>
            <a:r>
              <a:rPr lang="en-US" altLang="ko-KR" b="1" dirty="0" smtClean="0"/>
              <a:t>.</a:t>
            </a:r>
          </a:p>
          <a:p>
            <a:r>
              <a:rPr lang="ko-KR" altLang="en-US" dirty="0" smtClean="0"/>
              <a:t>필요하면 </a:t>
            </a:r>
            <a:r>
              <a:rPr lang="ko-KR" altLang="en-US" dirty="0"/>
              <a:t>특정한 알고리즘을 사용하여 키를 생성하도록 </a:t>
            </a:r>
            <a:r>
              <a:rPr lang="ko-KR" altLang="en-US" dirty="0" smtClean="0"/>
              <a:t>설정할 수도 </a:t>
            </a:r>
            <a:r>
              <a:rPr lang="ko-KR" altLang="en-US" dirty="0"/>
              <a:t>있다</a:t>
            </a:r>
            <a:r>
              <a:rPr lang="en-US" altLang="ko-KR" b="1" dirty="0"/>
              <a:t>. (</a:t>
            </a:r>
            <a:r>
              <a:rPr lang="en-US" altLang="ko-KR" b="1" dirty="0" err="1"/>
              <a:t>init</a:t>
            </a:r>
            <a:r>
              <a:rPr lang="en-US" altLang="ko-KR" b="1" dirty="0"/>
              <a:t> </a:t>
            </a:r>
            <a:r>
              <a:rPr lang="ko-KR" altLang="en-US" dirty="0" err="1"/>
              <a:t>메소드</a:t>
            </a:r>
            <a:r>
              <a:rPr lang="ko-KR" altLang="en-US" dirty="0"/>
              <a:t> 이용</a:t>
            </a:r>
            <a:r>
              <a:rPr lang="en-US" altLang="ko-KR" b="1" dirty="0"/>
              <a:t>)</a:t>
            </a:r>
          </a:p>
          <a:p>
            <a:pPr lvl="1"/>
            <a:r>
              <a:rPr lang="en-US" altLang="ko-KR" b="1" dirty="0" err="1"/>
              <a:t>init</a:t>
            </a:r>
            <a:r>
              <a:rPr lang="en-US" altLang="ko-KR" b="1" dirty="0"/>
              <a:t>(</a:t>
            </a:r>
            <a:r>
              <a:rPr lang="en-US" altLang="ko-KR" b="1" dirty="0" err="1"/>
              <a:t>int</a:t>
            </a:r>
            <a:r>
              <a:rPr lang="en-US" altLang="ko-KR" b="1" dirty="0"/>
              <a:t> </a:t>
            </a:r>
            <a:r>
              <a:rPr lang="en-US" altLang="ko-KR" b="1" dirty="0" err="1"/>
              <a:t>keySize</a:t>
            </a:r>
            <a:r>
              <a:rPr lang="en-US" altLang="ko-KR" b="1" dirty="0"/>
              <a:t>)</a:t>
            </a:r>
          </a:p>
          <a:p>
            <a:pPr lvl="1"/>
            <a:r>
              <a:rPr lang="en-US" altLang="ko-KR" b="1" dirty="0" err="1"/>
              <a:t>init</a:t>
            </a:r>
            <a:r>
              <a:rPr lang="en-US" altLang="ko-KR" b="1" dirty="0"/>
              <a:t>(</a:t>
            </a:r>
            <a:r>
              <a:rPr lang="en-US" altLang="ko-KR" b="1" dirty="0" err="1"/>
              <a:t>SecureRandom</a:t>
            </a:r>
            <a:r>
              <a:rPr lang="en-US" altLang="ko-KR" b="1" dirty="0"/>
              <a:t> random)</a:t>
            </a:r>
          </a:p>
          <a:p>
            <a:pPr lvl="1"/>
            <a:r>
              <a:rPr lang="en-US" altLang="ko-KR" b="1" dirty="0" err="1"/>
              <a:t>init</a:t>
            </a:r>
            <a:r>
              <a:rPr lang="en-US" altLang="ko-KR" b="1" dirty="0"/>
              <a:t>(</a:t>
            </a:r>
            <a:r>
              <a:rPr lang="en-US" altLang="ko-KR" b="1" dirty="0" err="1"/>
              <a:t>int</a:t>
            </a:r>
            <a:r>
              <a:rPr lang="en-US" altLang="ko-KR" b="1" dirty="0"/>
              <a:t> </a:t>
            </a:r>
            <a:r>
              <a:rPr lang="en-US" altLang="ko-KR" b="1" dirty="0" err="1"/>
              <a:t>keySize</a:t>
            </a:r>
            <a:r>
              <a:rPr lang="en-US" altLang="ko-KR" b="1" dirty="0"/>
              <a:t>, </a:t>
            </a:r>
            <a:r>
              <a:rPr lang="en-US" altLang="ko-KR" b="1" dirty="0" err="1" smtClean="0"/>
              <a:t>SecureRandom</a:t>
            </a:r>
            <a:r>
              <a:rPr lang="en-US" altLang="ko-KR" b="1" dirty="0" smtClean="0"/>
              <a:t> </a:t>
            </a:r>
            <a:r>
              <a:rPr lang="en-US" altLang="ko-KR" b="1" dirty="0"/>
              <a:t>random</a:t>
            </a:r>
            <a:r>
              <a:rPr lang="en-US" altLang="ko-KR" b="1" dirty="0" smtClean="0"/>
              <a:t>)</a:t>
            </a:r>
          </a:p>
          <a:p>
            <a:r>
              <a:rPr lang="en-US" altLang="ko-KR" b="1" dirty="0" err="1"/>
              <a:t>javax.crypto.KeyGenerator</a:t>
            </a:r>
            <a:r>
              <a:rPr lang="en-US" altLang="ko-KR" b="1" dirty="0"/>
              <a:t> </a:t>
            </a:r>
            <a:r>
              <a:rPr lang="ko-KR" altLang="en-US" dirty="0"/>
              <a:t>엔진을 사용  </a:t>
            </a:r>
            <a:endParaRPr lang="en-US" altLang="ko-KR" b="1" dirty="0"/>
          </a:p>
          <a:p>
            <a:pPr lvl="1"/>
            <a:r>
              <a:rPr lang="en-US" altLang="ko-KR" b="1" dirty="0" err="1"/>
              <a:t>KeyGenerator</a:t>
            </a:r>
            <a:r>
              <a:rPr lang="en-US" altLang="ko-KR" b="1" dirty="0"/>
              <a:t> kg = </a:t>
            </a:r>
            <a:r>
              <a:rPr lang="en-US" altLang="ko-KR" b="1" dirty="0" err="1"/>
              <a:t>KeyGenerator.getInstance</a:t>
            </a:r>
            <a:r>
              <a:rPr lang="en-US" altLang="ko-KR" b="1" dirty="0"/>
              <a:t>("AES");</a:t>
            </a:r>
          </a:p>
          <a:p>
            <a:pPr lvl="1"/>
            <a:r>
              <a:rPr lang="ko-KR" altLang="en-US" dirty="0"/>
              <a:t>키의 실제 생성은 </a:t>
            </a:r>
            <a:r>
              <a:rPr lang="en-US" altLang="ko-KR" b="1" dirty="0" err="1"/>
              <a:t>generateKey</a:t>
            </a:r>
            <a:r>
              <a:rPr lang="en-US" altLang="ko-KR" b="1" dirty="0"/>
              <a:t> </a:t>
            </a:r>
            <a:r>
              <a:rPr lang="ko-KR" altLang="en-US" dirty="0" err="1"/>
              <a:t>메소드를</a:t>
            </a:r>
            <a:r>
              <a:rPr lang="ko-KR" altLang="en-US" dirty="0"/>
              <a:t> 이용하며</a:t>
            </a:r>
            <a:r>
              <a:rPr lang="en-US" altLang="ko-KR" b="1" dirty="0"/>
              <a:t>, </a:t>
            </a:r>
            <a:r>
              <a:rPr lang="ko-KR" altLang="en-US" dirty="0"/>
              <a:t>그 결과는 </a:t>
            </a:r>
            <a:r>
              <a:rPr lang="en-US" altLang="ko-KR" b="1" dirty="0" err="1"/>
              <a:t>SecretKey</a:t>
            </a:r>
            <a:r>
              <a:rPr lang="en-US" altLang="ko-KR" b="1" dirty="0"/>
              <a:t> </a:t>
            </a:r>
            <a:r>
              <a:rPr lang="ko-KR" altLang="en-US" dirty="0"/>
              <a:t>클래스에 유지된다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11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0660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/>
              <a:t>Key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Spec </a:t>
            </a:r>
            <a:r>
              <a:rPr lang="ko-KR" altLang="en-US" b="1" dirty="0" smtClean="0"/>
              <a:t>변환 </a:t>
            </a:r>
            <a:endParaRPr lang="en-US" altLang="ko-KR" b="1" dirty="0" smtClean="0"/>
          </a:p>
          <a:p>
            <a:pPr lvl="1"/>
            <a:r>
              <a:rPr lang="en-US" altLang="ko-KR" b="1" dirty="0" err="1" smtClean="0"/>
              <a:t>generateKey</a:t>
            </a:r>
            <a:r>
              <a:rPr lang="en-US" altLang="ko-KR" b="1" dirty="0"/>
              <a:t>() </a:t>
            </a:r>
            <a:r>
              <a:rPr lang="ko-KR" altLang="en-US" dirty="0" err="1"/>
              <a:t>메소드를</a:t>
            </a:r>
            <a:r>
              <a:rPr lang="ko-KR" altLang="en-US" dirty="0"/>
              <a:t> 이용하여 생성된 키를 바로 </a:t>
            </a:r>
            <a:r>
              <a:rPr lang="ko-KR" altLang="en-US" dirty="0" err="1" smtClean="0"/>
              <a:t>알고리즘에사용할</a:t>
            </a:r>
            <a:r>
              <a:rPr lang="ko-KR" altLang="en-US" dirty="0" smtClean="0"/>
              <a:t> </a:t>
            </a:r>
            <a:r>
              <a:rPr lang="ko-KR" altLang="en-US" dirty="0"/>
              <a:t>수 없다</a:t>
            </a:r>
            <a:r>
              <a:rPr lang="en-US" altLang="ko-KR" b="1" dirty="0" smtClean="0"/>
              <a:t>. </a:t>
            </a:r>
          </a:p>
          <a:p>
            <a:pPr lvl="1"/>
            <a:r>
              <a:rPr lang="ko-KR" altLang="en-US" dirty="0" smtClean="0"/>
              <a:t>이것을 </a:t>
            </a:r>
            <a:r>
              <a:rPr lang="en-US" altLang="ko-KR" b="1" dirty="0"/>
              <a:t>key specification</a:t>
            </a:r>
            <a:r>
              <a:rPr lang="ko-KR" altLang="en-US" dirty="0"/>
              <a:t>으로 변환해야 한다</a:t>
            </a:r>
            <a:r>
              <a:rPr lang="en-US" altLang="ko-KR" b="1" dirty="0"/>
              <a:t>. </a:t>
            </a:r>
            <a:r>
              <a:rPr lang="ko-KR" altLang="en-US" dirty="0"/>
              <a:t>이 변환은 생성된 </a:t>
            </a:r>
            <a:r>
              <a:rPr lang="ko-KR" altLang="en-US" dirty="0" smtClean="0"/>
              <a:t>키가 알고리즘에 </a:t>
            </a:r>
            <a:r>
              <a:rPr lang="ko-KR" altLang="en-US" dirty="0"/>
              <a:t>사용하기에 보다 적합하도록 변환하는 것이다</a:t>
            </a:r>
            <a:r>
              <a:rPr lang="en-US" altLang="ko-KR" b="1" dirty="0" smtClean="0"/>
              <a:t>.</a:t>
            </a:r>
          </a:p>
          <a:p>
            <a:pPr lvl="1"/>
            <a:r>
              <a:rPr lang="en-US" altLang="ko-KR" b="1" dirty="0" err="1"/>
              <a:t>javax.crypto.spec.SecretKeySpec</a:t>
            </a:r>
            <a:r>
              <a:rPr lang="en-US" altLang="ko-KR" b="1" dirty="0"/>
              <a:t> </a:t>
            </a:r>
            <a:r>
              <a:rPr lang="ko-KR" altLang="en-US" dirty="0"/>
              <a:t>엔진을 </a:t>
            </a:r>
            <a:r>
              <a:rPr lang="ko-KR" altLang="en-US" dirty="0" smtClean="0"/>
              <a:t>사용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12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64423" y="3750131"/>
            <a:ext cx="7196009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 err="1"/>
              <a:t>KeyGenerator</a:t>
            </a:r>
            <a:r>
              <a:rPr lang="en-US" altLang="ko-KR" sz="1600" b="1" dirty="0"/>
              <a:t> kg = </a:t>
            </a:r>
            <a:r>
              <a:rPr lang="en-US" altLang="ko-KR" sz="1600" b="1" dirty="0" err="1"/>
              <a:t>KeyGenerator.getInstance</a:t>
            </a:r>
            <a:r>
              <a:rPr lang="en-US" altLang="ko-KR" sz="1600" b="1" dirty="0"/>
              <a:t>("DES");</a:t>
            </a:r>
          </a:p>
          <a:p>
            <a:r>
              <a:rPr lang="en-US" altLang="ko-KR" sz="1600" b="1" dirty="0" err="1"/>
              <a:t>SecretKey</a:t>
            </a:r>
            <a:r>
              <a:rPr lang="en-US" altLang="ko-KR" sz="1600" b="1" dirty="0"/>
              <a:t> key = </a:t>
            </a:r>
            <a:r>
              <a:rPr lang="en-US" altLang="ko-KR" sz="1600" b="1" dirty="0" err="1"/>
              <a:t>kg.generateKey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err="1"/>
              <a:t>SecretKeySpec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keySpec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SecretKeySpec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key.getEncoded</a:t>
            </a:r>
            <a:r>
              <a:rPr lang="en-US" altLang="ko-KR" sz="1600" b="1" dirty="0"/>
              <a:t>(), "DES");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83629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smtClean="0"/>
              <a:t>채우기 </a:t>
            </a:r>
            <a:endParaRPr lang="en-US" altLang="ko-KR" b="1" dirty="0" smtClean="0"/>
          </a:p>
          <a:p>
            <a:pPr lvl="1"/>
            <a:r>
              <a:rPr lang="ko-KR" altLang="en-US" dirty="0"/>
              <a:t>블록 암호 방식에서는 마지막 블록을 완전 블록으로 만들기 </a:t>
            </a:r>
            <a:r>
              <a:rPr lang="ko-KR" altLang="en-US" dirty="0" err="1" smtClean="0"/>
              <a:t>위해채우기가</a:t>
            </a:r>
            <a:r>
              <a:rPr lang="ko-KR" altLang="en-US" dirty="0" smtClean="0"/>
              <a:t> </a:t>
            </a:r>
            <a:r>
              <a:rPr lang="ko-KR" altLang="en-US" dirty="0"/>
              <a:t>필요하다</a:t>
            </a:r>
            <a:r>
              <a:rPr lang="en-US" altLang="ko-KR" b="1" dirty="0" smtClean="0"/>
              <a:t>.</a:t>
            </a:r>
          </a:p>
          <a:p>
            <a:pPr lvl="1"/>
            <a:r>
              <a:rPr lang="en-US" altLang="ko-KR" b="1" dirty="0" smtClean="0"/>
              <a:t>JCE</a:t>
            </a:r>
            <a:r>
              <a:rPr lang="ko-KR" altLang="en-US" dirty="0"/>
              <a:t>는 </a:t>
            </a:r>
            <a:r>
              <a:rPr lang="en-US" altLang="ko-KR" b="1" dirty="0"/>
              <a:t>4</a:t>
            </a:r>
            <a:r>
              <a:rPr lang="ko-KR" altLang="en-US" dirty="0"/>
              <a:t>가지 채우기 방법을 </a:t>
            </a:r>
            <a:r>
              <a:rPr lang="ko-KR" altLang="en-US" dirty="0" smtClean="0"/>
              <a:t>제공</a:t>
            </a:r>
            <a:endParaRPr lang="en-US" altLang="ko-KR" b="1" dirty="0"/>
          </a:p>
          <a:p>
            <a:pPr lvl="2"/>
            <a:r>
              <a:rPr lang="en-US" altLang="ko-KR" b="1" dirty="0"/>
              <a:t>none: </a:t>
            </a:r>
            <a:r>
              <a:rPr lang="ko-KR" altLang="en-US" dirty="0"/>
              <a:t>사용자가 완전 블록임을 보장해 주어야 한다</a:t>
            </a:r>
            <a:r>
              <a:rPr lang="en-US" altLang="ko-KR" b="1" dirty="0"/>
              <a:t>.</a:t>
            </a:r>
          </a:p>
          <a:p>
            <a:pPr lvl="2"/>
            <a:r>
              <a:rPr lang="en-US" altLang="ko-KR" b="1" dirty="0"/>
              <a:t>PKCS5Padding</a:t>
            </a:r>
          </a:p>
          <a:p>
            <a:pPr lvl="2"/>
            <a:r>
              <a:rPr lang="en-US" altLang="ko-KR" b="1" dirty="0"/>
              <a:t>SSL3Padding (</a:t>
            </a:r>
            <a:r>
              <a:rPr lang="ko-KR" altLang="en-US" dirty="0"/>
              <a:t>예약만 되어 있고</a:t>
            </a:r>
            <a:r>
              <a:rPr lang="en-US" altLang="ko-KR" b="1" dirty="0"/>
              <a:t>, </a:t>
            </a:r>
            <a:r>
              <a:rPr lang="ko-KR" altLang="en-US" dirty="0"/>
              <a:t>실제 구현되어 있지 않음</a:t>
            </a:r>
            <a:r>
              <a:rPr lang="en-US" altLang="ko-KR" b="1" dirty="0"/>
              <a:t>)</a:t>
            </a:r>
          </a:p>
          <a:p>
            <a:pPr lvl="2"/>
            <a:r>
              <a:rPr lang="en-US" altLang="ko-KR" b="1" dirty="0" err="1" smtClean="0"/>
              <a:t>OAEPWith</a:t>
            </a:r>
            <a:r>
              <a:rPr lang="en-US" altLang="ko-KR" b="1" dirty="0" smtClean="0"/>
              <a:t>&lt;digest&gt;And&lt;</a:t>
            </a:r>
            <a:r>
              <a:rPr lang="en-US" altLang="ko-KR" b="1" dirty="0" err="1" smtClean="0"/>
              <a:t>mgf</a:t>
            </a:r>
            <a:r>
              <a:rPr lang="en-US" altLang="ko-KR" b="1" dirty="0" smtClean="0"/>
              <a:t>&gt;Padding</a:t>
            </a:r>
          </a:p>
          <a:p>
            <a:r>
              <a:rPr lang="ko-KR" altLang="en-US" b="1" dirty="0" smtClean="0"/>
              <a:t>암호화 모드 </a:t>
            </a:r>
            <a:endParaRPr lang="en-US" altLang="ko-KR" b="1" dirty="0" smtClean="0"/>
          </a:p>
          <a:p>
            <a:pPr lvl="1"/>
            <a:r>
              <a:rPr lang="en-US" altLang="ko-KR" b="1" dirty="0"/>
              <a:t>ECB, CBC, CFB, </a:t>
            </a:r>
            <a:r>
              <a:rPr lang="en-US" altLang="ko-KR" b="1" dirty="0" smtClean="0"/>
              <a:t>CTR </a:t>
            </a:r>
            <a:r>
              <a:rPr lang="ko-KR" altLang="en-US" b="1" dirty="0" smtClean="0"/>
              <a:t>모드 제공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13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31204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암호화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복호화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Cipher </a:t>
            </a:r>
            <a:r>
              <a:rPr lang="ko-KR" altLang="en-US" dirty="0" smtClean="0"/>
              <a:t>엔진</a:t>
            </a:r>
            <a:r>
              <a:rPr lang="en-US" altLang="ko-KR" dirty="0" smtClean="0"/>
              <a:t>  </a:t>
            </a:r>
          </a:p>
          <a:p>
            <a:pPr lvl="1"/>
            <a:r>
              <a:rPr lang="en-US" altLang="ko-KR" b="1" dirty="0"/>
              <a:t>Cipher </a:t>
            </a:r>
            <a:r>
              <a:rPr lang="ko-KR" altLang="en-US" dirty="0"/>
              <a:t>엔진은 비밀키 방식의 암호화</a:t>
            </a:r>
            <a:r>
              <a:rPr lang="en-US" altLang="ko-KR" b="1" dirty="0"/>
              <a:t>/</a:t>
            </a:r>
            <a:r>
              <a:rPr lang="ko-KR" altLang="en-US" dirty="0" err="1"/>
              <a:t>복호화를</a:t>
            </a:r>
            <a:r>
              <a:rPr lang="ko-KR" altLang="en-US" dirty="0"/>
              <a:t> 하기 위해 사용된다</a:t>
            </a:r>
            <a:r>
              <a:rPr lang="en-US" altLang="ko-KR" b="1" dirty="0"/>
              <a:t>.</a:t>
            </a:r>
          </a:p>
          <a:p>
            <a:pPr lvl="1"/>
            <a:r>
              <a:rPr lang="ko-KR" altLang="en-US" dirty="0"/>
              <a:t>이 엔진을 사용하기 위해서는 먼저 사용할 알고리즘을 지정하여야 한다</a:t>
            </a:r>
            <a:r>
              <a:rPr lang="en-US" altLang="ko-KR" b="1" dirty="0"/>
              <a:t>.</a:t>
            </a:r>
          </a:p>
          <a:p>
            <a:pPr lvl="1"/>
            <a:r>
              <a:rPr lang="ko-KR" altLang="en-US" dirty="0" smtClean="0"/>
              <a:t>이 </a:t>
            </a:r>
            <a:r>
              <a:rPr lang="ko-KR" altLang="en-US" dirty="0"/>
              <a:t>때 알고리즘 이름 뿐만 아니라 암호화 모드</a:t>
            </a:r>
            <a:r>
              <a:rPr lang="en-US" altLang="ko-KR" b="1" dirty="0"/>
              <a:t>, </a:t>
            </a:r>
            <a:r>
              <a:rPr lang="ko-KR" altLang="en-US" dirty="0"/>
              <a:t>채우기 방식을 </a:t>
            </a:r>
            <a:r>
              <a:rPr lang="ko-KR" altLang="en-US" dirty="0" smtClean="0"/>
              <a:t>함께 지정할 </a:t>
            </a:r>
            <a:r>
              <a:rPr lang="ko-KR" altLang="en-US" dirty="0"/>
              <a:t>수 있다</a:t>
            </a:r>
            <a:r>
              <a:rPr lang="en-US" altLang="ko-KR" b="1" dirty="0"/>
              <a:t>.</a:t>
            </a:r>
          </a:p>
          <a:p>
            <a:pPr lvl="1"/>
            <a:r>
              <a:rPr lang="ko-KR" altLang="en-US" dirty="0" smtClean="0"/>
              <a:t>암호화 </a:t>
            </a:r>
            <a:r>
              <a:rPr lang="ko-KR" altLang="en-US" dirty="0"/>
              <a:t>모드와 채우기 방식을 지정하지 않으면 </a:t>
            </a:r>
            <a:r>
              <a:rPr lang="ko-KR" altLang="en-US" dirty="0" smtClean="0"/>
              <a:t>제공자에 의해 </a:t>
            </a:r>
            <a:r>
              <a:rPr lang="ko-KR" altLang="en-US" dirty="0"/>
              <a:t>결정된 모드와 채우기 방식으로 암호화가 이루어진다</a:t>
            </a:r>
            <a:r>
              <a:rPr lang="en-US" altLang="ko-KR" b="1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14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47664" y="4869160"/>
            <a:ext cx="4841262" cy="3385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/>
              <a:t>Cipher </a:t>
            </a:r>
            <a:r>
              <a:rPr lang="en-US" altLang="ko-KR" sz="1600" b="1" dirty="0" err="1"/>
              <a:t>DESCipher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Cipher.getInstance</a:t>
            </a:r>
            <a:r>
              <a:rPr lang="en-US" altLang="ko-KR" sz="1600" b="1" dirty="0"/>
              <a:t>("DES</a:t>
            </a:r>
            <a:r>
              <a:rPr lang="en-US" altLang="ko-KR" sz="1600" b="1" dirty="0" smtClean="0"/>
              <a:t>"); </a:t>
            </a:r>
            <a:endParaRPr lang="ko-KR" alt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553717" y="5589240"/>
            <a:ext cx="6760440" cy="3385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/>
              <a:t>Cipher </a:t>
            </a:r>
            <a:r>
              <a:rPr lang="en-US" altLang="ko-KR" sz="1600" b="1" dirty="0" err="1"/>
              <a:t>DESCipher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Cipher.getInstance</a:t>
            </a:r>
            <a:r>
              <a:rPr lang="en-US" altLang="ko-KR" sz="1600" b="1" dirty="0"/>
              <a:t>("DES/CBC/PKCS5Padding");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900965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객체의 초기화 </a:t>
            </a:r>
            <a:endParaRPr lang="en-US" altLang="ko-KR" dirty="0" smtClean="0"/>
          </a:p>
          <a:p>
            <a:pPr lvl="1"/>
            <a:r>
              <a:rPr lang="en-US" altLang="ko-KR" b="1" dirty="0"/>
              <a:t>public void </a:t>
            </a:r>
            <a:r>
              <a:rPr lang="en-US" altLang="ko-KR" b="1" dirty="0" err="1"/>
              <a:t>init</a:t>
            </a:r>
            <a:r>
              <a:rPr lang="en-US" altLang="ko-KR" b="1" dirty="0"/>
              <a:t>(</a:t>
            </a:r>
            <a:r>
              <a:rPr lang="en-US" altLang="ko-KR" b="1" dirty="0" err="1"/>
              <a:t>int</a:t>
            </a:r>
            <a:r>
              <a:rPr lang="en-US" altLang="ko-KR" b="1" dirty="0"/>
              <a:t> </a:t>
            </a:r>
            <a:r>
              <a:rPr lang="en-US" altLang="ko-KR" b="1" dirty="0" err="1"/>
              <a:t>opmode</a:t>
            </a:r>
            <a:r>
              <a:rPr lang="en-US" altLang="ko-KR" b="1" dirty="0"/>
              <a:t>, Key key)</a:t>
            </a:r>
            <a:endParaRPr lang="en-US" altLang="ko-KR" dirty="0" smtClean="0"/>
          </a:p>
          <a:p>
            <a:r>
              <a:rPr lang="en-US" altLang="ko-KR" dirty="0" smtClean="0"/>
              <a:t>Cipher </a:t>
            </a:r>
            <a:r>
              <a:rPr lang="ko-KR" altLang="en-US" dirty="0" smtClean="0"/>
              <a:t>엔진의 동작모드 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opmode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lvl="1"/>
            <a:r>
              <a:rPr lang="en-US" altLang="ko-KR" b="1" dirty="0" err="1"/>
              <a:t>Cipher.ENCRYPT_MODE</a:t>
            </a:r>
            <a:r>
              <a:rPr lang="en-US" altLang="ko-KR" b="1" dirty="0"/>
              <a:t>: </a:t>
            </a:r>
            <a:r>
              <a:rPr lang="ko-KR" altLang="en-US" dirty="0"/>
              <a:t>암호화 연산을 사용하고자 할 때</a:t>
            </a:r>
          </a:p>
          <a:p>
            <a:pPr lvl="1"/>
            <a:r>
              <a:rPr lang="en-US" altLang="ko-KR" b="1" dirty="0" err="1"/>
              <a:t>Cipher.DECRYPT_MODE</a:t>
            </a:r>
            <a:r>
              <a:rPr lang="en-US" altLang="ko-KR" b="1" dirty="0"/>
              <a:t>: </a:t>
            </a:r>
            <a:r>
              <a:rPr lang="ko-KR" altLang="en-US" dirty="0" err="1"/>
              <a:t>복호화</a:t>
            </a:r>
            <a:r>
              <a:rPr lang="ko-KR" altLang="en-US" dirty="0"/>
              <a:t> 연산을 사용하고자 할 때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15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16655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암호화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/>
              <a:t>방법</a:t>
            </a:r>
            <a:r>
              <a:rPr lang="en-US" altLang="ko-KR" b="1" dirty="0"/>
              <a:t>1. </a:t>
            </a:r>
            <a:r>
              <a:rPr lang="en-US" altLang="ko-KR" b="1" dirty="0" err="1"/>
              <a:t>doFinal</a:t>
            </a:r>
            <a:r>
              <a:rPr lang="en-US" altLang="ko-KR" b="1" dirty="0"/>
              <a:t>() </a:t>
            </a:r>
            <a:r>
              <a:rPr lang="ko-KR" altLang="en-US" dirty="0" err="1"/>
              <a:t>메소드만</a:t>
            </a:r>
            <a:r>
              <a:rPr lang="ko-KR" altLang="en-US" dirty="0"/>
              <a:t> 호출</a:t>
            </a:r>
          </a:p>
          <a:p>
            <a:pPr lvl="1"/>
            <a:r>
              <a:rPr lang="ko-KR" altLang="en-US" dirty="0"/>
              <a:t>암호화하고자 하는 </a:t>
            </a:r>
            <a:r>
              <a:rPr lang="ko-KR" altLang="en-US" dirty="0" err="1"/>
              <a:t>평문의</a:t>
            </a:r>
            <a:r>
              <a:rPr lang="ko-KR" altLang="en-US" dirty="0"/>
              <a:t> 크기가 작을 경우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방법</a:t>
            </a:r>
            <a:r>
              <a:rPr lang="en-US" altLang="ko-KR" b="1" dirty="0"/>
              <a:t>2.</a:t>
            </a:r>
            <a:r>
              <a:rPr lang="ko-KR" altLang="en-US" dirty="0"/>
              <a:t>일련의 </a:t>
            </a:r>
            <a:r>
              <a:rPr lang="en-US" altLang="ko-KR" b="1" dirty="0"/>
              <a:t>update() </a:t>
            </a:r>
            <a:r>
              <a:rPr lang="ko-KR" altLang="en-US" dirty="0" err="1"/>
              <a:t>메소드를</a:t>
            </a:r>
            <a:r>
              <a:rPr lang="ko-KR" altLang="en-US" dirty="0"/>
              <a:t> 호출한 후에 </a:t>
            </a:r>
            <a:r>
              <a:rPr lang="en-US" altLang="ko-KR" b="1" dirty="0" err="1"/>
              <a:t>doFinal</a:t>
            </a:r>
            <a:r>
              <a:rPr lang="en-US" altLang="ko-KR" b="1" dirty="0"/>
              <a:t>() </a:t>
            </a:r>
            <a:r>
              <a:rPr lang="ko-KR" altLang="en-US" dirty="0" err="1"/>
              <a:t>메소드</a:t>
            </a:r>
            <a:r>
              <a:rPr lang="ko-KR" altLang="en-US" dirty="0"/>
              <a:t> 호출</a:t>
            </a:r>
          </a:p>
          <a:p>
            <a:pPr lvl="1"/>
            <a:r>
              <a:rPr lang="ko-KR" altLang="en-US" dirty="0"/>
              <a:t>암호화하고자 하는 </a:t>
            </a:r>
            <a:r>
              <a:rPr lang="ko-KR" altLang="en-US" dirty="0" err="1"/>
              <a:t>평문의</a:t>
            </a:r>
            <a:r>
              <a:rPr lang="ko-KR" altLang="en-US" dirty="0"/>
              <a:t> 크기가 크거나 나누어져 있을 경우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16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2278613"/>
            <a:ext cx="55676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/>
              <a:t>String plaintext = "This is a secret message!";</a:t>
            </a:r>
          </a:p>
          <a:p>
            <a:r>
              <a:rPr lang="en-US" altLang="ko-KR" sz="1600" b="1" dirty="0"/>
              <a:t>byte[] </a:t>
            </a:r>
            <a:r>
              <a:rPr lang="en-US" altLang="ko-KR" sz="1600" b="1" dirty="0" err="1"/>
              <a:t>ciphertext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cipher.doFinal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plaintext.getBytes</a:t>
            </a:r>
            <a:r>
              <a:rPr lang="en-US" altLang="ko-KR" sz="1600" b="1" dirty="0"/>
              <a:t>());</a:t>
            </a:r>
            <a:endParaRPr lang="ko-KR" alt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118942" y="4437112"/>
            <a:ext cx="7845546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/>
              <a:t>byte[] </a:t>
            </a:r>
            <a:r>
              <a:rPr lang="en-US" altLang="ko-KR" sz="1600" b="1" dirty="0" err="1"/>
              <a:t>ciphertext</a:t>
            </a:r>
            <a:r>
              <a:rPr lang="en-US" altLang="ko-KR" sz="1600" b="1" dirty="0"/>
              <a:t> = new byte[</a:t>
            </a:r>
            <a:r>
              <a:rPr lang="en-US" altLang="ko-KR" sz="1600" b="1" dirty="0" err="1"/>
              <a:t>cipher.getOutputSize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input.length</a:t>
            </a:r>
            <a:r>
              <a:rPr lang="en-US" altLang="ko-KR" sz="1600" b="1" dirty="0"/>
              <a:t>)];</a:t>
            </a:r>
          </a:p>
          <a:p>
            <a:r>
              <a:rPr lang="en-US" altLang="ko-KR" sz="1600" b="1" dirty="0" err="1"/>
              <a:t>int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ctLength</a:t>
            </a:r>
            <a:r>
              <a:rPr lang="en-US" altLang="ko-KR" sz="1600" b="1" dirty="0"/>
              <a:t> =</a:t>
            </a:r>
          </a:p>
          <a:p>
            <a:r>
              <a:rPr lang="en-US" altLang="ko-KR" sz="1600" b="1" dirty="0" err="1"/>
              <a:t>cipher.update</a:t>
            </a:r>
            <a:r>
              <a:rPr lang="en-US" altLang="ko-KR" sz="1600" b="1" dirty="0"/>
              <a:t>(myByteArray01, 0, myByteArray01.length, </a:t>
            </a:r>
            <a:r>
              <a:rPr lang="en-US" altLang="ko-KR" sz="1600" b="1" dirty="0" err="1"/>
              <a:t>ciphertext</a:t>
            </a:r>
            <a:r>
              <a:rPr lang="en-US" altLang="ko-KR" sz="1600" b="1" dirty="0"/>
              <a:t>, 0);</a:t>
            </a:r>
          </a:p>
          <a:p>
            <a:r>
              <a:rPr lang="en-US" altLang="ko-KR" sz="1600" b="1" dirty="0" err="1"/>
              <a:t>ctLength</a:t>
            </a:r>
            <a:r>
              <a:rPr lang="en-US" altLang="ko-KR" sz="1600" b="1" dirty="0"/>
              <a:t> +=</a:t>
            </a:r>
          </a:p>
          <a:p>
            <a:r>
              <a:rPr lang="en-US" altLang="ko-KR" sz="1600" b="1" dirty="0" err="1"/>
              <a:t>cipher.update</a:t>
            </a:r>
            <a:r>
              <a:rPr lang="en-US" altLang="ko-KR" sz="1600" b="1" dirty="0"/>
              <a:t>(myByteArray02, 0, myByteArray02.length, </a:t>
            </a:r>
            <a:r>
              <a:rPr lang="en-US" altLang="ko-KR" sz="1600" b="1" dirty="0" err="1"/>
              <a:t>ciphertext</a:t>
            </a:r>
            <a:r>
              <a:rPr lang="en-US" altLang="ko-KR" sz="1600" b="1" dirty="0"/>
              <a:t>, </a:t>
            </a:r>
            <a:r>
              <a:rPr lang="en-US" altLang="ko-KR" sz="1600" b="1" dirty="0" err="1"/>
              <a:t>ctLength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err="1"/>
              <a:t>ctLength</a:t>
            </a:r>
            <a:r>
              <a:rPr lang="en-US" altLang="ko-KR" sz="1600" b="1" dirty="0"/>
              <a:t> += </a:t>
            </a:r>
            <a:r>
              <a:rPr lang="en-US" altLang="ko-KR" sz="1600" b="1" dirty="0" err="1"/>
              <a:t>cipher.doFinal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ciphertext</a:t>
            </a:r>
            <a:r>
              <a:rPr lang="en-US" altLang="ko-KR" sz="1600" b="1" dirty="0"/>
              <a:t>, </a:t>
            </a:r>
            <a:r>
              <a:rPr lang="en-US" altLang="ko-KR" sz="1600" b="1" dirty="0" err="1"/>
              <a:t>ctLength</a:t>
            </a:r>
            <a:r>
              <a:rPr lang="en-US" altLang="ko-KR" sz="1600" b="1" dirty="0"/>
              <a:t>);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276540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DES </a:t>
            </a:r>
            <a:r>
              <a:rPr lang="ko-KR" altLang="en-US" dirty="0" smtClean="0"/>
              <a:t>암호화 종합 예제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17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0367" y="1340768"/>
            <a:ext cx="7412414" cy="526297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/>
              <a:t>try{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KeyGenerator</a:t>
            </a:r>
            <a:r>
              <a:rPr lang="en-US" altLang="ko-KR" sz="1600" b="1" dirty="0" smtClean="0"/>
              <a:t> </a:t>
            </a:r>
            <a:r>
              <a:rPr lang="en-US" altLang="ko-KR" sz="1600" b="1" dirty="0"/>
              <a:t>kg = </a:t>
            </a:r>
            <a:r>
              <a:rPr lang="en-US" altLang="ko-KR" sz="1600" b="1" dirty="0" err="1"/>
              <a:t>KeyGenerator.getInstance</a:t>
            </a:r>
            <a:r>
              <a:rPr lang="en-US" altLang="ko-KR" sz="1600" b="1" dirty="0"/>
              <a:t>("DES");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SecretKey</a:t>
            </a:r>
            <a:r>
              <a:rPr lang="en-US" altLang="ko-KR" sz="1600" b="1" dirty="0" smtClean="0"/>
              <a:t> </a:t>
            </a:r>
            <a:r>
              <a:rPr lang="en-US" altLang="ko-KR" sz="1600" b="1" dirty="0"/>
              <a:t>key = </a:t>
            </a:r>
            <a:r>
              <a:rPr lang="en-US" altLang="ko-KR" sz="1600" b="1" dirty="0" err="1"/>
              <a:t>kg.generateKey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SecretKeySpec</a:t>
            </a:r>
            <a:r>
              <a:rPr lang="en-US" altLang="ko-KR" sz="1600" b="1" dirty="0" smtClean="0"/>
              <a:t> </a:t>
            </a:r>
            <a:r>
              <a:rPr lang="en-US" altLang="ko-KR" sz="1600" b="1" dirty="0" err="1"/>
              <a:t>keySpec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SecretKeySpec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key.getEncoded</a:t>
            </a:r>
            <a:r>
              <a:rPr lang="en-US" altLang="ko-KR" sz="1600" b="1" dirty="0"/>
              <a:t>(), "DES");</a:t>
            </a:r>
          </a:p>
          <a:p>
            <a:r>
              <a:rPr lang="en-US" altLang="ko-KR" sz="1600" b="1" dirty="0" smtClean="0"/>
              <a:t>   Cipher </a:t>
            </a:r>
            <a:r>
              <a:rPr lang="en-US" altLang="ko-KR" sz="1600" b="1" dirty="0" err="1"/>
              <a:t>cipher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Cipher.getInstance</a:t>
            </a:r>
            <a:r>
              <a:rPr lang="en-US" altLang="ko-KR" sz="1600" b="1" dirty="0"/>
              <a:t>("DES/ECB/PKCS5Padding");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cipher.init</a:t>
            </a:r>
            <a:r>
              <a:rPr lang="en-US" altLang="ko-KR" sz="1600" b="1" dirty="0" smtClean="0"/>
              <a:t>(</a:t>
            </a:r>
            <a:r>
              <a:rPr lang="en-US" altLang="ko-KR" sz="1600" b="1" dirty="0" err="1" smtClean="0"/>
              <a:t>Cipher.ENCRYPT_MODE</a:t>
            </a:r>
            <a:r>
              <a:rPr lang="en-US" altLang="ko-KR" sz="1600" b="1" dirty="0"/>
              <a:t>, </a:t>
            </a:r>
            <a:r>
              <a:rPr lang="en-US" altLang="ko-KR" sz="1600" b="1" dirty="0" err="1"/>
              <a:t>keySpec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smtClean="0"/>
              <a:t>   String </a:t>
            </a:r>
            <a:r>
              <a:rPr lang="en-US" altLang="ko-KR" sz="1600" b="1" dirty="0"/>
              <a:t>plaintext = "This is a secret message!";</a:t>
            </a:r>
          </a:p>
          <a:p>
            <a:r>
              <a:rPr lang="en-US" altLang="ko-KR" sz="1600" b="1" dirty="0" smtClean="0"/>
              <a:t>   byte</a:t>
            </a:r>
            <a:r>
              <a:rPr lang="en-US" altLang="ko-KR" sz="1600" b="1" dirty="0"/>
              <a:t>[] </a:t>
            </a:r>
            <a:r>
              <a:rPr lang="en-US" altLang="ko-KR" sz="1600" b="1" dirty="0" err="1"/>
              <a:t>ciphertext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cipher.doFinal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plaintext.getBytes</a:t>
            </a:r>
            <a:r>
              <a:rPr lang="en-US" altLang="ko-KR" sz="1600" b="1" dirty="0"/>
              <a:t>());</a:t>
            </a:r>
          </a:p>
          <a:p>
            <a:r>
              <a:rPr lang="en-US" altLang="ko-KR" sz="1600" b="1" dirty="0" smtClean="0"/>
              <a:t>   for(</a:t>
            </a:r>
            <a:r>
              <a:rPr lang="en-US" altLang="ko-KR" sz="1600" b="1" dirty="0" err="1" smtClean="0"/>
              <a:t>int</a:t>
            </a:r>
            <a:r>
              <a:rPr lang="en-US" altLang="ko-KR" sz="1600" b="1" dirty="0" smtClean="0"/>
              <a:t> </a:t>
            </a:r>
            <a:r>
              <a:rPr lang="en-US" altLang="ko-KR" sz="1600" b="1" dirty="0" err="1"/>
              <a:t>i</a:t>
            </a:r>
            <a:r>
              <a:rPr lang="en-US" altLang="ko-KR" sz="1600" b="1" dirty="0"/>
              <a:t>=0; </a:t>
            </a:r>
            <a:r>
              <a:rPr lang="en-US" altLang="ko-KR" sz="1600" b="1" dirty="0" err="1"/>
              <a:t>i</a:t>
            </a:r>
            <a:r>
              <a:rPr lang="en-US" altLang="ko-KR" sz="1600" b="1" dirty="0"/>
              <a:t>&lt;</a:t>
            </a:r>
            <a:r>
              <a:rPr lang="en-US" altLang="ko-KR" sz="1600" b="1" dirty="0" err="1"/>
              <a:t>ciphertext.length</a:t>
            </a:r>
            <a:r>
              <a:rPr lang="en-US" altLang="ko-KR" sz="1600" b="1" dirty="0"/>
              <a:t>; </a:t>
            </a:r>
            <a:r>
              <a:rPr lang="en-US" altLang="ko-KR" sz="1600" b="1" dirty="0" err="1"/>
              <a:t>i</a:t>
            </a:r>
            <a:r>
              <a:rPr lang="en-US" altLang="ko-KR" sz="1600" b="1" dirty="0"/>
              <a:t>++){</a:t>
            </a:r>
          </a:p>
          <a:p>
            <a:r>
              <a:rPr lang="en-US" altLang="ko-KR" sz="1600" b="1" dirty="0" smtClean="0"/>
              <a:t>      </a:t>
            </a:r>
            <a:r>
              <a:rPr lang="en-US" altLang="ko-KR" sz="1600" b="1" dirty="0" err="1" smtClean="0"/>
              <a:t>System.out.printf</a:t>
            </a:r>
            <a:r>
              <a:rPr lang="en-US" altLang="ko-KR" sz="1600" b="1" dirty="0"/>
              <a:t>("%02X ", </a:t>
            </a:r>
            <a:r>
              <a:rPr lang="en-US" altLang="ko-KR" sz="1600" b="1" dirty="0" err="1"/>
              <a:t>ciphertext</a:t>
            </a:r>
            <a:r>
              <a:rPr lang="en-US" altLang="ko-KR" sz="1600" b="1" dirty="0"/>
              <a:t>[</a:t>
            </a:r>
            <a:r>
              <a:rPr lang="en-US" altLang="ko-KR" sz="1600" b="1" dirty="0" err="1"/>
              <a:t>i</a:t>
            </a:r>
            <a:r>
              <a:rPr lang="en-US" altLang="ko-KR" sz="1600" b="1" dirty="0"/>
              <a:t>]);</a:t>
            </a:r>
          </a:p>
          <a:p>
            <a:r>
              <a:rPr lang="en-US" altLang="ko-KR" sz="1600" b="1" dirty="0" smtClean="0"/>
              <a:t>   }</a:t>
            </a:r>
            <a:endParaRPr lang="en-US" altLang="ko-KR" sz="1600" b="1" dirty="0"/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System.out.println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cipher.init</a:t>
            </a:r>
            <a:r>
              <a:rPr lang="en-US" altLang="ko-KR" sz="1600" b="1" dirty="0" smtClean="0"/>
              <a:t>(</a:t>
            </a:r>
            <a:r>
              <a:rPr lang="en-US" altLang="ko-KR" sz="1600" b="1" dirty="0" err="1" smtClean="0"/>
              <a:t>Cipher.DECRYPT_MODE,keySpec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smtClean="0"/>
              <a:t>   byte</a:t>
            </a:r>
            <a:r>
              <a:rPr lang="en-US" altLang="ko-KR" sz="1600" b="1" dirty="0"/>
              <a:t>[] </a:t>
            </a:r>
            <a:r>
              <a:rPr lang="en-US" altLang="ko-KR" sz="1600" b="1" dirty="0" err="1"/>
              <a:t>cleartext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cipher.doFinal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ciphertext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smtClean="0"/>
              <a:t>   for(</a:t>
            </a:r>
            <a:r>
              <a:rPr lang="en-US" altLang="ko-KR" sz="1600" b="1" dirty="0" err="1" smtClean="0"/>
              <a:t>int</a:t>
            </a:r>
            <a:r>
              <a:rPr lang="en-US" altLang="ko-KR" sz="1600" b="1" dirty="0" smtClean="0"/>
              <a:t> </a:t>
            </a:r>
            <a:r>
              <a:rPr lang="en-US" altLang="ko-KR" sz="1600" b="1" dirty="0" err="1"/>
              <a:t>i</a:t>
            </a:r>
            <a:r>
              <a:rPr lang="en-US" altLang="ko-KR" sz="1600" b="1" dirty="0"/>
              <a:t>=0; </a:t>
            </a:r>
            <a:r>
              <a:rPr lang="en-US" altLang="ko-KR" sz="1600" b="1" dirty="0" err="1"/>
              <a:t>i</a:t>
            </a:r>
            <a:r>
              <a:rPr lang="en-US" altLang="ko-KR" sz="1600" b="1" dirty="0"/>
              <a:t>&lt;</a:t>
            </a:r>
            <a:r>
              <a:rPr lang="en-US" altLang="ko-KR" sz="1600" b="1" dirty="0" err="1"/>
              <a:t>cleartext.length</a:t>
            </a:r>
            <a:r>
              <a:rPr lang="en-US" altLang="ko-KR" sz="1600" b="1" dirty="0"/>
              <a:t>; </a:t>
            </a:r>
            <a:r>
              <a:rPr lang="en-US" altLang="ko-KR" sz="1600" b="1" dirty="0" err="1"/>
              <a:t>i</a:t>
            </a:r>
            <a:r>
              <a:rPr lang="en-US" altLang="ko-KR" sz="1600" b="1" dirty="0"/>
              <a:t>++){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System.out.print</a:t>
            </a:r>
            <a:r>
              <a:rPr lang="en-US" altLang="ko-KR" sz="1600" b="1" dirty="0"/>
              <a:t>((char)</a:t>
            </a:r>
            <a:r>
              <a:rPr lang="en-US" altLang="ko-KR" sz="1600" b="1" dirty="0" err="1"/>
              <a:t>cleartext</a:t>
            </a:r>
            <a:r>
              <a:rPr lang="en-US" altLang="ko-KR" sz="1600" b="1" dirty="0"/>
              <a:t>[</a:t>
            </a:r>
            <a:r>
              <a:rPr lang="en-US" altLang="ko-KR" sz="1600" b="1" dirty="0" err="1"/>
              <a:t>i</a:t>
            </a:r>
            <a:r>
              <a:rPr lang="en-US" altLang="ko-KR" sz="1600" b="1" dirty="0"/>
              <a:t>]);</a:t>
            </a:r>
          </a:p>
          <a:p>
            <a:r>
              <a:rPr lang="en-US" altLang="ko-KR" sz="1600" b="1" dirty="0" smtClean="0"/>
              <a:t>   }</a:t>
            </a:r>
            <a:endParaRPr lang="en-US" altLang="ko-KR" sz="1600" b="1" dirty="0"/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System.out.println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/>
              <a:t>}</a:t>
            </a:r>
          </a:p>
          <a:p>
            <a:r>
              <a:rPr lang="en-US" altLang="ko-KR" sz="1600" b="1" dirty="0"/>
              <a:t>catch(){</a:t>
            </a:r>
          </a:p>
          <a:p>
            <a:r>
              <a:rPr lang="en-US" altLang="ko-KR" sz="1600" b="1" dirty="0"/>
              <a:t>}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229358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err="1" smtClean="0"/>
              <a:t>해쉬함수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err="1" smtClean="0"/>
              <a:t>해쉬함수란</a:t>
            </a:r>
            <a:r>
              <a:rPr lang="en-US" altLang="ko-KR" dirty="0" smtClean="0"/>
              <a:t>? </a:t>
            </a:r>
          </a:p>
          <a:p>
            <a:pPr lvl="1"/>
            <a:r>
              <a:rPr lang="ko-KR" altLang="en-US" dirty="0" err="1" smtClean="0"/>
              <a:t>입력값에</a:t>
            </a:r>
            <a:r>
              <a:rPr lang="ko-KR" altLang="en-US" dirty="0" smtClean="0"/>
              <a:t> 대한 고정된 길이의 </a:t>
            </a:r>
            <a:r>
              <a:rPr lang="ko-KR" altLang="en-US" dirty="0" err="1" smtClean="0"/>
              <a:t>특징값을</a:t>
            </a:r>
            <a:r>
              <a:rPr lang="ko-KR" altLang="en-US" dirty="0" smtClean="0"/>
              <a:t> 출력하는 함수</a:t>
            </a:r>
            <a:r>
              <a:rPr lang="en-US" altLang="ko-KR" dirty="0" smtClean="0"/>
              <a:t>. </a:t>
            </a:r>
          </a:p>
          <a:p>
            <a:pPr lvl="1"/>
            <a:r>
              <a:rPr lang="ko-KR" altLang="en-US" dirty="0" err="1" smtClean="0"/>
              <a:t>암호키를</a:t>
            </a:r>
            <a:r>
              <a:rPr lang="ko-KR" altLang="en-US" dirty="0" smtClean="0"/>
              <a:t> 사용하지 않는 공개된 함수 </a:t>
            </a:r>
            <a:endParaRPr lang="en-US" altLang="ko-KR" dirty="0" smtClean="0"/>
          </a:p>
          <a:p>
            <a:r>
              <a:rPr lang="ko-KR" altLang="en-US" dirty="0" err="1" smtClean="0"/>
              <a:t>해쉬함수의</a:t>
            </a:r>
            <a:r>
              <a:rPr lang="ko-KR" altLang="en-US" dirty="0" smtClean="0"/>
              <a:t> 요구조건 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일방향성 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충돌회피성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18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7893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해쉬함수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기본적으로 </a:t>
            </a:r>
            <a:r>
              <a:rPr lang="ko-KR" altLang="en-US" dirty="0"/>
              <a:t>지원하는 </a:t>
            </a:r>
            <a:r>
              <a:rPr lang="ko-KR" altLang="en-US" dirty="0" err="1" smtClean="0"/>
              <a:t>해쉬함수들</a:t>
            </a:r>
            <a:r>
              <a:rPr lang="ko-KR" altLang="en-US" dirty="0" smtClean="0"/>
              <a:t> </a:t>
            </a:r>
            <a:endParaRPr lang="ko-KR" altLang="en-US" dirty="0"/>
          </a:p>
          <a:p>
            <a:pPr lvl="1"/>
            <a:r>
              <a:rPr lang="en-US" altLang="ko-KR" b="1" dirty="0"/>
              <a:t>MD2 (RFC 1319)</a:t>
            </a:r>
          </a:p>
          <a:p>
            <a:pPr lvl="1"/>
            <a:r>
              <a:rPr lang="en-US" altLang="ko-KR" b="1" dirty="0"/>
              <a:t>MD5 (RFC 1321)</a:t>
            </a:r>
          </a:p>
          <a:p>
            <a:pPr lvl="1"/>
            <a:r>
              <a:rPr lang="en-US" altLang="ko-KR" b="1" dirty="0"/>
              <a:t>SHA-1 (NIST FIPS 180-1)</a:t>
            </a:r>
          </a:p>
          <a:p>
            <a:pPr lvl="1"/>
            <a:r>
              <a:rPr lang="en-US" altLang="ko-KR" b="1" dirty="0"/>
              <a:t>SHA-256, SHA-384, SHA-512: SHA-1</a:t>
            </a:r>
            <a:r>
              <a:rPr lang="ko-KR" altLang="en-US" dirty="0"/>
              <a:t>의 </a:t>
            </a:r>
            <a:r>
              <a:rPr lang="ko-KR" altLang="en-US" dirty="0" err="1"/>
              <a:t>해쉬값의</a:t>
            </a:r>
            <a:r>
              <a:rPr lang="ko-KR" altLang="en-US" dirty="0"/>
              <a:t> </a:t>
            </a:r>
            <a:r>
              <a:rPr lang="ko-KR" altLang="en-US" dirty="0" smtClean="0"/>
              <a:t>길이를 증가시켜 </a:t>
            </a:r>
            <a:r>
              <a:rPr lang="ko-KR" altLang="en-US" dirty="0"/>
              <a:t>충돌회피성을 높이고자 제안된 </a:t>
            </a:r>
            <a:r>
              <a:rPr lang="ko-KR" altLang="en-US" dirty="0" err="1" smtClean="0"/>
              <a:t>해쉬함수</a:t>
            </a:r>
            <a:endParaRPr lang="en-US" altLang="ko-KR" dirty="0" smtClean="0"/>
          </a:p>
          <a:p>
            <a:r>
              <a:rPr lang="ko-KR" altLang="en-US" b="1" dirty="0" err="1"/>
              <a:t>해쉬값의</a:t>
            </a:r>
            <a:r>
              <a:rPr lang="ko-KR" altLang="en-US" b="1" dirty="0"/>
              <a:t> 비교 </a:t>
            </a:r>
            <a:endParaRPr lang="en-US" altLang="ko-KR" b="1" dirty="0"/>
          </a:p>
          <a:p>
            <a:pPr lvl="1"/>
            <a:r>
              <a:rPr lang="en-US" altLang="ko-KR" b="1" dirty="0" err="1"/>
              <a:t>isEqual</a:t>
            </a:r>
            <a:r>
              <a:rPr lang="en-US" altLang="ko-KR" b="1" dirty="0"/>
              <a:t> </a:t>
            </a:r>
            <a:r>
              <a:rPr lang="ko-KR" altLang="en-US" dirty="0" err="1"/>
              <a:t>메소드</a:t>
            </a:r>
            <a:r>
              <a:rPr lang="ko-KR" altLang="en-US" dirty="0"/>
              <a:t> 이용</a:t>
            </a:r>
            <a:r>
              <a:rPr lang="en-US" altLang="ko-KR" b="1" dirty="0"/>
              <a:t>: </a:t>
            </a:r>
            <a:r>
              <a:rPr lang="ko-KR" altLang="en-US" dirty="0"/>
              <a:t>두 개의 바이트 배열을 비교한다</a:t>
            </a:r>
            <a:r>
              <a:rPr lang="en-US" altLang="ko-KR" b="1" dirty="0"/>
              <a:t>.</a:t>
            </a:r>
          </a:p>
          <a:p>
            <a:pPr lvl="1"/>
            <a:r>
              <a:rPr lang="en-US" altLang="ko-KR" b="1" dirty="0" err="1"/>
              <a:t>java.util.Array.equals</a:t>
            </a:r>
            <a:r>
              <a:rPr lang="en-US" altLang="ko-KR" b="1" dirty="0"/>
              <a:t>()</a:t>
            </a:r>
            <a:r>
              <a:rPr lang="ko-KR" altLang="en-US" dirty="0"/>
              <a:t>을 이용할 수도 있다</a:t>
            </a:r>
            <a:r>
              <a:rPr lang="en-US" altLang="ko-KR" b="1" dirty="0" smtClean="0"/>
              <a:t>.</a:t>
            </a:r>
            <a:r>
              <a:rPr lang="ko-KR" altLang="en-US" dirty="0" smtClean="0"/>
              <a:t> </a:t>
            </a:r>
            <a:endParaRPr lang="en-US" altLang="ko-KR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19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1629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차례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1. JCA/JCE </a:t>
            </a:r>
            <a:r>
              <a:rPr lang="ko-KR" altLang="en-US" dirty="0" smtClean="0"/>
              <a:t>소개</a:t>
            </a:r>
            <a:endParaRPr lang="en-US" altLang="ko-KR" dirty="0" smtClean="0"/>
          </a:p>
          <a:p>
            <a:r>
              <a:rPr lang="en-US" altLang="ko-KR" dirty="0" smtClean="0"/>
              <a:t>2. </a:t>
            </a:r>
            <a:r>
              <a:rPr lang="ko-KR" altLang="en-US" dirty="0" err="1" smtClean="0"/>
              <a:t>의사난수</a:t>
            </a:r>
            <a:r>
              <a:rPr lang="en-US" altLang="ko-KR" dirty="0" smtClean="0"/>
              <a:t> </a:t>
            </a:r>
            <a:r>
              <a:rPr lang="ko-KR" altLang="en-US" dirty="0" smtClean="0"/>
              <a:t>생성  </a:t>
            </a:r>
            <a:endParaRPr lang="en-US" altLang="ko-KR" dirty="0" smtClean="0"/>
          </a:p>
          <a:p>
            <a:r>
              <a:rPr lang="en-US" altLang="ko-KR" dirty="0"/>
              <a:t>3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대칭키</a:t>
            </a:r>
            <a:r>
              <a:rPr lang="ko-KR" altLang="en-US" dirty="0" smtClean="0"/>
              <a:t> 암호 </a:t>
            </a:r>
            <a:endParaRPr lang="en-US" altLang="ko-KR" dirty="0" smtClean="0"/>
          </a:p>
          <a:p>
            <a:r>
              <a:rPr lang="en-US" altLang="ko-KR" dirty="0"/>
              <a:t>4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해쉬함수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5. MAC</a:t>
            </a:r>
            <a:endParaRPr lang="en-US" altLang="ko-KR" dirty="0"/>
          </a:p>
          <a:p>
            <a:r>
              <a:rPr lang="en-US" altLang="ko-KR" dirty="0" smtClean="0"/>
              <a:t>6. </a:t>
            </a:r>
            <a:r>
              <a:rPr lang="ko-KR" altLang="en-US" dirty="0" smtClean="0"/>
              <a:t>공개키 암호</a:t>
            </a:r>
            <a:endParaRPr lang="en-US" altLang="ko-KR" dirty="0" smtClean="0"/>
          </a:p>
          <a:p>
            <a:r>
              <a:rPr lang="en-US" altLang="ko-KR" dirty="0" smtClean="0"/>
              <a:t>7. </a:t>
            </a:r>
            <a:r>
              <a:rPr lang="ko-KR" altLang="en-US" dirty="0" smtClean="0"/>
              <a:t>전자서명</a:t>
            </a: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8. </a:t>
            </a:r>
            <a:r>
              <a:rPr lang="ko-KR" altLang="en-US" dirty="0" smtClean="0"/>
              <a:t>인증서 </a:t>
            </a:r>
            <a:endParaRPr lang="en-US" altLang="ko-KR" dirty="0" smtClean="0"/>
          </a:p>
          <a:p>
            <a:r>
              <a:rPr lang="en-US" altLang="ko-KR" dirty="0" smtClean="0"/>
              <a:t>9. </a:t>
            </a:r>
            <a:r>
              <a:rPr lang="ko-KR" altLang="en-US" dirty="0" smtClean="0"/>
              <a:t>파일 암호화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복호화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4343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해쉬함수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err="1"/>
              <a:t>java.security.MessageDigest</a:t>
            </a:r>
            <a:r>
              <a:rPr lang="en-US" altLang="ko-KR" b="1" dirty="0"/>
              <a:t> </a:t>
            </a:r>
            <a:r>
              <a:rPr lang="ko-KR" altLang="en-US" dirty="0"/>
              <a:t>엔진을 </a:t>
            </a:r>
            <a:r>
              <a:rPr lang="ko-KR" altLang="en-US" dirty="0" smtClean="0"/>
              <a:t>사용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20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1916832"/>
            <a:ext cx="6966972" cy="452431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b="1" dirty="0"/>
              <a:t>try{</a:t>
            </a:r>
          </a:p>
          <a:p>
            <a:r>
              <a:rPr lang="en-US" altLang="ko-KR" b="1" dirty="0" smtClean="0"/>
              <a:t>   </a:t>
            </a:r>
            <a:r>
              <a:rPr lang="en-US" altLang="ko-KR" b="1" dirty="0" err="1" smtClean="0"/>
              <a:t>MessageDigest</a:t>
            </a:r>
            <a:r>
              <a:rPr lang="en-US" altLang="ko-KR" b="1" dirty="0" smtClean="0"/>
              <a:t> </a:t>
            </a:r>
            <a:r>
              <a:rPr lang="en-US" altLang="ko-KR" b="1" dirty="0"/>
              <a:t>md5 = </a:t>
            </a:r>
            <a:r>
              <a:rPr lang="en-US" altLang="ko-KR" b="1" dirty="0" err="1"/>
              <a:t>MessageDigest.getInstance</a:t>
            </a:r>
            <a:r>
              <a:rPr lang="en-US" altLang="ko-KR" b="1" dirty="0"/>
              <a:t>("MD5");</a:t>
            </a:r>
          </a:p>
          <a:p>
            <a:r>
              <a:rPr lang="en-US" altLang="ko-KR" b="1" dirty="0" smtClean="0"/>
              <a:t>   md5.update(</a:t>
            </a:r>
            <a:r>
              <a:rPr lang="en-US" altLang="ko-KR" b="1" dirty="0" err="1" smtClean="0"/>
              <a:t>plaintext.getBytes</a:t>
            </a:r>
            <a:r>
              <a:rPr lang="en-US" altLang="ko-KR" b="1" dirty="0"/>
              <a:t>());</a:t>
            </a:r>
          </a:p>
          <a:p>
            <a:r>
              <a:rPr lang="en-US" altLang="ko-KR" b="1" dirty="0" smtClean="0"/>
              <a:t>   byte</a:t>
            </a:r>
            <a:r>
              <a:rPr lang="en-US" altLang="ko-KR" b="1" dirty="0"/>
              <a:t>[] digest01 = md5.digest();</a:t>
            </a:r>
          </a:p>
          <a:p>
            <a:r>
              <a:rPr lang="en-US" altLang="ko-KR" b="1" dirty="0" smtClean="0"/>
              <a:t>   for(byte </a:t>
            </a:r>
            <a:r>
              <a:rPr lang="en-US" altLang="ko-KR" b="1" dirty="0"/>
              <a:t>b: digest01) </a:t>
            </a:r>
            <a:r>
              <a:rPr lang="en-US" altLang="ko-KR" b="1" dirty="0" err="1"/>
              <a:t>System.out.printf</a:t>
            </a:r>
            <a:r>
              <a:rPr lang="en-US" altLang="ko-KR" b="1" dirty="0"/>
              <a:t>("%02X ", b);</a:t>
            </a:r>
          </a:p>
          <a:p>
            <a:r>
              <a:rPr lang="en-US" altLang="ko-KR" b="1" dirty="0" smtClean="0"/>
              <a:t>   </a:t>
            </a:r>
            <a:r>
              <a:rPr lang="en-US" altLang="ko-KR" b="1" dirty="0" err="1" smtClean="0"/>
              <a:t>System.out.println</a:t>
            </a:r>
            <a:r>
              <a:rPr lang="en-US" altLang="ko-KR" b="1" dirty="0"/>
              <a:t>();</a:t>
            </a:r>
          </a:p>
          <a:p>
            <a:r>
              <a:rPr lang="en-US" altLang="ko-KR" b="1" dirty="0" smtClean="0"/>
              <a:t>   md5.update(</a:t>
            </a:r>
            <a:r>
              <a:rPr lang="en-US" altLang="ko-KR" b="1" dirty="0" err="1" smtClean="0"/>
              <a:t>plaintext.getBytes</a:t>
            </a:r>
            <a:r>
              <a:rPr lang="en-US" altLang="ko-KR" b="1" dirty="0"/>
              <a:t>());</a:t>
            </a:r>
          </a:p>
          <a:p>
            <a:r>
              <a:rPr lang="en-US" altLang="ko-KR" b="1" dirty="0" smtClean="0"/>
              <a:t>   byte</a:t>
            </a:r>
            <a:r>
              <a:rPr lang="en-US" altLang="ko-KR" b="1" dirty="0"/>
              <a:t>[] digest02 = md5.digest();</a:t>
            </a:r>
          </a:p>
          <a:p>
            <a:r>
              <a:rPr lang="en-US" altLang="ko-KR" b="1" dirty="0" smtClean="0"/>
              <a:t>   for(byte </a:t>
            </a:r>
            <a:r>
              <a:rPr lang="en-US" altLang="ko-KR" b="1" dirty="0"/>
              <a:t>b: digest01) </a:t>
            </a:r>
            <a:r>
              <a:rPr lang="en-US" altLang="ko-KR" b="1" dirty="0" err="1"/>
              <a:t>System.out.printf</a:t>
            </a:r>
            <a:r>
              <a:rPr lang="en-US" altLang="ko-KR" b="1" dirty="0"/>
              <a:t>("%02X ", b);</a:t>
            </a:r>
          </a:p>
          <a:p>
            <a:r>
              <a:rPr lang="en-US" altLang="ko-KR" b="1" dirty="0" smtClean="0"/>
              <a:t>   </a:t>
            </a:r>
            <a:r>
              <a:rPr lang="en-US" altLang="ko-KR" b="1" dirty="0" err="1" smtClean="0"/>
              <a:t>System.out.println</a:t>
            </a:r>
            <a:r>
              <a:rPr lang="en-US" altLang="ko-KR" b="1" dirty="0"/>
              <a:t>();</a:t>
            </a:r>
          </a:p>
          <a:p>
            <a:r>
              <a:rPr lang="en-US" altLang="ko-KR" b="1" dirty="0" smtClean="0"/>
              <a:t>   </a:t>
            </a:r>
            <a:r>
              <a:rPr lang="en-US" altLang="ko-KR" b="1" dirty="0" err="1" smtClean="0"/>
              <a:t>System.out.printf</a:t>
            </a:r>
            <a:r>
              <a:rPr lang="en-US" altLang="ko-KR" b="1" dirty="0"/>
              <a:t>("Verified = %</a:t>
            </a:r>
            <a:r>
              <a:rPr lang="en-US" altLang="ko-KR" b="1" dirty="0" err="1"/>
              <a:t>s%n</a:t>
            </a:r>
            <a:r>
              <a:rPr lang="en-US" altLang="ko-KR" b="1" dirty="0"/>
              <a:t>",</a:t>
            </a:r>
          </a:p>
          <a:p>
            <a:r>
              <a:rPr lang="en-US" altLang="ko-KR" b="1" dirty="0" smtClean="0"/>
              <a:t>   </a:t>
            </a:r>
            <a:r>
              <a:rPr lang="en-US" altLang="ko-KR" b="1" dirty="0" err="1" smtClean="0"/>
              <a:t>MessageDigest.isEqual</a:t>
            </a:r>
            <a:r>
              <a:rPr lang="en-US" altLang="ko-KR" b="1" dirty="0" smtClean="0"/>
              <a:t>(digest01</a:t>
            </a:r>
            <a:r>
              <a:rPr lang="en-US" altLang="ko-KR" b="1" dirty="0"/>
              <a:t>, digest02));</a:t>
            </a:r>
          </a:p>
          <a:p>
            <a:r>
              <a:rPr lang="en-US" altLang="ko-KR" b="1" dirty="0"/>
              <a:t>}</a:t>
            </a:r>
          </a:p>
          <a:p>
            <a:r>
              <a:rPr lang="en-US" altLang="ko-KR" b="1" dirty="0"/>
              <a:t>catch(</a:t>
            </a:r>
            <a:r>
              <a:rPr lang="en-US" altLang="ko-KR" b="1" dirty="0" err="1"/>
              <a:t>NoSuchAlgorithmException</a:t>
            </a:r>
            <a:r>
              <a:rPr lang="en-US" altLang="ko-KR" b="1" dirty="0"/>
              <a:t> e){</a:t>
            </a:r>
          </a:p>
          <a:p>
            <a:r>
              <a:rPr lang="en-US" altLang="ko-KR" b="1" dirty="0" smtClean="0"/>
              <a:t>   </a:t>
            </a:r>
            <a:r>
              <a:rPr lang="en-US" altLang="ko-KR" b="1" dirty="0" err="1" smtClean="0"/>
              <a:t>e.printStackTrace</a:t>
            </a:r>
            <a:r>
              <a:rPr lang="en-US" altLang="ko-KR" b="1" dirty="0"/>
              <a:t>();</a:t>
            </a:r>
          </a:p>
          <a:p>
            <a:r>
              <a:rPr lang="en-US" altLang="ko-KR" b="1" dirty="0"/>
              <a:t>}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76971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두 메시지의 </a:t>
            </a:r>
            <a:r>
              <a:rPr lang="ko-KR" altLang="en-US" dirty="0" err="1" smtClean="0"/>
              <a:t>해쉬값</a:t>
            </a:r>
            <a:r>
              <a:rPr lang="ko-KR" altLang="en-US" dirty="0" smtClean="0"/>
              <a:t> 비교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21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99603" y="1412776"/>
            <a:ext cx="5272597" cy="48320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400" b="1" i="1" dirty="0"/>
              <a:t>public class </a:t>
            </a:r>
            <a:r>
              <a:rPr lang="en-US" altLang="ko-KR" sz="1400" b="1" i="1" dirty="0" err="1"/>
              <a:t>DigestTest</a:t>
            </a:r>
            <a:r>
              <a:rPr lang="en-US" altLang="ko-KR" sz="1400" b="1" i="1" dirty="0"/>
              <a:t> {</a:t>
            </a:r>
          </a:p>
          <a:p>
            <a:r>
              <a:rPr lang="en-US" altLang="ko-KR" sz="1400" b="1" i="1" dirty="0"/>
              <a:t>public static void main(String[] </a:t>
            </a:r>
            <a:r>
              <a:rPr lang="en-US" altLang="ko-KR" sz="1400" b="1" i="1" dirty="0" err="1"/>
              <a:t>args</a:t>
            </a:r>
            <a:r>
              <a:rPr lang="en-US" altLang="ko-KR" sz="1400" b="1" i="1" dirty="0"/>
              <a:t>) {</a:t>
            </a:r>
          </a:p>
          <a:p>
            <a:r>
              <a:rPr lang="en-US" altLang="ko-KR" sz="1400" b="1" i="1" dirty="0"/>
              <a:t>String plaintext01 = "This is a simple message.";</a:t>
            </a:r>
          </a:p>
          <a:p>
            <a:r>
              <a:rPr lang="en-US" altLang="ko-KR" sz="1400" b="1" i="1" dirty="0"/>
              <a:t>String plaintext02 = "This is a simple message";</a:t>
            </a:r>
          </a:p>
          <a:p>
            <a:r>
              <a:rPr lang="en-US" altLang="ko-KR" sz="1400" b="1" i="1" dirty="0"/>
              <a:t>try{</a:t>
            </a:r>
          </a:p>
          <a:p>
            <a:r>
              <a:rPr lang="en-US" altLang="ko-KR" sz="1400" b="1" i="1" dirty="0" err="1"/>
              <a:t>MessageDigest</a:t>
            </a:r>
            <a:r>
              <a:rPr lang="en-US" altLang="ko-KR" sz="1400" b="1" i="1" dirty="0"/>
              <a:t> md5 = </a:t>
            </a:r>
            <a:r>
              <a:rPr lang="en-US" altLang="ko-KR" sz="1400" b="1" i="1" dirty="0" err="1"/>
              <a:t>MessageDigest.getInstance</a:t>
            </a:r>
            <a:r>
              <a:rPr lang="en-US" altLang="ko-KR" sz="1400" b="1" i="1" dirty="0"/>
              <a:t>("MD5");</a:t>
            </a:r>
          </a:p>
          <a:p>
            <a:r>
              <a:rPr lang="en-US" altLang="ko-KR" sz="1400" b="1" i="1" dirty="0"/>
              <a:t>md5.update(plaintext01.getBytes());</a:t>
            </a:r>
          </a:p>
          <a:p>
            <a:r>
              <a:rPr lang="en-US" altLang="ko-KR" sz="1400" b="1" i="1" dirty="0"/>
              <a:t>byte[] digest01 = md5.digest();</a:t>
            </a:r>
          </a:p>
          <a:p>
            <a:r>
              <a:rPr lang="en-US" altLang="ko-KR" sz="1400" b="1" i="1" dirty="0"/>
              <a:t>for(byte b: digest01) </a:t>
            </a:r>
            <a:r>
              <a:rPr lang="en-US" altLang="ko-KR" sz="1400" b="1" i="1" dirty="0" err="1"/>
              <a:t>System.out.printf</a:t>
            </a:r>
            <a:r>
              <a:rPr lang="en-US" altLang="ko-KR" sz="1400" b="1" i="1" dirty="0"/>
              <a:t>("%02X ", b);</a:t>
            </a:r>
          </a:p>
          <a:p>
            <a:r>
              <a:rPr lang="en-US" altLang="ko-KR" sz="1400" b="1" i="1" dirty="0" err="1"/>
              <a:t>System.out.println</a:t>
            </a:r>
            <a:r>
              <a:rPr lang="en-US" altLang="ko-KR" sz="1400" b="1" i="1" dirty="0"/>
              <a:t>();</a:t>
            </a:r>
          </a:p>
          <a:p>
            <a:r>
              <a:rPr lang="en-US" altLang="ko-KR" sz="1400" b="1" i="1" dirty="0"/>
              <a:t>md5.update(plaintext02.getBytes());</a:t>
            </a:r>
          </a:p>
          <a:p>
            <a:r>
              <a:rPr lang="en-US" altLang="ko-KR" sz="1400" b="1" i="1" dirty="0"/>
              <a:t>byte[] digest02 = md5.digest();</a:t>
            </a:r>
          </a:p>
          <a:p>
            <a:r>
              <a:rPr lang="en-US" altLang="ko-KR" sz="1400" b="1" i="1" dirty="0"/>
              <a:t>for(byte b: digest02) </a:t>
            </a:r>
            <a:r>
              <a:rPr lang="en-US" altLang="ko-KR" sz="1400" b="1" i="1" dirty="0" err="1"/>
              <a:t>System.out.printf</a:t>
            </a:r>
            <a:r>
              <a:rPr lang="en-US" altLang="ko-KR" sz="1400" b="1" i="1" dirty="0"/>
              <a:t>("%02X ", b);</a:t>
            </a:r>
          </a:p>
          <a:p>
            <a:r>
              <a:rPr lang="en-US" altLang="ko-KR" sz="1400" b="1" i="1" dirty="0" err="1"/>
              <a:t>System.out.println</a:t>
            </a:r>
            <a:r>
              <a:rPr lang="en-US" altLang="ko-KR" sz="1400" b="1" i="1" dirty="0"/>
              <a:t>();</a:t>
            </a:r>
          </a:p>
          <a:p>
            <a:r>
              <a:rPr lang="en-US" altLang="ko-KR" sz="1400" b="1" i="1" dirty="0" err="1"/>
              <a:t>System.out.printf</a:t>
            </a:r>
            <a:r>
              <a:rPr lang="en-US" altLang="ko-KR" sz="1400" b="1" i="1" dirty="0"/>
              <a:t>("Verified = %</a:t>
            </a:r>
            <a:r>
              <a:rPr lang="en-US" altLang="ko-KR" sz="1400" b="1" i="1" dirty="0" err="1"/>
              <a:t>s%n</a:t>
            </a:r>
            <a:r>
              <a:rPr lang="en-US" altLang="ko-KR" sz="1400" b="1" i="1" dirty="0"/>
              <a:t>",</a:t>
            </a:r>
          </a:p>
          <a:p>
            <a:r>
              <a:rPr lang="en-US" altLang="ko-KR" sz="1400" b="1" i="1" dirty="0" err="1"/>
              <a:t>MessageDigest.isEqual</a:t>
            </a:r>
            <a:r>
              <a:rPr lang="en-US" altLang="ko-KR" sz="1400" b="1" i="1" dirty="0"/>
              <a:t>(digest01, digest02));</a:t>
            </a:r>
          </a:p>
          <a:p>
            <a:r>
              <a:rPr lang="en-US" altLang="ko-KR" sz="1400" b="1" i="1" dirty="0"/>
              <a:t>}</a:t>
            </a:r>
          </a:p>
          <a:p>
            <a:r>
              <a:rPr lang="en-US" altLang="ko-KR" sz="1400" b="1" i="1" dirty="0"/>
              <a:t>catch(</a:t>
            </a:r>
            <a:r>
              <a:rPr lang="en-US" altLang="ko-KR" sz="1400" b="1" i="1" dirty="0" err="1"/>
              <a:t>NoSuchAlgorithmException</a:t>
            </a:r>
            <a:r>
              <a:rPr lang="en-US" altLang="ko-KR" sz="1400" b="1" i="1" dirty="0"/>
              <a:t> e){</a:t>
            </a:r>
          </a:p>
          <a:p>
            <a:r>
              <a:rPr lang="en-US" altLang="ko-KR" sz="1400" b="1" i="1" dirty="0" err="1"/>
              <a:t>e.printStackTrace</a:t>
            </a:r>
            <a:r>
              <a:rPr lang="en-US" altLang="ko-KR" sz="1400" b="1" i="1" dirty="0"/>
              <a:t>();</a:t>
            </a:r>
          </a:p>
          <a:p>
            <a:r>
              <a:rPr lang="en-US" altLang="ko-KR" sz="1400" b="1" i="1" dirty="0"/>
              <a:t>}</a:t>
            </a:r>
          </a:p>
          <a:p>
            <a:r>
              <a:rPr lang="en-US" altLang="ko-KR" sz="1400" b="1" i="1" dirty="0"/>
              <a:t>} // main</a:t>
            </a:r>
          </a:p>
          <a:p>
            <a:r>
              <a:rPr lang="en-US" altLang="ko-KR" sz="1400" b="1" i="1" dirty="0"/>
              <a:t>} // </a:t>
            </a:r>
            <a:r>
              <a:rPr lang="en-US" altLang="ko-KR" sz="1400" b="1" i="1" dirty="0" err="1"/>
              <a:t>DigestTest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61571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 MAC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MAC(</a:t>
            </a:r>
            <a:r>
              <a:rPr lang="ko-KR" altLang="en-US" dirty="0" smtClean="0"/>
              <a:t>메시지인증코드</a:t>
            </a:r>
            <a:r>
              <a:rPr lang="en-US" altLang="ko-KR" dirty="0" smtClean="0"/>
              <a:t>)</a:t>
            </a:r>
            <a:r>
              <a:rPr lang="ko-KR" altLang="en-US" dirty="0" smtClean="0"/>
              <a:t>란</a:t>
            </a:r>
            <a:r>
              <a:rPr lang="en-US" altLang="ko-KR" dirty="0" smtClean="0"/>
              <a:t>?</a:t>
            </a:r>
          </a:p>
          <a:p>
            <a:pPr lvl="1"/>
            <a:r>
              <a:rPr lang="ko-KR" altLang="en-US" dirty="0" err="1" smtClean="0"/>
              <a:t>해쉬함수와</a:t>
            </a:r>
            <a:r>
              <a:rPr lang="en-US" altLang="ko-KR" dirty="0" smtClean="0"/>
              <a:t> </a:t>
            </a:r>
            <a:r>
              <a:rPr lang="ko-KR" altLang="en-US" dirty="0" smtClean="0"/>
              <a:t>공유된 </a:t>
            </a:r>
            <a:r>
              <a:rPr lang="ko-KR" altLang="en-US" dirty="0" err="1" smtClean="0"/>
              <a:t>대칭키를</a:t>
            </a:r>
            <a:r>
              <a:rPr lang="ko-KR" altLang="en-US" dirty="0" smtClean="0"/>
              <a:t> 이용하여 송수신하는 메시지를 인증하는데 사용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해쉬함수</a:t>
            </a:r>
            <a:r>
              <a:rPr lang="ko-KR" altLang="en-US" dirty="0" smtClean="0"/>
              <a:t> </a:t>
            </a:r>
            <a:r>
              <a:rPr lang="ko-KR" altLang="en-US" dirty="0"/>
              <a:t>기반의 </a:t>
            </a:r>
            <a:r>
              <a:rPr lang="en-US" altLang="ko-KR" b="1" dirty="0"/>
              <a:t>MAC</a:t>
            </a:r>
            <a:r>
              <a:rPr lang="ko-KR" altLang="en-US" dirty="0"/>
              <a:t>은 </a:t>
            </a:r>
            <a:r>
              <a:rPr lang="en-US" altLang="ko-KR" b="1" dirty="0" err="1"/>
              <a:t>javax.crypto.Mac</a:t>
            </a:r>
            <a:r>
              <a:rPr lang="en-US" altLang="ko-KR" b="1" dirty="0"/>
              <a:t> </a:t>
            </a:r>
            <a:r>
              <a:rPr lang="ko-KR" altLang="en-US" dirty="0"/>
              <a:t>엔진을 사용</a:t>
            </a:r>
          </a:p>
          <a:p>
            <a:pPr lvl="1"/>
            <a:r>
              <a:rPr lang="en-US" altLang="ko-KR" b="1" dirty="0"/>
              <a:t>MAC</a:t>
            </a:r>
            <a:r>
              <a:rPr lang="ko-KR" altLang="en-US" dirty="0"/>
              <a:t>은 대칭 암호알고리즘처럼 </a:t>
            </a:r>
            <a:r>
              <a:rPr lang="ko-KR" altLang="en-US" dirty="0" err="1"/>
              <a:t>암호키가</a:t>
            </a:r>
            <a:r>
              <a:rPr lang="ko-KR" altLang="en-US" dirty="0"/>
              <a:t> 필요하다</a:t>
            </a:r>
            <a:r>
              <a:rPr lang="en-US" altLang="ko-KR" b="1" dirty="0"/>
              <a:t>.</a:t>
            </a:r>
          </a:p>
          <a:p>
            <a:pPr lvl="1"/>
            <a:r>
              <a:rPr lang="ko-KR" altLang="en-US" dirty="0" smtClean="0"/>
              <a:t>자바 </a:t>
            </a:r>
            <a:r>
              <a:rPr lang="ko-KR" altLang="en-US" dirty="0"/>
              <a:t>라이브러리에서는 기존 </a:t>
            </a:r>
            <a:r>
              <a:rPr lang="ko-KR" altLang="en-US" dirty="0" err="1"/>
              <a:t>대칭키를</a:t>
            </a:r>
            <a:r>
              <a:rPr lang="ko-KR" altLang="en-US" dirty="0"/>
              <a:t> </a:t>
            </a:r>
            <a:r>
              <a:rPr lang="en-US" altLang="ko-KR" b="1" dirty="0"/>
              <a:t>MAC</a:t>
            </a:r>
            <a:r>
              <a:rPr lang="ko-KR" altLang="en-US" dirty="0"/>
              <a:t>에 </a:t>
            </a:r>
            <a:r>
              <a:rPr lang="ko-KR" altLang="en-US" dirty="0" smtClean="0"/>
              <a:t>적합하도록 변환하여 </a:t>
            </a:r>
            <a:r>
              <a:rPr lang="ko-KR" altLang="en-US" dirty="0"/>
              <a:t>사용한다</a:t>
            </a:r>
            <a:r>
              <a:rPr lang="en-US" altLang="ko-KR" b="1" dirty="0"/>
              <a:t>.</a:t>
            </a:r>
          </a:p>
          <a:p>
            <a:r>
              <a:rPr lang="ko-KR" altLang="en-US" dirty="0"/>
              <a:t>기본적으로 제공되는 </a:t>
            </a:r>
            <a:r>
              <a:rPr lang="en-US" altLang="ko-KR" b="1" dirty="0"/>
              <a:t>MAC </a:t>
            </a:r>
            <a:r>
              <a:rPr lang="ko-KR" altLang="en-US" dirty="0"/>
              <a:t>알고리즘</a:t>
            </a:r>
          </a:p>
          <a:p>
            <a:pPr lvl="1"/>
            <a:r>
              <a:rPr lang="en-US" altLang="ko-KR" b="1" dirty="0"/>
              <a:t>HmacMD5, HmacSHA1, HmacSHA256, HmacSHA384</a:t>
            </a:r>
            <a:r>
              <a:rPr lang="en-US" altLang="ko-KR" b="1" dirty="0" smtClean="0"/>
              <a:t>, HmacSHA512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22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06891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MAC </a:t>
            </a:r>
            <a:r>
              <a:rPr lang="ko-KR" altLang="en-US" dirty="0" smtClean="0"/>
              <a:t>사례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23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340768"/>
            <a:ext cx="8366842" cy="501675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/>
              <a:t>try{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KeyGenerator</a:t>
            </a:r>
            <a:r>
              <a:rPr lang="en-US" altLang="ko-KR" sz="1600" b="1" dirty="0" smtClean="0"/>
              <a:t> </a:t>
            </a:r>
            <a:r>
              <a:rPr lang="en-US" altLang="ko-KR" sz="1600" b="1" dirty="0"/>
              <a:t>kg = </a:t>
            </a:r>
            <a:r>
              <a:rPr lang="en-US" altLang="ko-KR" sz="1600" b="1" dirty="0" err="1"/>
              <a:t>KeyGenerator.getInstance</a:t>
            </a:r>
            <a:r>
              <a:rPr lang="en-US" altLang="ko-KR" sz="1600" b="1" dirty="0"/>
              <a:t>("AES");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SecretKey</a:t>
            </a:r>
            <a:r>
              <a:rPr lang="en-US" altLang="ko-KR" sz="1600" b="1" dirty="0" smtClean="0"/>
              <a:t> </a:t>
            </a:r>
            <a:r>
              <a:rPr lang="en-US" altLang="ko-KR" sz="1600" b="1" dirty="0"/>
              <a:t>key = </a:t>
            </a:r>
            <a:r>
              <a:rPr lang="en-US" altLang="ko-KR" sz="1600" b="1" dirty="0" err="1"/>
              <a:t>kg.generateKey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SecretKeySpec</a:t>
            </a:r>
            <a:r>
              <a:rPr lang="en-US" altLang="ko-KR" sz="1600" b="1" dirty="0" smtClean="0"/>
              <a:t> </a:t>
            </a:r>
            <a:r>
              <a:rPr lang="en-US" altLang="ko-KR" sz="1600" b="1" dirty="0" err="1"/>
              <a:t>keySpec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SecretKeySpec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key.getEncoded</a:t>
            </a:r>
            <a:r>
              <a:rPr lang="en-US" altLang="ko-KR" sz="1600" b="1" dirty="0"/>
              <a:t>(), "HmacSHA1");</a:t>
            </a:r>
          </a:p>
          <a:p>
            <a:r>
              <a:rPr lang="en-US" altLang="ko-KR" sz="1600" b="1" dirty="0" smtClean="0"/>
              <a:t>   Mac </a:t>
            </a:r>
            <a:r>
              <a:rPr lang="en-US" altLang="ko-KR" sz="1600" b="1" dirty="0" err="1"/>
              <a:t>mac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Mac.getInstance</a:t>
            </a:r>
            <a:r>
              <a:rPr lang="en-US" altLang="ko-KR" sz="1600" b="1" dirty="0"/>
              <a:t>("HmacSHA1");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mac.init</a:t>
            </a:r>
            <a:r>
              <a:rPr lang="en-US" altLang="ko-KR" sz="1600" b="1" dirty="0" smtClean="0"/>
              <a:t>(</a:t>
            </a:r>
            <a:r>
              <a:rPr lang="en-US" altLang="ko-KR" sz="1600" b="1" dirty="0" err="1" smtClean="0"/>
              <a:t>keySpec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mac.update</a:t>
            </a:r>
            <a:r>
              <a:rPr lang="en-US" altLang="ko-KR" sz="1600" b="1" dirty="0" smtClean="0"/>
              <a:t>(</a:t>
            </a:r>
            <a:r>
              <a:rPr lang="en-US" altLang="ko-KR" sz="1600" b="1" dirty="0" err="1" smtClean="0"/>
              <a:t>plaintext.getBytes</a:t>
            </a:r>
            <a:r>
              <a:rPr lang="en-US" altLang="ko-KR" sz="1600" b="1" dirty="0"/>
              <a:t>());</a:t>
            </a:r>
          </a:p>
          <a:p>
            <a:r>
              <a:rPr lang="en-US" altLang="ko-KR" sz="1600" b="1" dirty="0" smtClean="0"/>
              <a:t>   byte</a:t>
            </a:r>
            <a:r>
              <a:rPr lang="en-US" altLang="ko-KR" sz="1600" b="1" dirty="0"/>
              <a:t>[] digest01 = </a:t>
            </a:r>
            <a:r>
              <a:rPr lang="en-US" altLang="ko-KR" sz="1600" b="1" dirty="0" err="1"/>
              <a:t>mac.doFinal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smtClean="0"/>
              <a:t>   for(byte </a:t>
            </a:r>
            <a:r>
              <a:rPr lang="en-US" altLang="ko-KR" sz="1600" b="1" dirty="0"/>
              <a:t>b: digest01) </a:t>
            </a:r>
            <a:r>
              <a:rPr lang="en-US" altLang="ko-KR" sz="1600" b="1" dirty="0" err="1"/>
              <a:t>System.out.printf</a:t>
            </a:r>
            <a:r>
              <a:rPr lang="en-US" altLang="ko-KR" sz="1600" b="1" dirty="0"/>
              <a:t>("%02X ", b);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System.out.println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mac.init</a:t>
            </a:r>
            <a:r>
              <a:rPr lang="en-US" altLang="ko-KR" sz="1600" b="1" dirty="0" smtClean="0"/>
              <a:t>(</a:t>
            </a:r>
            <a:r>
              <a:rPr lang="en-US" altLang="ko-KR" sz="1600" b="1" dirty="0" err="1" smtClean="0"/>
              <a:t>keySpec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mac.update</a:t>
            </a:r>
            <a:r>
              <a:rPr lang="en-US" altLang="ko-KR" sz="1600" b="1" dirty="0" smtClean="0"/>
              <a:t>(</a:t>
            </a:r>
            <a:r>
              <a:rPr lang="en-US" altLang="ko-KR" sz="1600" b="1" dirty="0" err="1" smtClean="0"/>
              <a:t>plaintext.getBytes</a:t>
            </a:r>
            <a:r>
              <a:rPr lang="en-US" altLang="ko-KR" sz="1600" b="1" dirty="0"/>
              <a:t>());</a:t>
            </a:r>
          </a:p>
          <a:p>
            <a:r>
              <a:rPr lang="en-US" altLang="ko-KR" sz="1600" b="1" dirty="0" smtClean="0"/>
              <a:t>   byte</a:t>
            </a:r>
            <a:r>
              <a:rPr lang="en-US" altLang="ko-KR" sz="1600" b="1" dirty="0"/>
              <a:t>[] digest02 = </a:t>
            </a:r>
            <a:r>
              <a:rPr lang="en-US" altLang="ko-KR" sz="1600" b="1" dirty="0" err="1"/>
              <a:t>mac.doFinal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smtClean="0"/>
              <a:t>   for(byte </a:t>
            </a:r>
            <a:r>
              <a:rPr lang="en-US" altLang="ko-KR" sz="1600" b="1" dirty="0"/>
              <a:t>b: digest01) </a:t>
            </a:r>
            <a:r>
              <a:rPr lang="en-US" altLang="ko-KR" sz="1600" b="1" dirty="0" err="1"/>
              <a:t>System.out.printf</a:t>
            </a:r>
            <a:r>
              <a:rPr lang="en-US" altLang="ko-KR" sz="1600" b="1" dirty="0"/>
              <a:t>("%02X ", b);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System.out.println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System.out.printf</a:t>
            </a:r>
            <a:r>
              <a:rPr lang="en-US" altLang="ko-KR" sz="1600" b="1" dirty="0"/>
              <a:t>("Verified = %</a:t>
            </a:r>
            <a:r>
              <a:rPr lang="en-US" altLang="ko-KR" sz="1600" b="1" dirty="0" err="1"/>
              <a:t>s%n</a:t>
            </a:r>
            <a:r>
              <a:rPr lang="en-US" altLang="ko-KR" sz="1600" b="1" dirty="0" smtClean="0"/>
              <a:t>", </a:t>
            </a:r>
            <a:r>
              <a:rPr lang="en-US" altLang="ko-KR" sz="1600" b="1" dirty="0" err="1" smtClean="0"/>
              <a:t>MessageDigest.isEqual</a:t>
            </a:r>
            <a:r>
              <a:rPr lang="en-US" altLang="ko-KR" sz="1600" b="1" dirty="0" smtClean="0"/>
              <a:t>(digest01</a:t>
            </a:r>
            <a:r>
              <a:rPr lang="en-US" altLang="ko-KR" sz="1600" b="1" dirty="0"/>
              <a:t>, digest02));</a:t>
            </a:r>
          </a:p>
          <a:p>
            <a:r>
              <a:rPr lang="en-US" altLang="ko-KR" sz="1600" b="1" dirty="0"/>
              <a:t>}</a:t>
            </a:r>
          </a:p>
          <a:p>
            <a:r>
              <a:rPr lang="en-US" altLang="ko-KR" sz="1600" b="1" dirty="0"/>
              <a:t>catch(</a:t>
            </a:r>
            <a:r>
              <a:rPr lang="en-US" altLang="ko-KR" sz="1600" b="1" dirty="0" err="1"/>
              <a:t>NoSuchAlgorithmException</a:t>
            </a:r>
            <a:r>
              <a:rPr lang="en-US" altLang="ko-KR" sz="1600" b="1" dirty="0"/>
              <a:t> e){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e.printStackTrace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/>
              <a:t>}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6022345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공개키 암호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err="1" smtClean="0"/>
              <a:t>키쌍의</a:t>
            </a:r>
            <a:r>
              <a:rPr lang="ko-KR" altLang="en-US" dirty="0" smtClean="0"/>
              <a:t> 생성</a:t>
            </a:r>
            <a:endParaRPr lang="en-US" altLang="ko-KR" dirty="0" smtClean="0"/>
          </a:p>
          <a:p>
            <a:r>
              <a:rPr lang="ko-KR" altLang="en-US" dirty="0" smtClean="0"/>
              <a:t>키의 </a:t>
            </a:r>
            <a:r>
              <a:rPr lang="ko-KR" altLang="en-US" dirty="0" err="1" smtClean="0"/>
              <a:t>인코딩</a:t>
            </a:r>
            <a:endParaRPr lang="en-US" altLang="ko-KR" dirty="0" smtClean="0"/>
          </a:p>
          <a:p>
            <a:r>
              <a:rPr lang="ko-KR" altLang="en-US" dirty="0"/>
              <a:t>공개키</a:t>
            </a:r>
            <a:r>
              <a:rPr lang="en-US" altLang="ko-KR" dirty="0"/>
              <a:t>/</a:t>
            </a:r>
            <a:r>
              <a:rPr lang="ko-KR" altLang="en-US" dirty="0" err="1"/>
              <a:t>개인키의</a:t>
            </a:r>
            <a:r>
              <a:rPr lang="ko-KR" altLang="en-US" dirty="0"/>
              <a:t> 파일 처리 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RSA </a:t>
            </a:r>
            <a:r>
              <a:rPr lang="ko-KR" altLang="en-US" dirty="0" smtClean="0"/>
              <a:t>암호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24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68950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키쌍의</a:t>
            </a:r>
            <a:r>
              <a:rPr lang="ko-KR" altLang="en-US" dirty="0" smtClean="0"/>
              <a:t> 생성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err="1"/>
              <a:t>java.security.KeyPairGenerator</a:t>
            </a:r>
            <a:r>
              <a:rPr lang="ko-KR" altLang="en-US" dirty="0"/>
              <a:t>를 </a:t>
            </a:r>
            <a:r>
              <a:rPr lang="ko-KR" altLang="en-US" dirty="0" smtClean="0"/>
              <a:t>이용 </a:t>
            </a:r>
            <a:endParaRPr lang="en-US" altLang="ko-KR" dirty="0" smtClean="0"/>
          </a:p>
          <a:p>
            <a:pPr lvl="1"/>
            <a:r>
              <a:rPr lang="ko-KR" altLang="en-US" dirty="0"/>
              <a:t>생성된 키는 </a:t>
            </a:r>
            <a:r>
              <a:rPr lang="en-US" altLang="ko-KR" b="1" dirty="0" err="1"/>
              <a:t>java.security.KeyPair</a:t>
            </a:r>
            <a:r>
              <a:rPr lang="ko-KR" altLang="en-US" dirty="0"/>
              <a:t>에 유지한다</a:t>
            </a:r>
            <a:r>
              <a:rPr lang="en-US" altLang="ko-KR" b="1" dirty="0"/>
              <a:t>.</a:t>
            </a:r>
          </a:p>
          <a:p>
            <a:pPr lvl="1"/>
            <a:r>
              <a:rPr lang="ko-KR" altLang="en-US" dirty="0"/>
              <a:t>생성된 공개키 쌍은 </a:t>
            </a:r>
            <a:r>
              <a:rPr lang="en-US" altLang="ko-KR" b="1" dirty="0" err="1"/>
              <a:t>getPublic</a:t>
            </a:r>
            <a:r>
              <a:rPr lang="en-US" altLang="ko-KR" b="1" dirty="0"/>
              <a:t>(), </a:t>
            </a:r>
            <a:r>
              <a:rPr lang="en-US" altLang="ko-KR" b="1" dirty="0" err="1"/>
              <a:t>getPrivate</a:t>
            </a:r>
            <a:r>
              <a:rPr lang="en-US" altLang="ko-KR" b="1" dirty="0"/>
              <a:t>() </a:t>
            </a:r>
            <a:r>
              <a:rPr lang="ko-KR" altLang="en-US" dirty="0" err="1"/>
              <a:t>메소드를</a:t>
            </a:r>
            <a:r>
              <a:rPr lang="ko-KR" altLang="en-US" dirty="0"/>
              <a:t> </a:t>
            </a:r>
            <a:r>
              <a:rPr lang="ko-KR" altLang="en-US" dirty="0" smtClean="0"/>
              <a:t>이용하여 접근할 </a:t>
            </a:r>
            <a:r>
              <a:rPr lang="ko-KR" altLang="en-US" dirty="0"/>
              <a:t>수 있다</a:t>
            </a:r>
            <a:r>
              <a:rPr lang="en-US" altLang="ko-KR" b="1" dirty="0"/>
              <a:t>.</a:t>
            </a:r>
          </a:p>
          <a:p>
            <a:pPr lvl="1"/>
            <a:r>
              <a:rPr lang="ko-KR" altLang="en-US" dirty="0" err="1"/>
              <a:t>공개키와</a:t>
            </a:r>
            <a:r>
              <a:rPr lang="ko-KR" altLang="en-US" dirty="0"/>
              <a:t> 개인키는 </a:t>
            </a:r>
            <a:r>
              <a:rPr lang="en-US" altLang="ko-KR" b="1" dirty="0" err="1"/>
              <a:t>java.security.PublicKey</a:t>
            </a:r>
            <a:r>
              <a:rPr lang="en-US" altLang="ko-KR" b="1" dirty="0" smtClean="0"/>
              <a:t>, </a:t>
            </a:r>
            <a:r>
              <a:rPr lang="en-US" altLang="ko-KR" b="1" dirty="0" err="1" smtClean="0"/>
              <a:t>java.security.PrivateKey</a:t>
            </a:r>
            <a:r>
              <a:rPr lang="en-US" altLang="ko-KR" b="1" dirty="0" smtClean="0"/>
              <a:t> </a:t>
            </a:r>
            <a:r>
              <a:rPr lang="ko-KR" altLang="en-US" dirty="0"/>
              <a:t>객체로 유지할 수 있다</a:t>
            </a:r>
            <a:r>
              <a:rPr lang="en-US" altLang="ko-KR" b="1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25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30216" y="4005064"/>
            <a:ext cx="7042184" cy="17543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b="1" dirty="0" err="1"/>
              <a:t>KeyPairGenerator</a:t>
            </a:r>
            <a:r>
              <a:rPr lang="en-US" altLang="ko-KR" b="1" dirty="0"/>
              <a:t> </a:t>
            </a:r>
            <a:r>
              <a:rPr lang="en-US" altLang="ko-KR" b="1" dirty="0" err="1"/>
              <a:t>kpg</a:t>
            </a:r>
            <a:r>
              <a:rPr lang="en-US" altLang="ko-KR" b="1" dirty="0"/>
              <a:t> = </a:t>
            </a:r>
            <a:r>
              <a:rPr lang="en-US" altLang="ko-KR" b="1" dirty="0" err="1"/>
              <a:t>KeyPairGenerator.getInstance</a:t>
            </a:r>
            <a:r>
              <a:rPr lang="en-US" altLang="ko-KR" b="1" dirty="0"/>
              <a:t>("RSA");</a:t>
            </a:r>
          </a:p>
          <a:p>
            <a:r>
              <a:rPr lang="en-US" altLang="ko-KR" b="1" dirty="0" err="1"/>
              <a:t>kpg.initialize</a:t>
            </a:r>
            <a:r>
              <a:rPr lang="en-US" altLang="ko-KR" b="1" dirty="0"/>
              <a:t>(1024);</a:t>
            </a:r>
          </a:p>
          <a:p>
            <a:r>
              <a:rPr lang="en-US" altLang="ko-KR" b="1" dirty="0" err="1"/>
              <a:t>KeyPair</a:t>
            </a:r>
            <a:r>
              <a:rPr lang="en-US" altLang="ko-KR" b="1" dirty="0"/>
              <a:t> </a:t>
            </a:r>
            <a:r>
              <a:rPr lang="en-US" altLang="ko-KR" b="1" dirty="0" err="1"/>
              <a:t>keyPair</a:t>
            </a:r>
            <a:r>
              <a:rPr lang="en-US" altLang="ko-KR" b="1" dirty="0"/>
              <a:t> = </a:t>
            </a:r>
            <a:r>
              <a:rPr lang="en-US" altLang="ko-KR" b="1" dirty="0" err="1"/>
              <a:t>kpg.genKeyPair</a:t>
            </a:r>
            <a:r>
              <a:rPr lang="en-US" altLang="ko-KR" b="1" dirty="0" smtClean="0"/>
              <a:t>();</a:t>
            </a:r>
          </a:p>
          <a:p>
            <a:endParaRPr lang="en-US" altLang="ko-KR" b="1" dirty="0"/>
          </a:p>
          <a:p>
            <a:r>
              <a:rPr lang="en-US" altLang="ko-KR" b="1" dirty="0" err="1"/>
              <a:t>PublicKey</a:t>
            </a:r>
            <a:r>
              <a:rPr lang="en-US" altLang="ko-KR" b="1" dirty="0"/>
              <a:t> </a:t>
            </a:r>
            <a:r>
              <a:rPr lang="en-US" altLang="ko-KR" b="1" dirty="0" err="1"/>
              <a:t>pubKey</a:t>
            </a:r>
            <a:r>
              <a:rPr lang="en-US" altLang="ko-KR" b="1" dirty="0"/>
              <a:t> = </a:t>
            </a:r>
            <a:r>
              <a:rPr lang="en-US" altLang="ko-KR" b="1" dirty="0" err="1"/>
              <a:t>keyPair.getPublic</a:t>
            </a:r>
            <a:r>
              <a:rPr lang="en-US" altLang="ko-KR" b="1" dirty="0"/>
              <a:t>();</a:t>
            </a:r>
          </a:p>
          <a:p>
            <a:r>
              <a:rPr lang="en-US" altLang="ko-KR" b="1" dirty="0" err="1"/>
              <a:t>PrivateKey</a:t>
            </a:r>
            <a:r>
              <a:rPr lang="en-US" altLang="ko-KR" b="1" dirty="0"/>
              <a:t> </a:t>
            </a:r>
            <a:r>
              <a:rPr lang="en-US" altLang="ko-KR" b="1" dirty="0" err="1"/>
              <a:t>privKey</a:t>
            </a:r>
            <a:r>
              <a:rPr lang="en-US" altLang="ko-KR" b="1" dirty="0"/>
              <a:t> = </a:t>
            </a:r>
            <a:r>
              <a:rPr lang="en-US" altLang="ko-KR" b="1" dirty="0" err="1"/>
              <a:t>keyPair.getPrivate</a:t>
            </a:r>
            <a:r>
              <a:rPr lang="en-US" altLang="ko-KR" b="1" dirty="0"/>
              <a:t>();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45592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키의 </a:t>
            </a:r>
            <a:r>
              <a:rPr lang="ko-KR" altLang="en-US" dirty="0" err="1" smtClean="0"/>
              <a:t>인코딩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/>
              <a:t>대칭키는</a:t>
            </a:r>
            <a:r>
              <a:rPr lang="ko-KR" altLang="en-US" dirty="0"/>
              <a:t> 특별한 </a:t>
            </a:r>
            <a:r>
              <a:rPr lang="ko-KR" altLang="en-US" dirty="0" err="1"/>
              <a:t>인코딩을</a:t>
            </a:r>
            <a:r>
              <a:rPr lang="ko-KR" altLang="en-US" dirty="0"/>
              <a:t> 사용하지 않지만 </a:t>
            </a:r>
            <a:r>
              <a:rPr lang="ko-KR" altLang="en-US" dirty="0" err="1"/>
              <a:t>공개키들은</a:t>
            </a:r>
            <a:r>
              <a:rPr lang="ko-KR" altLang="en-US" dirty="0"/>
              <a:t> </a:t>
            </a:r>
            <a:r>
              <a:rPr lang="ko-KR" altLang="en-US" dirty="0" smtClean="0"/>
              <a:t>특별한 </a:t>
            </a:r>
            <a:r>
              <a:rPr lang="ko-KR" altLang="en-US" dirty="0" err="1" smtClean="0"/>
              <a:t>인코딩을</a:t>
            </a:r>
            <a:r>
              <a:rPr lang="ko-KR" altLang="en-US" dirty="0" smtClean="0"/>
              <a:t> </a:t>
            </a:r>
            <a:r>
              <a:rPr lang="ko-KR" altLang="en-US" dirty="0"/>
              <a:t>사용한다</a:t>
            </a:r>
            <a:r>
              <a:rPr lang="en-US" altLang="ko-KR" b="1" dirty="0" smtClean="0"/>
              <a:t>. </a:t>
            </a:r>
            <a:r>
              <a:rPr lang="ko-KR" altLang="en-US" dirty="0"/>
              <a:t>이와 같은 </a:t>
            </a:r>
            <a:r>
              <a:rPr lang="ko-KR" altLang="en-US" dirty="0" err="1"/>
              <a:t>인코딩이</a:t>
            </a:r>
            <a:r>
              <a:rPr lang="ko-KR" altLang="en-US" dirty="0"/>
              <a:t> 필요한 이유는 유지해야 하는 정보가 복잡하기 때문이다</a:t>
            </a:r>
            <a:r>
              <a:rPr lang="en-US" altLang="ko-KR" b="1" dirty="0" smtClean="0"/>
              <a:t>.</a:t>
            </a:r>
            <a:endParaRPr lang="en-US" altLang="ko-KR" b="1" dirty="0"/>
          </a:p>
          <a:p>
            <a:r>
              <a:rPr lang="en-US" altLang="ko-KR" b="1" dirty="0"/>
              <a:t>RSA</a:t>
            </a:r>
            <a:r>
              <a:rPr lang="ko-KR" altLang="en-US" dirty="0"/>
              <a:t>의 경우에는 개인키</a:t>
            </a:r>
            <a:r>
              <a:rPr lang="en-US" altLang="ko-KR" b="1" dirty="0"/>
              <a:t>/</a:t>
            </a:r>
            <a:r>
              <a:rPr lang="ko-KR" altLang="en-US" dirty="0" smtClean="0"/>
              <a:t>공개키가 </a:t>
            </a:r>
            <a:r>
              <a:rPr lang="ko-KR" altLang="en-US" dirty="0"/>
              <a:t>두 개의 정수로 </a:t>
            </a:r>
            <a:r>
              <a:rPr lang="ko-KR" altLang="en-US" dirty="0" smtClean="0"/>
              <a:t>구성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공개키</a:t>
            </a:r>
            <a:r>
              <a:rPr lang="en-US" altLang="ko-KR" dirty="0" smtClean="0"/>
              <a:t>: (</a:t>
            </a:r>
            <a:r>
              <a:rPr lang="en-US" altLang="ko-KR" dirty="0" err="1" smtClean="0"/>
              <a:t>n,e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dirty="0" smtClean="0"/>
              <a:t>개인키</a:t>
            </a:r>
            <a:r>
              <a:rPr lang="en-US" altLang="ko-KR" dirty="0" smtClean="0"/>
              <a:t>: (</a:t>
            </a:r>
            <a:r>
              <a:rPr lang="en-US" altLang="ko-KR" dirty="0" err="1" smtClean="0"/>
              <a:t>n,d</a:t>
            </a:r>
            <a:r>
              <a:rPr lang="en-US" altLang="ko-KR" dirty="0" smtClean="0"/>
              <a:t>) </a:t>
            </a:r>
            <a:endParaRPr lang="ko-KR" altLang="en-US" dirty="0"/>
          </a:p>
          <a:p>
            <a:r>
              <a:rPr lang="en-US" altLang="ko-KR" b="1" dirty="0" smtClean="0"/>
              <a:t>RSA </a:t>
            </a:r>
            <a:r>
              <a:rPr lang="ko-KR" altLang="en-US" dirty="0"/>
              <a:t>알고리즘의 </a:t>
            </a:r>
            <a:r>
              <a:rPr lang="ko-KR" altLang="en-US" dirty="0" smtClean="0"/>
              <a:t>경우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공개키는 </a:t>
            </a:r>
            <a:r>
              <a:rPr lang="en-US" altLang="ko-KR" b="1" dirty="0"/>
              <a:t>X.509 </a:t>
            </a:r>
            <a:r>
              <a:rPr lang="ko-KR" altLang="en-US" dirty="0" err="1"/>
              <a:t>인코딩을</a:t>
            </a:r>
            <a:r>
              <a:rPr lang="ko-KR" altLang="en-US" dirty="0"/>
              <a:t> </a:t>
            </a:r>
            <a:r>
              <a:rPr lang="ko-KR" altLang="en-US" dirty="0" smtClean="0"/>
              <a:t>사용</a:t>
            </a:r>
            <a:r>
              <a:rPr lang="en-US" altLang="ko-KR" dirty="0" smtClean="0"/>
              <a:t>. </a:t>
            </a:r>
            <a:r>
              <a:rPr lang="ko-KR" altLang="en-US" dirty="0"/>
              <a:t>공개키는 인증서와 함께 파일시스템에 </a:t>
            </a:r>
            <a:r>
              <a:rPr lang="ko-KR" altLang="en-US" dirty="0" smtClean="0"/>
              <a:t>저장 </a:t>
            </a:r>
            <a:endParaRPr lang="en-US" altLang="ko-KR" b="1" dirty="0"/>
          </a:p>
          <a:p>
            <a:pPr lvl="1"/>
            <a:r>
              <a:rPr lang="ko-KR" altLang="en-US" dirty="0"/>
              <a:t>개인키는 </a:t>
            </a:r>
            <a:r>
              <a:rPr lang="en-US" altLang="ko-KR" b="1" dirty="0"/>
              <a:t>PKCS8 </a:t>
            </a:r>
            <a:r>
              <a:rPr lang="ko-KR" altLang="en-US" dirty="0" err="1"/>
              <a:t>인코딩을</a:t>
            </a:r>
            <a:r>
              <a:rPr lang="ko-KR" altLang="en-US" dirty="0"/>
              <a:t> </a:t>
            </a:r>
            <a:r>
              <a:rPr lang="ko-KR" altLang="en-US" dirty="0" smtClean="0"/>
              <a:t>사용</a:t>
            </a:r>
            <a:r>
              <a:rPr lang="en-US" altLang="ko-KR" dirty="0" smtClean="0"/>
              <a:t>. </a:t>
            </a:r>
            <a:r>
              <a:rPr lang="ko-KR" altLang="en-US" dirty="0"/>
              <a:t>개인키는 패스워드 기반 암호방식을 통해 암호화된 상태로 </a:t>
            </a:r>
            <a:r>
              <a:rPr lang="ko-KR" altLang="en-US" dirty="0" smtClean="0"/>
              <a:t>저장  </a:t>
            </a:r>
            <a:endParaRPr lang="en-US" altLang="ko-KR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26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430080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공개키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개인키의</a:t>
            </a:r>
            <a:r>
              <a:rPr lang="ko-KR" altLang="en-US" dirty="0" smtClean="0"/>
              <a:t> 파일 처리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27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3347" y="1340768"/>
            <a:ext cx="7087005" cy="501675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 err="1"/>
              <a:t>KeyPairGenerator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kpg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KeyPairGenerator.getInstance</a:t>
            </a:r>
            <a:r>
              <a:rPr lang="en-US" altLang="ko-KR" sz="1600" b="1" dirty="0"/>
              <a:t>("RSA");</a:t>
            </a:r>
          </a:p>
          <a:p>
            <a:r>
              <a:rPr lang="en-US" altLang="ko-KR" sz="1600" b="1" dirty="0" err="1"/>
              <a:t>kpg.initialize</a:t>
            </a:r>
            <a:r>
              <a:rPr lang="en-US" altLang="ko-KR" sz="1600" b="1" dirty="0"/>
              <a:t>(1024);</a:t>
            </a:r>
          </a:p>
          <a:p>
            <a:r>
              <a:rPr lang="en-US" altLang="ko-KR" sz="1600" b="1" dirty="0" err="1"/>
              <a:t>KeyPair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keyPair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kpg.genKeyPair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err="1"/>
              <a:t>PublicKey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pubKey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keyPair.getPublic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err="1"/>
              <a:t>PrivateKey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privKey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keyPair.getPrivate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err="1"/>
              <a:t>FileOutputStream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publicFos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FileOutputStream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pubKeyFile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err="1"/>
              <a:t>publicFos.write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pubKey.getEncoded</a:t>
            </a:r>
            <a:r>
              <a:rPr lang="en-US" altLang="ko-KR" sz="1600" b="1" dirty="0"/>
              <a:t>());</a:t>
            </a:r>
          </a:p>
          <a:p>
            <a:r>
              <a:rPr lang="en-US" altLang="ko-KR" sz="1600" b="1" dirty="0" err="1"/>
              <a:t>publicFos.close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err="1"/>
              <a:t>FileOutputStream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privateFos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FileOutputStream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privKeyFile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err="1"/>
              <a:t>privateFos.write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privKey.getEncoded</a:t>
            </a:r>
            <a:r>
              <a:rPr lang="en-US" altLang="ko-KR" sz="1600" b="1" dirty="0"/>
              <a:t>());</a:t>
            </a:r>
          </a:p>
          <a:p>
            <a:r>
              <a:rPr lang="en-US" altLang="ko-KR" sz="1600" b="1" dirty="0" err="1"/>
              <a:t>privateFos.close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err="1"/>
              <a:t>FileInputStream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privateFis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FileInputStream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privKeyFile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err="1"/>
              <a:t>ByteArrayOutputStream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privKeyBaos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ByteArrayOutputStream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err="1"/>
              <a:t>int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curByte</a:t>
            </a:r>
            <a:r>
              <a:rPr lang="en-US" altLang="ko-KR" sz="1600" b="1" dirty="0"/>
              <a:t> = 0;</a:t>
            </a:r>
          </a:p>
          <a:p>
            <a:r>
              <a:rPr lang="en-US" altLang="ko-KR" sz="1600" b="1" dirty="0"/>
              <a:t>while((</a:t>
            </a:r>
            <a:r>
              <a:rPr lang="en-US" altLang="ko-KR" sz="1600" b="1" dirty="0" err="1"/>
              <a:t>curByte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privateFis.read</a:t>
            </a:r>
            <a:r>
              <a:rPr lang="en-US" altLang="ko-KR" sz="1600" b="1" dirty="0"/>
              <a:t>())!=-1){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privKeyBaos.write</a:t>
            </a:r>
            <a:r>
              <a:rPr lang="en-US" altLang="ko-KR" sz="1600" b="1" dirty="0" smtClean="0"/>
              <a:t>(</a:t>
            </a:r>
            <a:r>
              <a:rPr lang="en-US" altLang="ko-KR" sz="1600" b="1" dirty="0" err="1" smtClean="0"/>
              <a:t>curByte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/>
              <a:t>}</a:t>
            </a:r>
          </a:p>
          <a:p>
            <a:r>
              <a:rPr lang="en-US" altLang="ko-KR" sz="1600" b="1" dirty="0"/>
              <a:t>PKCS8EncodedKeySpec </a:t>
            </a:r>
            <a:r>
              <a:rPr lang="en-US" altLang="ko-KR" sz="1600" b="1" dirty="0" err="1"/>
              <a:t>keySpec</a:t>
            </a:r>
            <a:endParaRPr lang="en-US" altLang="ko-KR" sz="1600" b="1" dirty="0"/>
          </a:p>
          <a:p>
            <a:r>
              <a:rPr lang="en-US" altLang="ko-KR" sz="1600" b="1" dirty="0" smtClean="0"/>
              <a:t>   = </a:t>
            </a:r>
            <a:r>
              <a:rPr lang="en-US" altLang="ko-KR" sz="1600" b="1" dirty="0"/>
              <a:t>new PKCS8EncodedKeySpec(</a:t>
            </a:r>
            <a:r>
              <a:rPr lang="en-US" altLang="ko-KR" sz="1600" b="1" dirty="0" err="1"/>
              <a:t>privKeyBaos.toByteArray</a:t>
            </a:r>
            <a:r>
              <a:rPr lang="en-US" altLang="ko-KR" sz="1600" b="1" dirty="0"/>
              <a:t>());</a:t>
            </a:r>
          </a:p>
          <a:p>
            <a:r>
              <a:rPr lang="en-US" altLang="ko-KR" sz="1600" b="1" dirty="0" err="1"/>
              <a:t>privKeyBaos.close</a:t>
            </a:r>
            <a:r>
              <a:rPr lang="en-US" altLang="ko-KR" sz="1600" b="1" dirty="0"/>
              <a:t>();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6546725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RSA </a:t>
            </a:r>
            <a:r>
              <a:rPr lang="ko-KR" altLang="en-US" dirty="0" smtClean="0"/>
              <a:t>암호 예제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28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19025" y="1394767"/>
            <a:ext cx="6561668" cy="47705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/>
              <a:t>try{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KeyPairGenerator</a:t>
            </a:r>
            <a:r>
              <a:rPr lang="en-US" altLang="ko-KR" sz="1600" b="1" dirty="0" smtClean="0"/>
              <a:t> </a:t>
            </a:r>
            <a:r>
              <a:rPr lang="en-US" altLang="ko-KR" sz="1600" b="1" dirty="0" err="1"/>
              <a:t>kpg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KeyPairGenerator.getInstance</a:t>
            </a:r>
            <a:r>
              <a:rPr lang="en-US" altLang="ko-KR" sz="1600" b="1" dirty="0"/>
              <a:t>("RSA");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kpg.initialize</a:t>
            </a:r>
            <a:r>
              <a:rPr lang="en-US" altLang="ko-KR" sz="1600" b="1" dirty="0" smtClean="0"/>
              <a:t>(1024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KeyPair</a:t>
            </a:r>
            <a:r>
              <a:rPr lang="en-US" altLang="ko-KR" sz="1600" b="1" dirty="0" smtClean="0"/>
              <a:t> </a:t>
            </a:r>
            <a:r>
              <a:rPr lang="en-US" altLang="ko-KR" sz="1600" b="1" dirty="0" err="1"/>
              <a:t>keyPair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kpg.genKeyPair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PublicKey</a:t>
            </a:r>
            <a:r>
              <a:rPr lang="en-US" altLang="ko-KR" sz="1600" b="1" dirty="0" smtClean="0"/>
              <a:t> </a:t>
            </a:r>
            <a:r>
              <a:rPr lang="en-US" altLang="ko-KR" sz="1600" b="1" dirty="0" err="1"/>
              <a:t>pubKey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keyPair.getPublic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PrivateKey</a:t>
            </a:r>
            <a:r>
              <a:rPr lang="en-US" altLang="ko-KR" sz="1600" b="1" dirty="0" smtClean="0"/>
              <a:t> </a:t>
            </a:r>
            <a:r>
              <a:rPr lang="en-US" altLang="ko-KR" sz="1600" b="1" dirty="0" err="1"/>
              <a:t>privKey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keyPair.getPrivate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smtClean="0"/>
              <a:t>   Cipher </a:t>
            </a:r>
            <a:r>
              <a:rPr lang="en-US" altLang="ko-KR" sz="1600" b="1" dirty="0" err="1"/>
              <a:t>cipher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Cipher.getInstance</a:t>
            </a:r>
            <a:r>
              <a:rPr lang="en-US" altLang="ko-KR" sz="1600" b="1" dirty="0"/>
              <a:t>("RSA/ECB/PKCS1Padding");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cipher.init</a:t>
            </a:r>
            <a:r>
              <a:rPr lang="en-US" altLang="ko-KR" sz="1600" b="1" dirty="0" smtClean="0"/>
              <a:t>(</a:t>
            </a:r>
            <a:r>
              <a:rPr lang="en-US" altLang="ko-KR" sz="1600" b="1" dirty="0" err="1" smtClean="0"/>
              <a:t>Cipher.ENCRYPT_MODE</a:t>
            </a:r>
            <a:r>
              <a:rPr lang="en-US" altLang="ko-KR" sz="1600" b="1" dirty="0"/>
              <a:t>, </a:t>
            </a:r>
            <a:r>
              <a:rPr lang="en-US" altLang="ko-KR" sz="1600" b="1" dirty="0" err="1"/>
              <a:t>pubKey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smtClean="0"/>
              <a:t>   String </a:t>
            </a:r>
            <a:r>
              <a:rPr lang="en-US" altLang="ko-KR" sz="1600" b="1" dirty="0"/>
              <a:t>plaintext = "This is a secret message!";</a:t>
            </a:r>
          </a:p>
          <a:p>
            <a:r>
              <a:rPr lang="en-US" altLang="ko-KR" sz="1600" b="1" dirty="0" smtClean="0"/>
              <a:t>   byte</a:t>
            </a:r>
            <a:r>
              <a:rPr lang="en-US" altLang="ko-KR" sz="1600" b="1" dirty="0"/>
              <a:t>[] </a:t>
            </a:r>
            <a:r>
              <a:rPr lang="en-US" altLang="ko-KR" sz="1600" b="1" dirty="0" err="1"/>
              <a:t>ciphertext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cipher.doFinal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plaintext.getBytes</a:t>
            </a:r>
            <a:r>
              <a:rPr lang="en-US" altLang="ko-KR" sz="1600" b="1" dirty="0"/>
              <a:t>());</a:t>
            </a:r>
          </a:p>
          <a:p>
            <a:r>
              <a:rPr lang="en-US" altLang="ko-KR" sz="1600" b="1" dirty="0" smtClean="0"/>
              <a:t>   for(byte </a:t>
            </a:r>
            <a:r>
              <a:rPr lang="en-US" altLang="ko-KR" sz="1600" b="1" dirty="0"/>
              <a:t>b: </a:t>
            </a:r>
            <a:r>
              <a:rPr lang="en-US" altLang="ko-KR" sz="1600" b="1" dirty="0" err="1" smtClean="0"/>
              <a:t>ciphertext</a:t>
            </a:r>
            <a:r>
              <a:rPr lang="en-US" altLang="ko-KR" sz="1600" b="1" dirty="0" smtClean="0"/>
              <a:t>) </a:t>
            </a:r>
            <a:r>
              <a:rPr lang="en-US" altLang="ko-KR" sz="1600" b="1" dirty="0" err="1" smtClean="0"/>
              <a:t>System.out.printf</a:t>
            </a:r>
            <a:r>
              <a:rPr lang="en-US" altLang="ko-KR" sz="1600" b="1" dirty="0"/>
              <a:t>("%02X ", b);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System.out.println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cipher.init</a:t>
            </a:r>
            <a:r>
              <a:rPr lang="en-US" altLang="ko-KR" sz="1600" b="1" dirty="0" smtClean="0"/>
              <a:t>(</a:t>
            </a:r>
            <a:r>
              <a:rPr lang="en-US" altLang="ko-KR" sz="1600" b="1" dirty="0" err="1" smtClean="0"/>
              <a:t>Cipher.DECRYPT_MODE</a:t>
            </a:r>
            <a:r>
              <a:rPr lang="en-US" altLang="ko-KR" sz="1600" b="1" dirty="0"/>
              <a:t>, </a:t>
            </a:r>
            <a:r>
              <a:rPr lang="en-US" altLang="ko-KR" sz="1600" b="1" dirty="0" err="1"/>
              <a:t>privKey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smtClean="0"/>
              <a:t>   byte</a:t>
            </a:r>
            <a:r>
              <a:rPr lang="en-US" altLang="ko-KR" sz="1600" b="1" dirty="0"/>
              <a:t>[] </a:t>
            </a:r>
            <a:r>
              <a:rPr lang="en-US" altLang="ko-KR" sz="1600" b="1" dirty="0" err="1"/>
              <a:t>cleartext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cipher.doFinal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ciphertext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smtClean="0"/>
              <a:t>   for(byte </a:t>
            </a:r>
            <a:r>
              <a:rPr lang="en-US" altLang="ko-KR" sz="1600" b="1" dirty="0"/>
              <a:t>b: </a:t>
            </a:r>
            <a:r>
              <a:rPr lang="en-US" altLang="ko-KR" sz="1600" b="1" dirty="0" err="1"/>
              <a:t>cleartext</a:t>
            </a:r>
            <a:r>
              <a:rPr lang="en-US" altLang="ko-KR" sz="1600" b="1" dirty="0" smtClean="0"/>
              <a:t>) </a:t>
            </a:r>
            <a:r>
              <a:rPr lang="en-US" altLang="ko-KR" sz="1600" b="1" dirty="0" err="1" smtClean="0"/>
              <a:t>System.out.print</a:t>
            </a:r>
            <a:r>
              <a:rPr lang="en-US" altLang="ko-KR" sz="1600" b="1" dirty="0"/>
              <a:t>((char)b</a:t>
            </a:r>
            <a:r>
              <a:rPr lang="en-US" altLang="ko-KR" sz="1600" b="1" dirty="0" smtClean="0"/>
              <a:t>); </a:t>
            </a:r>
            <a:endParaRPr lang="en-US" altLang="ko-KR" sz="1600" b="1" dirty="0"/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System.out.println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smtClean="0"/>
              <a:t>}</a:t>
            </a:r>
            <a:endParaRPr lang="en-US" altLang="ko-KR" sz="1600" b="1" dirty="0"/>
          </a:p>
          <a:p>
            <a:r>
              <a:rPr lang="en-US" altLang="ko-KR" sz="1600" b="1" dirty="0"/>
              <a:t>catch(){</a:t>
            </a:r>
          </a:p>
          <a:p>
            <a:r>
              <a:rPr lang="en-US" altLang="ko-KR" sz="1600" b="1" dirty="0"/>
              <a:t>}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590764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 </a:t>
            </a:r>
            <a:r>
              <a:rPr lang="ko-KR" altLang="en-US" dirty="0" smtClean="0"/>
              <a:t>전자서명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smtClean="0"/>
              <a:t>전자문서에 대한 공개키 암호기술을 이용한 서명 </a:t>
            </a:r>
            <a:endParaRPr lang="en-US" altLang="ko-KR" b="1" dirty="0" smtClean="0"/>
          </a:p>
          <a:p>
            <a:r>
              <a:rPr lang="en-US" altLang="ko-KR" b="1" dirty="0" err="1" smtClean="0"/>
              <a:t>java.security.Signature</a:t>
            </a:r>
            <a:r>
              <a:rPr lang="en-US" altLang="ko-KR" b="1" dirty="0" smtClean="0"/>
              <a:t> </a:t>
            </a:r>
            <a:r>
              <a:rPr lang="ko-KR" altLang="en-US" dirty="0"/>
              <a:t>엔진을 </a:t>
            </a:r>
            <a:r>
              <a:rPr lang="ko-KR" altLang="en-US" dirty="0" smtClean="0"/>
              <a:t>사용 </a:t>
            </a:r>
            <a:endParaRPr lang="en-US" altLang="ko-KR" dirty="0" smtClean="0"/>
          </a:p>
          <a:p>
            <a:r>
              <a:rPr lang="ko-KR" altLang="en-US" dirty="0"/>
              <a:t>기본적으로 제공되는 전자서명 알고리즘</a:t>
            </a:r>
          </a:p>
          <a:p>
            <a:pPr lvl="1"/>
            <a:r>
              <a:rPr lang="en-US" altLang="ko-KR" b="1" dirty="0"/>
              <a:t>ECDSA, MD2withRSA, MD5withRSA, </a:t>
            </a:r>
            <a:r>
              <a:rPr lang="en-US" altLang="ko-KR" b="1" dirty="0" err="1"/>
              <a:t>NONEwithDSA</a:t>
            </a:r>
            <a:r>
              <a:rPr lang="en-US" altLang="ko-KR" b="1" dirty="0" smtClean="0"/>
              <a:t>, SHA1withDSA</a:t>
            </a:r>
            <a:r>
              <a:rPr lang="en-US" altLang="ko-KR" b="1" dirty="0"/>
              <a:t>, </a:t>
            </a:r>
            <a:r>
              <a:rPr lang="en-US" altLang="ko-KR" b="1" dirty="0" smtClean="0"/>
              <a:t>SHA1withRSA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29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2318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JCA/JCE </a:t>
            </a:r>
            <a:r>
              <a:rPr lang="ko-KR" altLang="en-US" dirty="0" smtClean="0"/>
              <a:t>소개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smtClean="0"/>
              <a:t>자바에서의 암호 구현 </a:t>
            </a:r>
            <a:endParaRPr lang="en-US" altLang="ko-KR" b="1" dirty="0" smtClean="0"/>
          </a:p>
          <a:p>
            <a:pPr lvl="1"/>
            <a:r>
              <a:rPr lang="en-US" altLang="ko-KR" b="1" dirty="0" smtClean="0"/>
              <a:t>JCA(Java </a:t>
            </a:r>
            <a:r>
              <a:rPr lang="en-US" altLang="ko-KR" b="1" dirty="0"/>
              <a:t>Cryptography Architecture</a:t>
            </a:r>
            <a:r>
              <a:rPr lang="en-US" altLang="ko-KR" b="1" dirty="0" smtClean="0"/>
              <a:t>) </a:t>
            </a:r>
          </a:p>
          <a:p>
            <a:pPr lvl="2"/>
            <a:r>
              <a:rPr lang="en-US" altLang="ko-KR" b="1" dirty="0" smtClean="0"/>
              <a:t>Import</a:t>
            </a:r>
            <a:r>
              <a:rPr lang="ko-KR" altLang="en-US" b="1" dirty="0" smtClean="0"/>
              <a:t>  </a:t>
            </a:r>
            <a:r>
              <a:rPr lang="en-US" altLang="ko-KR" b="1" dirty="0" smtClean="0"/>
              <a:t>java.security.*</a:t>
            </a:r>
            <a:endParaRPr lang="en-US" altLang="ko-KR" dirty="0" smtClean="0"/>
          </a:p>
          <a:p>
            <a:pPr lvl="1"/>
            <a:r>
              <a:rPr lang="en-US" altLang="ko-KR" b="1" dirty="0" smtClean="0"/>
              <a:t>JCE(Java Cryptography Extension)</a:t>
            </a:r>
          </a:p>
          <a:p>
            <a:pPr lvl="2"/>
            <a:r>
              <a:rPr lang="en-US" altLang="ko-KR" b="1" dirty="0" smtClean="0"/>
              <a:t>Import javax.crypto.*</a:t>
            </a:r>
          </a:p>
          <a:p>
            <a:r>
              <a:rPr lang="en-US" altLang="ko-KR" b="1" dirty="0" smtClean="0"/>
              <a:t>JCA</a:t>
            </a:r>
            <a:r>
              <a:rPr lang="ko-KR" altLang="en-US" dirty="0" smtClean="0"/>
              <a:t>와 </a:t>
            </a:r>
            <a:r>
              <a:rPr lang="en-US" altLang="ko-KR" b="1" dirty="0" smtClean="0"/>
              <a:t>JCE</a:t>
            </a:r>
            <a:r>
              <a:rPr lang="ko-KR" altLang="en-US" b="1" dirty="0" smtClean="0"/>
              <a:t>는</a:t>
            </a:r>
            <a:r>
              <a:rPr lang="ko-KR" altLang="en-US" dirty="0" smtClean="0"/>
              <a:t> </a:t>
            </a:r>
            <a:r>
              <a:rPr lang="ko-KR" altLang="en-US" dirty="0"/>
              <a:t>프로그래머들이 응용을 개발할 때 사용할 수 </a:t>
            </a:r>
            <a:r>
              <a:rPr lang="ko-KR" altLang="en-US" dirty="0" smtClean="0"/>
              <a:t>있는 추상 </a:t>
            </a:r>
            <a:r>
              <a:rPr lang="ko-KR" altLang="en-US" dirty="0"/>
              <a:t>계층</a:t>
            </a:r>
            <a:r>
              <a:rPr lang="en-US" altLang="ko-KR" b="1" dirty="0"/>
              <a:t>(abstraction layer)</a:t>
            </a:r>
            <a:r>
              <a:rPr lang="ko-KR" altLang="en-US" dirty="0"/>
              <a:t>을 제공하여 준다</a:t>
            </a:r>
            <a:r>
              <a:rPr lang="en-US" altLang="ko-KR" b="1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529853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전자서명 생성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30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1945863"/>
            <a:ext cx="7941341" cy="313932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b="1" dirty="0"/>
              <a:t>try{</a:t>
            </a:r>
          </a:p>
          <a:p>
            <a:r>
              <a:rPr lang="en-US" altLang="ko-KR" b="1" dirty="0" smtClean="0"/>
              <a:t>   …</a:t>
            </a:r>
            <a:endParaRPr lang="en-US" altLang="ko-KR" b="1" dirty="0"/>
          </a:p>
          <a:p>
            <a:r>
              <a:rPr lang="en-US" altLang="ko-KR" b="1" dirty="0" smtClean="0"/>
              <a:t>   Signature </a:t>
            </a:r>
            <a:r>
              <a:rPr lang="en-US" altLang="ko-KR" b="1" dirty="0" err="1"/>
              <a:t>signatureEngine</a:t>
            </a:r>
            <a:r>
              <a:rPr lang="en-US" altLang="ko-KR" b="1" dirty="0"/>
              <a:t> = </a:t>
            </a:r>
            <a:r>
              <a:rPr lang="en-US" altLang="ko-KR" b="1" dirty="0" err="1"/>
              <a:t>Signature.getInstance</a:t>
            </a:r>
            <a:r>
              <a:rPr lang="en-US" altLang="ko-KR" b="1" dirty="0"/>
              <a:t>("MD5withRSA");</a:t>
            </a:r>
          </a:p>
          <a:p>
            <a:r>
              <a:rPr lang="en-US" altLang="ko-KR" b="1" dirty="0" smtClean="0"/>
              <a:t>   </a:t>
            </a:r>
            <a:r>
              <a:rPr lang="en-US" altLang="ko-KR" b="1" dirty="0" err="1" smtClean="0"/>
              <a:t>signatureEngine.initSign</a:t>
            </a:r>
            <a:r>
              <a:rPr lang="en-US" altLang="ko-KR" b="1" dirty="0" smtClean="0"/>
              <a:t>(</a:t>
            </a:r>
            <a:r>
              <a:rPr lang="en-US" altLang="ko-KR" b="1" dirty="0" err="1" smtClean="0"/>
              <a:t>privKey</a:t>
            </a:r>
            <a:r>
              <a:rPr lang="en-US" altLang="ko-KR" b="1" dirty="0"/>
              <a:t>);</a:t>
            </a:r>
          </a:p>
          <a:p>
            <a:r>
              <a:rPr lang="en-US" altLang="ko-KR" b="1" dirty="0" smtClean="0"/>
              <a:t>   String </a:t>
            </a:r>
            <a:r>
              <a:rPr lang="en-US" altLang="ko-KR" b="1" dirty="0"/>
              <a:t>plaintext = "This is my message!";</a:t>
            </a:r>
          </a:p>
          <a:p>
            <a:r>
              <a:rPr lang="en-US" altLang="ko-KR" b="1" dirty="0" smtClean="0"/>
              <a:t>   </a:t>
            </a:r>
            <a:r>
              <a:rPr lang="en-US" altLang="ko-KR" b="1" dirty="0" err="1" smtClean="0"/>
              <a:t>signatureEngine.update</a:t>
            </a:r>
            <a:r>
              <a:rPr lang="en-US" altLang="ko-KR" b="1" dirty="0" smtClean="0"/>
              <a:t>(</a:t>
            </a:r>
            <a:r>
              <a:rPr lang="en-US" altLang="ko-KR" b="1" dirty="0" err="1" smtClean="0"/>
              <a:t>plaintext.getBytes</a:t>
            </a:r>
            <a:r>
              <a:rPr lang="en-US" altLang="ko-KR" b="1" dirty="0"/>
              <a:t>());</a:t>
            </a:r>
          </a:p>
          <a:p>
            <a:r>
              <a:rPr lang="en-US" altLang="ko-KR" b="1" dirty="0" smtClean="0"/>
              <a:t>   byte</a:t>
            </a:r>
            <a:r>
              <a:rPr lang="en-US" altLang="ko-KR" b="1" dirty="0"/>
              <a:t>[] signature = </a:t>
            </a:r>
            <a:r>
              <a:rPr lang="en-US" altLang="ko-KR" b="1" dirty="0" err="1"/>
              <a:t>signatureEngine.sign</a:t>
            </a:r>
            <a:r>
              <a:rPr lang="en-US" altLang="ko-KR" b="1" dirty="0"/>
              <a:t>();</a:t>
            </a:r>
          </a:p>
          <a:p>
            <a:r>
              <a:rPr lang="en-US" altLang="ko-KR" b="1" dirty="0" smtClean="0"/>
              <a:t>   for(byte </a:t>
            </a:r>
            <a:r>
              <a:rPr lang="en-US" altLang="ko-KR" b="1" dirty="0"/>
              <a:t>b: signature) </a:t>
            </a:r>
            <a:r>
              <a:rPr lang="en-US" altLang="ko-KR" b="1" dirty="0" err="1"/>
              <a:t>System.out.printf</a:t>
            </a:r>
            <a:r>
              <a:rPr lang="en-US" altLang="ko-KR" b="1" dirty="0"/>
              <a:t>("%02X ", b);</a:t>
            </a:r>
          </a:p>
          <a:p>
            <a:r>
              <a:rPr lang="en-US" altLang="ko-KR" b="1" dirty="0"/>
              <a:t>}</a:t>
            </a:r>
          </a:p>
          <a:p>
            <a:r>
              <a:rPr lang="en-US" altLang="ko-KR" b="1" dirty="0"/>
              <a:t>catch(){</a:t>
            </a:r>
          </a:p>
          <a:p>
            <a:r>
              <a:rPr lang="en-US" altLang="ko-KR" b="1" dirty="0"/>
              <a:t>}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324445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전자서명 검증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31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1916832"/>
            <a:ext cx="7941341" cy="313932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b="1" dirty="0"/>
              <a:t>try{</a:t>
            </a:r>
          </a:p>
          <a:p>
            <a:r>
              <a:rPr lang="en-US" altLang="ko-KR" b="1" dirty="0" smtClean="0"/>
              <a:t>   …</a:t>
            </a:r>
            <a:endParaRPr lang="en-US" altLang="ko-KR" b="1" dirty="0"/>
          </a:p>
          <a:p>
            <a:r>
              <a:rPr lang="en-US" altLang="ko-KR" b="1" dirty="0" smtClean="0"/>
              <a:t>   Signature </a:t>
            </a:r>
            <a:r>
              <a:rPr lang="en-US" altLang="ko-KR" b="1" dirty="0" err="1"/>
              <a:t>signatureEngine</a:t>
            </a:r>
            <a:r>
              <a:rPr lang="en-US" altLang="ko-KR" b="1" dirty="0"/>
              <a:t> = </a:t>
            </a:r>
            <a:r>
              <a:rPr lang="en-US" altLang="ko-KR" b="1" dirty="0" err="1"/>
              <a:t>Signature.getInstance</a:t>
            </a:r>
            <a:r>
              <a:rPr lang="en-US" altLang="ko-KR" b="1" dirty="0"/>
              <a:t>("MD5withRSA");</a:t>
            </a:r>
          </a:p>
          <a:p>
            <a:r>
              <a:rPr lang="en-US" altLang="ko-KR" b="1" dirty="0" smtClean="0"/>
              <a:t>   String </a:t>
            </a:r>
            <a:r>
              <a:rPr lang="en-US" altLang="ko-KR" b="1" dirty="0"/>
              <a:t>plaintext = "This is my message!";</a:t>
            </a:r>
          </a:p>
          <a:p>
            <a:r>
              <a:rPr lang="en-US" altLang="ko-KR" b="1" dirty="0" smtClean="0"/>
              <a:t>   </a:t>
            </a:r>
            <a:r>
              <a:rPr lang="en-US" altLang="ko-KR" b="1" dirty="0" err="1" smtClean="0"/>
              <a:t>signatureEngine.initVerify</a:t>
            </a:r>
            <a:r>
              <a:rPr lang="en-US" altLang="ko-KR" b="1" dirty="0" smtClean="0"/>
              <a:t>(</a:t>
            </a:r>
            <a:r>
              <a:rPr lang="en-US" altLang="ko-KR" b="1" dirty="0" err="1" smtClean="0"/>
              <a:t>pubKey</a:t>
            </a:r>
            <a:r>
              <a:rPr lang="en-US" altLang="ko-KR" b="1" dirty="0"/>
              <a:t>);</a:t>
            </a:r>
          </a:p>
          <a:p>
            <a:r>
              <a:rPr lang="en-US" altLang="ko-KR" b="1" dirty="0" smtClean="0"/>
              <a:t>   </a:t>
            </a:r>
            <a:r>
              <a:rPr lang="en-US" altLang="ko-KR" b="1" dirty="0" err="1" smtClean="0"/>
              <a:t>signatureEngine.update</a:t>
            </a:r>
            <a:r>
              <a:rPr lang="en-US" altLang="ko-KR" b="1" dirty="0" smtClean="0"/>
              <a:t>(</a:t>
            </a:r>
            <a:r>
              <a:rPr lang="en-US" altLang="ko-KR" b="1" dirty="0" err="1" smtClean="0"/>
              <a:t>plaintext.getBytes</a:t>
            </a:r>
            <a:r>
              <a:rPr lang="en-US" altLang="ko-KR" b="1" dirty="0"/>
              <a:t>());</a:t>
            </a:r>
          </a:p>
          <a:p>
            <a:r>
              <a:rPr lang="en-US" altLang="ko-KR" b="1" dirty="0" smtClean="0"/>
              <a:t>   </a:t>
            </a:r>
            <a:r>
              <a:rPr lang="en-US" altLang="ko-KR" b="1" dirty="0" err="1" smtClean="0"/>
              <a:t>boolean</a:t>
            </a:r>
            <a:r>
              <a:rPr lang="en-US" altLang="ko-KR" b="1" dirty="0" smtClean="0"/>
              <a:t> </a:t>
            </a:r>
            <a:r>
              <a:rPr lang="en-US" altLang="ko-KR" b="1" dirty="0" err="1"/>
              <a:t>isVerified</a:t>
            </a:r>
            <a:r>
              <a:rPr lang="en-US" altLang="ko-KR" b="1" dirty="0"/>
              <a:t> = </a:t>
            </a:r>
            <a:r>
              <a:rPr lang="en-US" altLang="ko-KR" b="1" dirty="0" err="1"/>
              <a:t>signatureEngine.verify</a:t>
            </a:r>
            <a:r>
              <a:rPr lang="en-US" altLang="ko-KR" b="1" dirty="0"/>
              <a:t>(signature);</a:t>
            </a:r>
          </a:p>
          <a:p>
            <a:r>
              <a:rPr lang="en-US" altLang="ko-KR" b="1" dirty="0" smtClean="0"/>
              <a:t>   </a:t>
            </a:r>
            <a:r>
              <a:rPr lang="en-US" altLang="ko-KR" b="1" dirty="0" err="1" smtClean="0"/>
              <a:t>System.out.println</a:t>
            </a:r>
            <a:r>
              <a:rPr lang="en-US" altLang="ko-KR" b="1" dirty="0" smtClean="0"/>
              <a:t>(</a:t>
            </a:r>
            <a:r>
              <a:rPr lang="en-US" altLang="ko-KR" b="1" dirty="0" err="1" smtClean="0"/>
              <a:t>isVerified</a:t>
            </a:r>
            <a:r>
              <a:rPr lang="en-US" altLang="ko-KR" b="1" dirty="0"/>
              <a:t>);</a:t>
            </a:r>
          </a:p>
          <a:p>
            <a:r>
              <a:rPr lang="en-US" altLang="ko-KR" b="1" dirty="0"/>
              <a:t>}</a:t>
            </a:r>
          </a:p>
          <a:p>
            <a:r>
              <a:rPr lang="en-US" altLang="ko-KR" b="1" dirty="0"/>
              <a:t>catch(){</a:t>
            </a:r>
          </a:p>
          <a:p>
            <a:r>
              <a:rPr lang="en-US" altLang="ko-KR" b="1" dirty="0"/>
              <a:t>}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5777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 </a:t>
            </a:r>
            <a:r>
              <a:rPr lang="ko-KR" altLang="en-US" dirty="0" smtClean="0"/>
              <a:t>인증서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인증서의 구성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32</a:t>
            </a:fld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16832"/>
            <a:ext cx="7350285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23659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인증서의 확장 필드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err="1"/>
              <a:t>발급자키식별자</a:t>
            </a:r>
            <a:r>
              <a:rPr lang="en-US" altLang="ko-KR" sz="2000" b="1" dirty="0"/>
              <a:t>(Authority Key Identifier): </a:t>
            </a:r>
            <a:r>
              <a:rPr lang="ko-KR" altLang="en-US" sz="2000" dirty="0"/>
              <a:t>이 인증서를 확인할 때 </a:t>
            </a:r>
            <a:r>
              <a:rPr lang="ko-KR" altLang="en-US" sz="2000" dirty="0" smtClean="0"/>
              <a:t>사용할 </a:t>
            </a:r>
            <a:r>
              <a:rPr lang="ko-KR" altLang="en-US" sz="2000" dirty="0"/>
              <a:t>발급자의 </a:t>
            </a:r>
            <a:r>
              <a:rPr lang="ko-KR" altLang="en-US" sz="2000" dirty="0" err="1"/>
              <a:t>공개키를</a:t>
            </a:r>
            <a:r>
              <a:rPr lang="ko-KR" altLang="en-US" sz="2000" dirty="0"/>
              <a:t> 독특하게 식별하는 </a:t>
            </a:r>
            <a:r>
              <a:rPr lang="ko-KR" altLang="en-US" sz="2000" dirty="0" err="1"/>
              <a:t>식별자</a:t>
            </a:r>
            <a:endParaRPr lang="ko-KR" altLang="en-US" sz="2000" dirty="0"/>
          </a:p>
          <a:p>
            <a:pPr lvl="1"/>
            <a:r>
              <a:rPr lang="ko-KR" altLang="en-US" sz="1800" dirty="0"/>
              <a:t>자체 서명 인증서를 제외한 모든 인증서의 필수 요소</a:t>
            </a:r>
          </a:p>
          <a:p>
            <a:r>
              <a:rPr lang="ko-KR" altLang="en-US" sz="2000" dirty="0" err="1"/>
              <a:t>주체키식별자</a:t>
            </a:r>
            <a:r>
              <a:rPr lang="en-US" altLang="ko-KR" sz="2000" b="1" dirty="0"/>
              <a:t>(Subject Key Identifier): </a:t>
            </a:r>
            <a:r>
              <a:rPr lang="ko-KR" altLang="en-US" sz="2000" dirty="0"/>
              <a:t>이 인증서에 </a:t>
            </a:r>
            <a:r>
              <a:rPr lang="ko-KR" altLang="en-US" sz="2000" dirty="0" smtClean="0"/>
              <a:t>포함된 </a:t>
            </a:r>
            <a:r>
              <a:rPr lang="ko-KR" altLang="en-US" sz="2000" dirty="0" err="1" smtClean="0"/>
              <a:t>공개키를</a:t>
            </a:r>
            <a:r>
              <a:rPr lang="ko-KR" altLang="en-US" sz="2000" dirty="0" smtClean="0"/>
              <a:t> </a:t>
            </a:r>
            <a:r>
              <a:rPr lang="ko-KR" altLang="en-US" sz="2000" dirty="0"/>
              <a:t>독특하게 식별하는 </a:t>
            </a:r>
            <a:r>
              <a:rPr lang="ko-KR" altLang="en-US" sz="2000" dirty="0" err="1"/>
              <a:t>식별자</a:t>
            </a:r>
            <a:endParaRPr lang="ko-KR" altLang="en-US" sz="2000" dirty="0"/>
          </a:p>
          <a:p>
            <a:pPr lvl="1"/>
            <a:r>
              <a:rPr lang="ko-KR" altLang="en-US" sz="1800" dirty="0"/>
              <a:t>인증기관 인증서의 경우에는 필수 요소</a:t>
            </a:r>
          </a:p>
          <a:p>
            <a:r>
              <a:rPr lang="ko-KR" altLang="en-US" sz="2000" dirty="0" err="1"/>
              <a:t>키용도</a:t>
            </a:r>
            <a:r>
              <a:rPr lang="en-US" altLang="ko-KR" sz="2000" b="1" dirty="0"/>
              <a:t>(Key Usage): </a:t>
            </a:r>
            <a:r>
              <a:rPr lang="ko-KR" altLang="en-US" sz="2000" dirty="0"/>
              <a:t>이 인증서의 </a:t>
            </a:r>
            <a:r>
              <a:rPr lang="ko-KR" altLang="en-US" sz="2000" dirty="0" err="1"/>
              <a:t>바인딩되어</a:t>
            </a:r>
            <a:r>
              <a:rPr lang="ko-KR" altLang="en-US" sz="2000" dirty="0"/>
              <a:t> 있는 </a:t>
            </a:r>
            <a:r>
              <a:rPr lang="ko-KR" altLang="en-US" sz="2000" dirty="0" err="1"/>
              <a:t>공개키의</a:t>
            </a:r>
            <a:r>
              <a:rPr lang="ko-KR" altLang="en-US" sz="2000" dirty="0"/>
              <a:t> </a:t>
            </a:r>
            <a:r>
              <a:rPr lang="ko-KR" altLang="en-US" sz="2000" dirty="0" smtClean="0"/>
              <a:t>사용용도를 </a:t>
            </a:r>
            <a:r>
              <a:rPr lang="ko-KR" altLang="en-US" sz="2000" dirty="0"/>
              <a:t>한정하기 위해 사용</a:t>
            </a:r>
          </a:p>
          <a:p>
            <a:pPr lvl="1"/>
            <a:r>
              <a:rPr lang="ko-KR" altLang="en-US" sz="1800" dirty="0" smtClean="0"/>
              <a:t>전자서명</a:t>
            </a:r>
            <a:r>
              <a:rPr lang="en-US" altLang="ko-KR" sz="1800" b="1" dirty="0"/>
              <a:t>, </a:t>
            </a:r>
            <a:r>
              <a:rPr lang="ko-KR" altLang="en-US" sz="1800" dirty="0"/>
              <a:t>부인방지</a:t>
            </a:r>
            <a:r>
              <a:rPr lang="en-US" altLang="ko-KR" sz="1800" b="1" dirty="0"/>
              <a:t>, </a:t>
            </a:r>
            <a:r>
              <a:rPr lang="ko-KR" altLang="en-US" sz="1800" dirty="0"/>
              <a:t>키 암호화</a:t>
            </a:r>
            <a:r>
              <a:rPr lang="en-US" altLang="ko-KR" sz="1800" b="1" dirty="0"/>
              <a:t>, </a:t>
            </a:r>
            <a:r>
              <a:rPr lang="ko-KR" altLang="en-US" sz="1800" dirty="0"/>
              <a:t>데이터 암호화</a:t>
            </a:r>
            <a:r>
              <a:rPr lang="en-US" altLang="ko-KR" sz="1800" b="1" dirty="0"/>
              <a:t>, </a:t>
            </a:r>
            <a:r>
              <a:rPr lang="ko-KR" altLang="en-US" sz="1800" dirty="0"/>
              <a:t>키 동의 등</a:t>
            </a:r>
          </a:p>
          <a:p>
            <a:pPr lvl="1"/>
            <a:r>
              <a:rPr lang="ko-KR" altLang="en-US" sz="1800" dirty="0"/>
              <a:t>인증기관의 경우 </a:t>
            </a:r>
            <a:r>
              <a:rPr lang="en-US" altLang="ko-KR" sz="1800" b="1" dirty="0" err="1"/>
              <a:t>keyCertSign</a:t>
            </a:r>
            <a:r>
              <a:rPr lang="en-US" altLang="ko-KR" sz="1800" b="1" dirty="0"/>
              <a:t>, </a:t>
            </a:r>
            <a:r>
              <a:rPr lang="en-US" altLang="ko-KR" sz="1800" b="1" dirty="0" err="1"/>
              <a:t>cRLSign</a:t>
            </a:r>
            <a:r>
              <a:rPr lang="ko-KR" altLang="en-US" sz="1800" dirty="0"/>
              <a:t>이 설정되어 있어함</a:t>
            </a:r>
          </a:p>
          <a:p>
            <a:r>
              <a:rPr lang="en-US" altLang="ko-KR" sz="2000" b="1" dirty="0"/>
              <a:t>CRL </a:t>
            </a:r>
            <a:r>
              <a:rPr lang="ko-KR" altLang="en-US" sz="2000" dirty="0" err="1"/>
              <a:t>분배점</a:t>
            </a:r>
            <a:r>
              <a:rPr lang="en-US" altLang="ko-KR" sz="2000" b="1" dirty="0"/>
              <a:t>(CRL distribution point): </a:t>
            </a:r>
            <a:r>
              <a:rPr lang="ko-KR" altLang="en-US" sz="2000" dirty="0"/>
              <a:t>이 인증서의 폐지 </a:t>
            </a:r>
            <a:r>
              <a:rPr lang="ko-KR" altLang="en-US" sz="2000" dirty="0" smtClean="0"/>
              <a:t>여부를 확인하기 </a:t>
            </a:r>
            <a:r>
              <a:rPr lang="ko-KR" altLang="en-US" sz="2000" dirty="0"/>
              <a:t>위한 인증서 폐지 목록이 있는 위치</a:t>
            </a:r>
          </a:p>
          <a:p>
            <a:r>
              <a:rPr lang="en-US" altLang="ko-KR" sz="2000" b="1" dirty="0"/>
              <a:t>Basic-Constraints: </a:t>
            </a:r>
            <a:r>
              <a:rPr lang="ko-KR" altLang="en-US" sz="2000" dirty="0"/>
              <a:t>이 인증서가 인증기관의 인증서임을 </a:t>
            </a:r>
            <a:r>
              <a:rPr lang="ko-KR" altLang="en-US" sz="2000" dirty="0" smtClean="0"/>
              <a:t>나타내기 위해 </a:t>
            </a:r>
            <a:r>
              <a:rPr lang="ko-KR" altLang="en-US" sz="2000" dirty="0"/>
              <a:t>사용됨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33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125949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X.500 DN </a:t>
            </a:r>
            <a:r>
              <a:rPr lang="ko-KR" altLang="en-US" dirty="0" err="1" smtClean="0"/>
              <a:t>명명법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b="1" dirty="0"/>
              <a:t>DN(Distinguished Name) </a:t>
            </a:r>
            <a:r>
              <a:rPr lang="ko-KR" altLang="en-US" dirty="0" err="1"/>
              <a:t>명명법</a:t>
            </a:r>
            <a:r>
              <a:rPr lang="en-US" altLang="ko-KR" b="1" dirty="0"/>
              <a:t>: </a:t>
            </a:r>
            <a:r>
              <a:rPr lang="ko-KR" altLang="en-US" dirty="0"/>
              <a:t>계층구조 형태 사용</a:t>
            </a:r>
          </a:p>
          <a:p>
            <a:pPr lvl="1"/>
            <a:r>
              <a:rPr lang="en-US" altLang="ko-KR" b="1" dirty="0"/>
              <a:t>C: Country (</a:t>
            </a:r>
            <a:r>
              <a:rPr lang="ko-KR" altLang="en-US" dirty="0"/>
              <a:t>국가</a:t>
            </a:r>
            <a:r>
              <a:rPr lang="en-US" altLang="ko-KR" b="1" dirty="0"/>
              <a:t>)</a:t>
            </a:r>
          </a:p>
          <a:p>
            <a:pPr lvl="1"/>
            <a:r>
              <a:rPr lang="en-US" altLang="ko-KR" b="1" dirty="0"/>
              <a:t>O: Organization (</a:t>
            </a:r>
            <a:r>
              <a:rPr lang="ko-KR" altLang="en-US" dirty="0"/>
              <a:t>소속기관</a:t>
            </a:r>
            <a:r>
              <a:rPr lang="en-US" altLang="ko-KR" b="1" dirty="0"/>
              <a:t>)</a:t>
            </a:r>
          </a:p>
          <a:p>
            <a:pPr lvl="1"/>
            <a:r>
              <a:rPr lang="en-US" altLang="ko-KR" b="1" dirty="0"/>
              <a:t>OU: Organizational unit (</a:t>
            </a:r>
            <a:r>
              <a:rPr lang="ko-KR" altLang="en-US" dirty="0"/>
              <a:t>부서</a:t>
            </a:r>
            <a:r>
              <a:rPr lang="en-US" altLang="ko-KR" b="1" dirty="0"/>
              <a:t>)</a:t>
            </a:r>
          </a:p>
          <a:p>
            <a:pPr lvl="1"/>
            <a:r>
              <a:rPr lang="en-US" altLang="ko-KR" b="1" dirty="0"/>
              <a:t>CN: Common Name (</a:t>
            </a:r>
            <a:r>
              <a:rPr lang="ko-KR" altLang="en-US" dirty="0"/>
              <a:t>이름</a:t>
            </a:r>
            <a:r>
              <a:rPr lang="en-US" altLang="ko-KR" b="1" dirty="0"/>
              <a:t>)</a:t>
            </a:r>
          </a:p>
          <a:p>
            <a:pPr lvl="1"/>
            <a:r>
              <a:rPr lang="ko-KR" altLang="en-US" dirty="0" smtClean="0"/>
              <a:t>예</a:t>
            </a:r>
            <a:endParaRPr lang="en-US" altLang="ko-KR" b="1" dirty="0"/>
          </a:p>
          <a:p>
            <a:pPr lvl="2"/>
            <a:r>
              <a:rPr lang="en-US" altLang="ko-KR" b="1" dirty="0"/>
              <a:t>C=KR, O</a:t>
            </a:r>
            <a:r>
              <a:rPr lang="en-US" altLang="ko-KR" b="1" dirty="0" smtClean="0"/>
              <a:t>=</a:t>
            </a:r>
            <a:r>
              <a:rPr lang="ko-KR" altLang="en-US" b="1" dirty="0" smtClean="0"/>
              <a:t>중부대학교</a:t>
            </a:r>
            <a:r>
              <a:rPr lang="en-US" altLang="ko-KR" b="1" dirty="0" smtClean="0"/>
              <a:t>, </a:t>
            </a:r>
            <a:r>
              <a:rPr lang="en-US" altLang="ko-KR" b="1" dirty="0"/>
              <a:t>OU</a:t>
            </a:r>
            <a:r>
              <a:rPr lang="en-US" altLang="ko-KR" b="1" dirty="0" smtClean="0"/>
              <a:t>=</a:t>
            </a:r>
            <a:r>
              <a:rPr lang="ko-KR" altLang="en-US" b="1" dirty="0" smtClean="0"/>
              <a:t>정보보호학과</a:t>
            </a:r>
            <a:r>
              <a:rPr lang="en-US" altLang="ko-KR" b="1" dirty="0" smtClean="0"/>
              <a:t>,  CN=</a:t>
            </a:r>
            <a:r>
              <a:rPr lang="ko-KR" altLang="en-US" b="1" dirty="0" smtClean="0"/>
              <a:t>이병천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34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571001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인증서 생성하기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/>
              <a:t>JCE</a:t>
            </a:r>
            <a:r>
              <a:rPr lang="ko-KR" altLang="en-US" dirty="0"/>
              <a:t>는 인증서를 생성하는 방법을 제공하지 않는다</a:t>
            </a:r>
            <a:r>
              <a:rPr lang="en-US" altLang="ko-KR" b="1" dirty="0"/>
              <a:t>.</a:t>
            </a:r>
          </a:p>
          <a:p>
            <a:r>
              <a:rPr lang="en-US" altLang="ko-KR" b="1" dirty="0" err="1" smtClean="0"/>
              <a:t>BouncyCastle</a:t>
            </a:r>
            <a:r>
              <a:rPr lang="ko-KR" altLang="en-US" dirty="0"/>
              <a:t> </a:t>
            </a:r>
            <a:r>
              <a:rPr lang="ko-KR" altLang="en-US" dirty="0" smtClean="0"/>
              <a:t>패키지 이용 가능 </a:t>
            </a:r>
            <a:endParaRPr lang="ko-KR" altLang="en-US" dirty="0"/>
          </a:p>
          <a:p>
            <a:pPr lvl="1"/>
            <a:r>
              <a:rPr lang="en-US" altLang="ko-KR" b="1" dirty="0"/>
              <a:t>org.bouncycastle.x509.X509V3CertificateGenerator </a:t>
            </a:r>
            <a:r>
              <a:rPr lang="ko-KR" altLang="en-US" dirty="0"/>
              <a:t>엔진 </a:t>
            </a:r>
            <a:r>
              <a:rPr lang="ko-KR" altLang="en-US" dirty="0" smtClean="0"/>
              <a:t>제공</a:t>
            </a:r>
            <a:endParaRPr lang="en-US" altLang="ko-KR" dirty="0" smtClean="0"/>
          </a:p>
          <a:p>
            <a:pPr lvl="1"/>
            <a:r>
              <a:rPr lang="en-US" altLang="ko-KR" dirty="0">
                <a:hlinkClick r:id="rId2"/>
              </a:rPr>
              <a:t>http://</a:t>
            </a:r>
            <a:r>
              <a:rPr lang="en-US" altLang="ko-KR" dirty="0" smtClean="0">
                <a:hlinkClick r:id="rId2"/>
              </a:rPr>
              <a:t>www.bouncycastle.org/download/bcprov-jdk15on-149.jar</a:t>
            </a:r>
            <a:r>
              <a:rPr lang="en-US" altLang="ko-KR" dirty="0" smtClean="0"/>
              <a:t>  </a:t>
            </a:r>
            <a:r>
              <a:rPr lang="ko-KR" altLang="en-US" dirty="0" smtClean="0"/>
              <a:t>파일을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다운로드하여</a:t>
            </a:r>
            <a:r>
              <a:rPr lang="ko-KR" altLang="en-US" dirty="0" smtClean="0"/>
              <a:t> </a:t>
            </a:r>
            <a:r>
              <a:rPr lang="en-US" altLang="ko-KR" dirty="0" smtClean="0"/>
              <a:t>Add External JARs</a:t>
            </a:r>
            <a:r>
              <a:rPr lang="ko-KR" altLang="en-US" dirty="0" smtClean="0"/>
              <a:t>로 등록하여</a:t>
            </a:r>
            <a:r>
              <a:rPr lang="en-US" altLang="ko-KR" dirty="0" smtClean="0"/>
              <a:t> </a:t>
            </a:r>
            <a:r>
              <a:rPr lang="ko-KR" altLang="en-US" dirty="0" smtClean="0"/>
              <a:t>사용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35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586323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인증기관 인증서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36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0402" y="1412776"/>
            <a:ext cx="8138062" cy="47705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/>
              <a:t>X509V3CertificateGenerator </a:t>
            </a:r>
            <a:r>
              <a:rPr lang="en-US" altLang="ko-KR" sz="1600" b="1" dirty="0" err="1"/>
              <a:t>certGen</a:t>
            </a:r>
            <a:r>
              <a:rPr lang="en-US" altLang="ko-KR" sz="1600" b="1" dirty="0"/>
              <a:t> = new X509V3CertificateGenerator();</a:t>
            </a:r>
          </a:p>
          <a:p>
            <a:r>
              <a:rPr lang="en-US" altLang="ko-KR" sz="1600" b="1" dirty="0" err="1"/>
              <a:t>certGen.setSerialNumber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BigInteger.valueOf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System.currentTimeMillis</a:t>
            </a:r>
            <a:r>
              <a:rPr lang="en-US" altLang="ko-KR" sz="1600" b="1" dirty="0"/>
              <a:t>()));</a:t>
            </a:r>
          </a:p>
          <a:p>
            <a:r>
              <a:rPr lang="en-US" altLang="ko-KR" sz="1600" b="1" dirty="0" err="1"/>
              <a:t>certGen.setIssuerDN</a:t>
            </a:r>
            <a:r>
              <a:rPr lang="en-US" altLang="ko-KR" sz="1600" b="1" dirty="0"/>
              <a:t>(new X500Principal("C=KR,CN=Root"));</a:t>
            </a:r>
          </a:p>
          <a:p>
            <a:r>
              <a:rPr lang="en-US" altLang="ko-KR" sz="1600" b="1" dirty="0" err="1"/>
              <a:t>certGen.setSubjectDN</a:t>
            </a:r>
            <a:r>
              <a:rPr lang="en-US" altLang="ko-KR" sz="1600" b="1" dirty="0"/>
              <a:t>(new X500Principal("C=KR,CN=Root"));</a:t>
            </a:r>
          </a:p>
          <a:p>
            <a:r>
              <a:rPr lang="en-US" altLang="ko-KR" sz="1600" b="1" dirty="0" err="1"/>
              <a:t>GregorianCalendar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currentDate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GregorianCalendar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err="1"/>
              <a:t>GregorianCalendar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expiredDate</a:t>
            </a:r>
            <a:endParaRPr lang="en-US" altLang="ko-KR" sz="1600" b="1" dirty="0"/>
          </a:p>
          <a:p>
            <a:r>
              <a:rPr lang="en-US" altLang="ko-KR" sz="1600" b="1" dirty="0" smtClean="0"/>
              <a:t>   = </a:t>
            </a:r>
            <a:r>
              <a:rPr lang="en-US" altLang="ko-KR" sz="1600" b="1" dirty="0"/>
              <a:t>new </a:t>
            </a:r>
            <a:r>
              <a:rPr lang="en-US" altLang="ko-KR" sz="1600" b="1" dirty="0" err="1"/>
              <a:t>GregorianCalendar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currentDate.get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Calendar.YEAR</a:t>
            </a:r>
            <a:r>
              <a:rPr lang="en-US" altLang="ko-KR" sz="1600" b="1" dirty="0"/>
              <a:t>)+1,</a:t>
            </a:r>
          </a:p>
          <a:p>
            <a:r>
              <a:rPr lang="en-US" altLang="ko-KR" sz="1600" b="1" dirty="0" smtClean="0"/>
              <a:t>   	</a:t>
            </a:r>
            <a:r>
              <a:rPr lang="en-US" altLang="ko-KR" sz="1600" b="1" dirty="0" err="1" smtClean="0"/>
              <a:t>currentDate.get</a:t>
            </a:r>
            <a:r>
              <a:rPr lang="en-US" altLang="ko-KR" sz="1600" b="1" dirty="0" smtClean="0"/>
              <a:t>(</a:t>
            </a:r>
            <a:r>
              <a:rPr lang="en-US" altLang="ko-KR" sz="1600" b="1" dirty="0" err="1" smtClean="0"/>
              <a:t>Calendar.MONTH</a:t>
            </a:r>
            <a:r>
              <a:rPr lang="en-US" altLang="ko-KR" sz="1600" b="1" dirty="0"/>
              <a:t>),</a:t>
            </a:r>
          </a:p>
          <a:p>
            <a:r>
              <a:rPr lang="en-US" altLang="ko-KR" sz="1600" b="1" dirty="0" smtClean="0"/>
              <a:t>	</a:t>
            </a:r>
            <a:r>
              <a:rPr lang="en-US" altLang="ko-KR" sz="1600" b="1" dirty="0" err="1" smtClean="0"/>
              <a:t>currentDate.get</a:t>
            </a:r>
            <a:r>
              <a:rPr lang="en-US" altLang="ko-KR" sz="1600" b="1" dirty="0" smtClean="0"/>
              <a:t>(</a:t>
            </a:r>
            <a:r>
              <a:rPr lang="en-US" altLang="ko-KR" sz="1600" b="1" dirty="0" err="1" smtClean="0"/>
              <a:t>Calendar.DAY_OF_MONTH</a:t>
            </a:r>
            <a:r>
              <a:rPr lang="en-US" altLang="ko-KR" sz="1600" b="1" dirty="0"/>
              <a:t>));</a:t>
            </a:r>
          </a:p>
          <a:p>
            <a:r>
              <a:rPr lang="en-US" altLang="ko-KR" sz="1600" b="1" dirty="0" err="1"/>
              <a:t>certGen.setNotBefore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currentDate.getTime</a:t>
            </a:r>
            <a:r>
              <a:rPr lang="en-US" altLang="ko-KR" sz="1600" b="1" dirty="0"/>
              <a:t>());</a:t>
            </a:r>
          </a:p>
          <a:p>
            <a:r>
              <a:rPr lang="en-US" altLang="ko-KR" sz="1600" b="1" dirty="0" err="1"/>
              <a:t>certGen.setNotAfter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expiredDate.getTime</a:t>
            </a:r>
            <a:r>
              <a:rPr lang="en-US" altLang="ko-KR" sz="1600" b="1" dirty="0"/>
              <a:t>());</a:t>
            </a:r>
          </a:p>
          <a:p>
            <a:r>
              <a:rPr lang="en-US" altLang="ko-KR" sz="1600" b="1" dirty="0" err="1"/>
              <a:t>certGen.setPublicKey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pubKey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err="1"/>
              <a:t>certGen.setSignatureAlgorithm</a:t>
            </a:r>
            <a:r>
              <a:rPr lang="en-US" altLang="ko-KR" sz="1600" b="1" dirty="0"/>
              <a:t>("SHA1withRSAEncryption");</a:t>
            </a:r>
          </a:p>
          <a:p>
            <a:r>
              <a:rPr lang="en-US" altLang="ko-KR" sz="1600" b="1" dirty="0" err="1"/>
              <a:t>certGen.addExtension</a:t>
            </a:r>
            <a:r>
              <a:rPr lang="en-US" altLang="ko-KR" sz="1600" b="1" dirty="0"/>
              <a:t>(X509Extensions.BasicConstraints, true,</a:t>
            </a:r>
          </a:p>
          <a:p>
            <a:r>
              <a:rPr lang="en-US" altLang="ko-KR" sz="1600" b="1" dirty="0" smtClean="0"/>
              <a:t>	new </a:t>
            </a:r>
            <a:r>
              <a:rPr lang="en-US" altLang="ko-KR" sz="1600" b="1" dirty="0" err="1"/>
              <a:t>BasicConstraints</a:t>
            </a:r>
            <a:r>
              <a:rPr lang="en-US" altLang="ko-KR" sz="1600" b="1" dirty="0"/>
              <a:t>(0));</a:t>
            </a:r>
          </a:p>
          <a:p>
            <a:r>
              <a:rPr lang="en-US" altLang="ko-KR" sz="1600" b="1" dirty="0" err="1"/>
              <a:t>certGen.addExtension</a:t>
            </a:r>
            <a:r>
              <a:rPr lang="en-US" altLang="ko-KR" sz="1600" b="1" dirty="0"/>
              <a:t>(X509Extensions.KeyUsage, true,</a:t>
            </a:r>
          </a:p>
          <a:p>
            <a:r>
              <a:rPr lang="en-US" altLang="ko-KR" sz="1600" b="1" dirty="0" smtClean="0"/>
              <a:t>   new </a:t>
            </a:r>
            <a:r>
              <a:rPr lang="en-US" altLang="ko-KR" sz="1600" b="1" dirty="0" err="1"/>
              <a:t>KeyUsage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KeyUsage.digitalSignature</a:t>
            </a:r>
            <a:r>
              <a:rPr lang="en-US" altLang="ko-KR" sz="1600" b="1" dirty="0"/>
              <a:t> </a:t>
            </a:r>
            <a:r>
              <a:rPr lang="en-US" altLang="ko-KR" sz="1600" b="1" dirty="0" smtClean="0"/>
              <a:t>| </a:t>
            </a:r>
          </a:p>
          <a:p>
            <a:r>
              <a:rPr lang="en-US" altLang="ko-KR" sz="1600" b="1" dirty="0"/>
              <a:t> </a:t>
            </a:r>
            <a:r>
              <a:rPr lang="en-US" altLang="ko-KR" sz="1600" b="1" dirty="0" smtClean="0"/>
              <a:t>  </a:t>
            </a:r>
            <a:r>
              <a:rPr lang="en-US" altLang="ko-KR" sz="1600" b="1" dirty="0" err="1" smtClean="0"/>
              <a:t>KeyUsage.keyCertSign</a:t>
            </a:r>
            <a:r>
              <a:rPr lang="en-US" altLang="ko-KR" sz="1600" b="1" dirty="0" smtClean="0"/>
              <a:t> </a:t>
            </a:r>
            <a:r>
              <a:rPr lang="en-US" altLang="ko-KR" sz="1600" b="1" dirty="0"/>
              <a:t>| </a:t>
            </a:r>
            <a:r>
              <a:rPr lang="en-US" altLang="ko-KR" sz="1600" b="1" dirty="0" err="1"/>
              <a:t>KeyUsage.cRLSign</a:t>
            </a:r>
            <a:r>
              <a:rPr lang="en-US" altLang="ko-KR" sz="1600" b="1" dirty="0"/>
              <a:t>));</a:t>
            </a:r>
          </a:p>
          <a:p>
            <a:r>
              <a:rPr lang="en-US" altLang="ko-KR" sz="1600" b="1" dirty="0"/>
              <a:t>X509Certificate </a:t>
            </a:r>
            <a:r>
              <a:rPr lang="en-US" altLang="ko-KR" sz="1600" b="1" dirty="0" err="1"/>
              <a:t>rootCert</a:t>
            </a:r>
            <a:r>
              <a:rPr lang="en-US" altLang="ko-KR" sz="1600" b="1" dirty="0"/>
              <a:t> = (X509Certificate)</a:t>
            </a:r>
            <a:r>
              <a:rPr lang="en-US" altLang="ko-KR" sz="1600" b="1" dirty="0" err="1"/>
              <a:t>certGen.generate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signatureKey</a:t>
            </a:r>
            <a:r>
              <a:rPr lang="en-US" altLang="ko-KR" sz="1600" b="1" dirty="0"/>
              <a:t>,"BC");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8193593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일반 사용자 인증서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37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7340" y="1988840"/>
            <a:ext cx="8163132" cy="23083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/>
              <a:t>X509V3CertificateGenerator </a:t>
            </a:r>
            <a:r>
              <a:rPr lang="en-US" altLang="ko-KR" sz="1600" b="1" dirty="0" err="1"/>
              <a:t>certGen</a:t>
            </a:r>
            <a:r>
              <a:rPr lang="en-US" altLang="ko-KR" sz="1600" b="1" dirty="0"/>
              <a:t> = new X509V3CertificateGenerator();</a:t>
            </a:r>
          </a:p>
          <a:p>
            <a:r>
              <a:rPr lang="en-US" altLang="ko-KR" sz="1600" b="1" dirty="0"/>
              <a:t>…</a:t>
            </a:r>
          </a:p>
          <a:p>
            <a:r>
              <a:rPr lang="en-US" altLang="ko-KR" sz="1600" b="1" dirty="0" err="1"/>
              <a:t>certGen.addExtension</a:t>
            </a:r>
            <a:r>
              <a:rPr lang="en-US" altLang="ko-KR" sz="1600" b="1" dirty="0"/>
              <a:t>(X509Extensions.AuthorityKeyIdentifier, false,</a:t>
            </a:r>
          </a:p>
          <a:p>
            <a:r>
              <a:rPr lang="en-US" altLang="ko-KR" sz="1600" b="1" dirty="0" smtClean="0"/>
              <a:t>   new </a:t>
            </a:r>
            <a:r>
              <a:rPr lang="en-US" altLang="ko-KR" sz="1600" b="1" dirty="0" err="1"/>
              <a:t>AuthorityKeyIdentifierStructure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caCert</a:t>
            </a:r>
            <a:r>
              <a:rPr lang="en-US" altLang="ko-KR" sz="1600" b="1" dirty="0"/>
              <a:t>));</a:t>
            </a:r>
          </a:p>
          <a:p>
            <a:r>
              <a:rPr lang="en-US" altLang="ko-KR" sz="1600" b="1" dirty="0" err="1"/>
              <a:t>certGen.addExtension</a:t>
            </a:r>
            <a:r>
              <a:rPr lang="en-US" altLang="ko-KR" sz="1600" b="1" dirty="0"/>
              <a:t>(X509Extensions.SubjectKeyIdentifier, false,</a:t>
            </a:r>
          </a:p>
          <a:p>
            <a:r>
              <a:rPr lang="en-US" altLang="ko-KR" sz="1600" b="1" dirty="0" smtClean="0"/>
              <a:t>   new </a:t>
            </a:r>
            <a:r>
              <a:rPr lang="en-US" altLang="ko-KR" sz="1600" b="1" dirty="0" err="1"/>
              <a:t>SubjectKeyIdentifierStructure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pubKey</a:t>
            </a:r>
            <a:r>
              <a:rPr lang="en-US" altLang="ko-KR" sz="1600" b="1" dirty="0"/>
              <a:t>));</a:t>
            </a:r>
          </a:p>
          <a:p>
            <a:r>
              <a:rPr lang="en-US" altLang="ko-KR" sz="1600" b="1" dirty="0" err="1"/>
              <a:t>certGen.addExtension</a:t>
            </a:r>
            <a:r>
              <a:rPr lang="en-US" altLang="ko-KR" sz="1600" b="1" dirty="0"/>
              <a:t>(X509Extensions.KeyUsage, true,</a:t>
            </a:r>
          </a:p>
          <a:p>
            <a:r>
              <a:rPr lang="en-US" altLang="ko-KR" sz="1600" b="1" dirty="0" smtClean="0"/>
              <a:t>   new </a:t>
            </a:r>
            <a:r>
              <a:rPr lang="en-US" altLang="ko-KR" sz="1600" b="1" dirty="0" err="1"/>
              <a:t>KeyUsage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KeyUsage.digitalSignature</a:t>
            </a:r>
            <a:r>
              <a:rPr lang="en-US" altLang="ko-KR" sz="1600" b="1" dirty="0"/>
              <a:t> | </a:t>
            </a:r>
            <a:r>
              <a:rPr lang="en-US" altLang="ko-KR" sz="1600" b="1" dirty="0" err="1"/>
              <a:t>KeyUsage.keyEncipherment</a:t>
            </a:r>
            <a:r>
              <a:rPr lang="en-US" altLang="ko-KR" sz="1600" b="1" dirty="0"/>
              <a:t>));</a:t>
            </a:r>
          </a:p>
          <a:p>
            <a:r>
              <a:rPr lang="en-US" altLang="ko-KR" sz="1600" b="1" dirty="0"/>
              <a:t>X509Certificate </a:t>
            </a:r>
            <a:r>
              <a:rPr lang="en-US" altLang="ko-KR" sz="1600" b="1" dirty="0" err="1"/>
              <a:t>aliceCert</a:t>
            </a:r>
            <a:r>
              <a:rPr lang="en-US" altLang="ko-KR" sz="1600" b="1" dirty="0"/>
              <a:t> = (X509Certificate)</a:t>
            </a:r>
            <a:r>
              <a:rPr lang="en-US" altLang="ko-KR" sz="1600" b="1" dirty="0" err="1"/>
              <a:t>certGen.generate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signatureKey</a:t>
            </a:r>
            <a:r>
              <a:rPr lang="en-US" altLang="ko-KR" sz="1600" b="1" dirty="0"/>
              <a:t>,"BC");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0077852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인증서 검증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/>
              <a:t>인증서의 서명 확인</a:t>
            </a:r>
          </a:p>
          <a:p>
            <a:pPr lvl="1"/>
            <a:r>
              <a:rPr lang="en-US" altLang="ko-KR" b="1" dirty="0"/>
              <a:t>void verify(</a:t>
            </a:r>
            <a:r>
              <a:rPr lang="en-US" altLang="ko-KR" b="1" dirty="0" err="1"/>
              <a:t>PublicKey</a:t>
            </a:r>
            <a:r>
              <a:rPr lang="en-US" altLang="ko-KR" b="1" dirty="0"/>
              <a:t> key)</a:t>
            </a:r>
          </a:p>
          <a:p>
            <a:pPr lvl="1"/>
            <a:r>
              <a:rPr lang="ko-KR" altLang="en-US" dirty="0"/>
              <a:t>문제가 있으면 각 종 예외 발생</a:t>
            </a:r>
          </a:p>
          <a:p>
            <a:r>
              <a:rPr lang="ko-KR" altLang="en-US" dirty="0"/>
              <a:t>인증서의 유효기간 확인</a:t>
            </a:r>
          </a:p>
          <a:p>
            <a:pPr lvl="1"/>
            <a:r>
              <a:rPr lang="en-US" altLang="ko-KR" b="1" dirty="0"/>
              <a:t>void </a:t>
            </a:r>
            <a:r>
              <a:rPr lang="en-US" altLang="ko-KR" b="1" dirty="0" err="1"/>
              <a:t>checkValidity</a:t>
            </a:r>
            <a:r>
              <a:rPr lang="en-US" altLang="ko-KR" b="1" dirty="0"/>
              <a:t>()</a:t>
            </a:r>
          </a:p>
          <a:p>
            <a:r>
              <a:rPr lang="ko-KR" altLang="en-US" dirty="0"/>
              <a:t>인증서의 사용 용도 확인</a:t>
            </a:r>
          </a:p>
          <a:p>
            <a:r>
              <a:rPr lang="ko-KR" altLang="en-US" dirty="0"/>
              <a:t>인증서의 폐지 </a:t>
            </a:r>
            <a:r>
              <a:rPr lang="ko-KR" altLang="en-US" dirty="0" smtClean="0"/>
              <a:t>여부 확인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38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915023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인증서 저장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인증서 저장 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저장된 인증서 불러오기 </a:t>
            </a:r>
            <a:endParaRPr lang="en-US" altLang="ko-KR" dirty="0" smtClean="0"/>
          </a:p>
          <a:p>
            <a:pPr lvl="1"/>
            <a:r>
              <a:rPr lang="en-US" altLang="ko-KR" b="1" dirty="0" err="1"/>
              <a:t>java.security.cert.CertificateFactory</a:t>
            </a:r>
            <a:r>
              <a:rPr lang="en-US" altLang="ko-KR" b="1" dirty="0"/>
              <a:t> </a:t>
            </a:r>
            <a:r>
              <a:rPr lang="ko-KR" altLang="en-US" dirty="0" smtClean="0"/>
              <a:t>엔진 이용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39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85591" y="1916832"/>
            <a:ext cx="7302833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 err="1"/>
              <a:t>FileOutputStream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fos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FileOutputStream</a:t>
            </a:r>
            <a:r>
              <a:rPr lang="en-US" altLang="ko-KR" sz="1600" b="1" dirty="0"/>
              <a:t>(new File("</a:t>
            </a:r>
            <a:r>
              <a:rPr lang="en-US" altLang="ko-KR" sz="1600" b="1" dirty="0" err="1"/>
              <a:t>aliceCert.der</a:t>
            </a:r>
            <a:r>
              <a:rPr lang="en-US" altLang="ko-KR" sz="1600" b="1" dirty="0"/>
              <a:t>"));</a:t>
            </a:r>
          </a:p>
          <a:p>
            <a:r>
              <a:rPr lang="en-US" altLang="ko-KR" sz="1600" b="1" dirty="0" err="1"/>
              <a:t>fos.write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aliceCert.getEncoded</a:t>
            </a:r>
            <a:r>
              <a:rPr lang="en-US" altLang="ko-KR" sz="1600" b="1" dirty="0"/>
              <a:t>());</a:t>
            </a:r>
          </a:p>
          <a:p>
            <a:r>
              <a:rPr lang="en-US" altLang="ko-KR" sz="1600" b="1" dirty="0" err="1"/>
              <a:t>fos.close</a:t>
            </a:r>
            <a:r>
              <a:rPr lang="en-US" altLang="ko-KR" sz="1600" b="1" dirty="0"/>
              <a:t>();</a:t>
            </a:r>
            <a:endParaRPr lang="ko-KR" alt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4221088"/>
            <a:ext cx="6886052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 err="1"/>
              <a:t>CertificateFactory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cf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CertificateFactory.getInstance</a:t>
            </a:r>
            <a:r>
              <a:rPr lang="en-US" altLang="ko-KR" sz="1600" b="1" dirty="0"/>
              <a:t>("X.509");</a:t>
            </a:r>
          </a:p>
          <a:p>
            <a:r>
              <a:rPr lang="en-US" altLang="ko-KR" sz="1600" b="1" dirty="0" err="1"/>
              <a:t>FileInputStream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fis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FileInputStream</a:t>
            </a:r>
            <a:r>
              <a:rPr lang="en-US" altLang="ko-KR" sz="1600" b="1" dirty="0"/>
              <a:t>(new File("</a:t>
            </a:r>
            <a:r>
              <a:rPr lang="en-US" altLang="ko-KR" sz="1600" b="1" dirty="0" err="1"/>
              <a:t>aliceCert.der</a:t>
            </a:r>
            <a:r>
              <a:rPr lang="en-US" altLang="ko-KR" sz="1600" b="1" dirty="0"/>
              <a:t>"));</a:t>
            </a:r>
          </a:p>
          <a:p>
            <a:r>
              <a:rPr lang="en-US" altLang="ko-KR" sz="1600" b="1" dirty="0"/>
              <a:t>X509Certificate cert = (X509Certificate)</a:t>
            </a:r>
            <a:r>
              <a:rPr lang="en-US" altLang="ko-KR" sz="1600" b="1" dirty="0" err="1"/>
              <a:t>cf.generateCertificate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fis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err="1"/>
              <a:t>fis.close</a:t>
            </a:r>
            <a:r>
              <a:rPr lang="en-US" altLang="ko-KR" sz="1600" b="1" dirty="0"/>
              <a:t>();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694693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JCA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b="1" dirty="0"/>
              <a:t>JCA</a:t>
            </a:r>
            <a:r>
              <a:rPr lang="ko-KR" altLang="en-US" dirty="0"/>
              <a:t>는 제공자 기반 구조</a:t>
            </a:r>
            <a:r>
              <a:rPr lang="en-US" altLang="ko-KR" b="1" dirty="0"/>
              <a:t>(provider-based architecture)</a:t>
            </a:r>
            <a:r>
              <a:rPr lang="ko-KR" altLang="en-US" dirty="0"/>
              <a:t>라 하며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다음과 </a:t>
            </a:r>
            <a:r>
              <a:rPr lang="ko-KR" altLang="en-US" dirty="0"/>
              <a:t>같은 원리를 기반으로 설계되었다</a:t>
            </a:r>
            <a:r>
              <a:rPr lang="en-US" altLang="ko-KR" b="1" dirty="0"/>
              <a:t>.</a:t>
            </a:r>
          </a:p>
          <a:p>
            <a:pPr lvl="1"/>
            <a:r>
              <a:rPr lang="ko-KR" altLang="en-US" dirty="0"/>
              <a:t>알고리즘 독립성</a:t>
            </a:r>
          </a:p>
          <a:p>
            <a:pPr lvl="1"/>
            <a:r>
              <a:rPr lang="ko-KR" altLang="en-US" dirty="0"/>
              <a:t>알고리즘 </a:t>
            </a:r>
            <a:r>
              <a:rPr lang="ko-KR" altLang="en-US" dirty="0" err="1"/>
              <a:t>확장성</a:t>
            </a:r>
            <a:r>
              <a:rPr lang="en-US" altLang="ko-KR" b="1" dirty="0"/>
              <a:t>: </a:t>
            </a:r>
            <a:r>
              <a:rPr lang="ko-KR" altLang="en-US" dirty="0"/>
              <a:t>새 알고리즘을 쉽게 추가할 수 있는 구조라는 </a:t>
            </a:r>
            <a:r>
              <a:rPr lang="ko-KR" altLang="en-US" dirty="0" smtClean="0"/>
              <a:t>것을 말한다</a:t>
            </a:r>
            <a:r>
              <a:rPr lang="en-US" altLang="ko-KR" b="1" dirty="0"/>
              <a:t>.</a:t>
            </a:r>
          </a:p>
          <a:p>
            <a:pPr lvl="1"/>
            <a:r>
              <a:rPr lang="ko-KR" altLang="en-US" dirty="0"/>
              <a:t>구현 독립성</a:t>
            </a:r>
            <a:r>
              <a:rPr lang="en-US" altLang="ko-KR" b="1" dirty="0"/>
              <a:t>: </a:t>
            </a:r>
            <a:r>
              <a:rPr lang="ko-KR" altLang="en-US" dirty="0"/>
              <a:t>프로그래머는 알고리즘을 구현한 제공자가 </a:t>
            </a:r>
            <a:r>
              <a:rPr lang="ko-KR" altLang="en-US" dirty="0" smtClean="0"/>
              <a:t>누구인지 알 </a:t>
            </a:r>
            <a:r>
              <a:rPr lang="ko-KR" altLang="en-US" dirty="0"/>
              <a:t>필요가 없다</a:t>
            </a:r>
            <a:r>
              <a:rPr lang="en-US" altLang="ko-KR" b="1" dirty="0" smtClean="0"/>
              <a:t>.</a:t>
            </a:r>
          </a:p>
          <a:p>
            <a:pPr lvl="1"/>
            <a:r>
              <a:rPr lang="ko-KR" altLang="en-US" dirty="0" smtClean="0"/>
              <a:t>구현간 </a:t>
            </a:r>
            <a:r>
              <a:rPr lang="ko-KR" altLang="en-US" dirty="0"/>
              <a:t>상호운영</a:t>
            </a:r>
            <a:r>
              <a:rPr lang="en-US" altLang="ko-KR" b="1" dirty="0"/>
              <a:t>: </a:t>
            </a:r>
            <a:r>
              <a:rPr lang="ko-KR" altLang="en-US" dirty="0"/>
              <a:t>프로그래머가 서로 다른 제공자에 의해 </a:t>
            </a:r>
            <a:r>
              <a:rPr lang="ko-KR" altLang="en-US" dirty="0" smtClean="0"/>
              <a:t>제공되는 구현을 </a:t>
            </a:r>
            <a:r>
              <a:rPr lang="ko-KR" altLang="en-US" dirty="0"/>
              <a:t>사용하더라도 동작해야 한다는 것을 말한다</a:t>
            </a:r>
            <a:r>
              <a:rPr lang="en-US" altLang="ko-KR" b="1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741519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개인키 저장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err="1"/>
              <a:t>java.security.KeyStore</a:t>
            </a:r>
            <a:r>
              <a:rPr lang="en-US" altLang="ko-KR" b="1" dirty="0"/>
              <a:t> </a:t>
            </a:r>
            <a:r>
              <a:rPr lang="ko-KR" altLang="en-US" dirty="0"/>
              <a:t>엔진 </a:t>
            </a:r>
            <a:r>
              <a:rPr lang="ko-KR" altLang="en-US" dirty="0" smtClean="0"/>
              <a:t>사용 </a:t>
            </a:r>
            <a:endParaRPr lang="en-US" altLang="ko-KR" dirty="0" smtClean="0"/>
          </a:p>
          <a:p>
            <a:pPr lvl="1"/>
            <a:r>
              <a:rPr lang="en-US" altLang="ko-KR" b="1" dirty="0" err="1"/>
              <a:t>KeyStore</a:t>
            </a:r>
            <a:r>
              <a:rPr lang="ko-KR" altLang="en-US" dirty="0"/>
              <a:t>는 패스워드를 이용하여 저장할 키를 보호함</a:t>
            </a:r>
          </a:p>
          <a:p>
            <a:pPr lvl="1"/>
            <a:r>
              <a:rPr lang="ko-KR" altLang="en-US" dirty="0" err="1"/>
              <a:t>개인키를</a:t>
            </a:r>
            <a:r>
              <a:rPr lang="ko-KR" altLang="en-US" dirty="0"/>
              <a:t> 저장할 경우에는 인증경로를 제공해야 함</a:t>
            </a:r>
          </a:p>
          <a:p>
            <a:pPr lvl="1"/>
            <a:r>
              <a:rPr lang="ko-KR" altLang="en-US" dirty="0"/>
              <a:t>인증경로 배열은 계층구조 </a:t>
            </a:r>
            <a:r>
              <a:rPr lang="ko-KR" altLang="en-US" dirty="0" err="1"/>
              <a:t>트리에서</a:t>
            </a:r>
            <a:r>
              <a:rPr lang="ko-KR" altLang="en-US" dirty="0"/>
              <a:t> 아래부터 </a:t>
            </a:r>
            <a:r>
              <a:rPr lang="ko-KR" altLang="en-US" dirty="0" smtClean="0"/>
              <a:t>위쪽으로 </a:t>
            </a:r>
            <a:r>
              <a:rPr lang="ko-KR" altLang="en-US" dirty="0" err="1" smtClean="0"/>
              <a:t>만듬</a:t>
            </a:r>
            <a:r>
              <a:rPr lang="ko-KR" altLang="en-US" dirty="0" smtClean="0"/>
              <a:t> </a:t>
            </a:r>
            <a:r>
              <a:rPr lang="en-US" altLang="ko-KR" dirty="0" smtClean="0"/>
              <a:t> </a:t>
            </a:r>
            <a:endParaRPr lang="en-US" altLang="ko-KR" b="1" dirty="0"/>
          </a:p>
          <a:p>
            <a:pPr lvl="1"/>
            <a:r>
              <a:rPr lang="ko-KR" altLang="en-US" dirty="0" err="1" smtClean="0"/>
              <a:t>개인키를</a:t>
            </a:r>
            <a:r>
              <a:rPr lang="ko-KR" altLang="en-US" dirty="0" smtClean="0"/>
              <a:t> </a:t>
            </a:r>
            <a:r>
              <a:rPr lang="ko-KR" altLang="en-US" dirty="0"/>
              <a:t>식별하기 </a:t>
            </a:r>
            <a:r>
              <a:rPr lang="ko-KR" altLang="en-US" dirty="0" smtClean="0"/>
              <a:t>위한 정보 </a:t>
            </a:r>
            <a:r>
              <a:rPr lang="en-US" altLang="ko-KR" dirty="0" smtClean="0"/>
              <a:t>Alias </a:t>
            </a:r>
            <a:r>
              <a:rPr lang="ko-KR" altLang="en-US" dirty="0" smtClean="0"/>
              <a:t>정보 이용 </a:t>
            </a:r>
            <a:endParaRPr lang="en-US" altLang="ko-KR" dirty="0" smtClean="0"/>
          </a:p>
          <a:p>
            <a:pPr lvl="2"/>
            <a:r>
              <a:rPr lang="en-US" altLang="ko-KR" b="1" dirty="0" smtClean="0"/>
              <a:t>“</a:t>
            </a:r>
            <a:r>
              <a:rPr lang="en-US" altLang="ko-KR" b="1" dirty="0" err="1" smtClean="0"/>
              <a:t>AlicePrivateKeyAlias</a:t>
            </a:r>
            <a:r>
              <a:rPr lang="en-US" altLang="ko-KR" b="1" dirty="0" smtClean="0"/>
              <a:t>”</a:t>
            </a:r>
          </a:p>
          <a:p>
            <a:pPr lvl="2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40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3789040"/>
            <a:ext cx="7270452" cy="286232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/>
              <a:t>char[] code = {'</a:t>
            </a:r>
            <a:r>
              <a:rPr lang="en-US" altLang="ko-KR" sz="1600" b="1" dirty="0" err="1"/>
              <a:t>s','e','c','r','e','t','c','o','d','e</a:t>
            </a:r>
            <a:r>
              <a:rPr lang="en-US" altLang="ko-KR" sz="1600" b="1" dirty="0"/>
              <a:t>'};</a:t>
            </a:r>
          </a:p>
          <a:p>
            <a:r>
              <a:rPr lang="en-US" altLang="ko-KR" sz="1600" b="1" dirty="0" err="1"/>
              <a:t>KeyStore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ks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KeyStore.getInstance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KeyStore.getDefaultType</a:t>
            </a:r>
            <a:r>
              <a:rPr lang="en-US" altLang="ko-KR" sz="1600" b="1" dirty="0"/>
              <a:t>());</a:t>
            </a:r>
          </a:p>
          <a:p>
            <a:r>
              <a:rPr lang="en-US" altLang="ko-KR" sz="1600" b="1" dirty="0" err="1"/>
              <a:t>ks.load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null,null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/>
              <a:t>X509Certificate[] chain = new X509Certificate[3];</a:t>
            </a:r>
          </a:p>
          <a:p>
            <a:r>
              <a:rPr lang="en-US" altLang="ko-KR" sz="1600" b="1" dirty="0"/>
              <a:t>chain[0] = </a:t>
            </a:r>
            <a:r>
              <a:rPr lang="en-US" altLang="ko-KR" sz="1600" b="1" dirty="0" err="1"/>
              <a:t>aliceCert</a:t>
            </a:r>
            <a:r>
              <a:rPr lang="en-US" altLang="ko-KR" sz="1600" b="1" dirty="0"/>
              <a:t>;</a:t>
            </a:r>
          </a:p>
          <a:p>
            <a:r>
              <a:rPr lang="en-US" altLang="ko-KR" sz="1600" b="1" dirty="0"/>
              <a:t>chain[0] = </a:t>
            </a:r>
            <a:r>
              <a:rPr lang="en-US" altLang="ko-KR" sz="1600" b="1" dirty="0" err="1"/>
              <a:t>interCert</a:t>
            </a:r>
            <a:r>
              <a:rPr lang="en-US" altLang="ko-KR" sz="1600" b="1" dirty="0"/>
              <a:t>;</a:t>
            </a:r>
          </a:p>
          <a:p>
            <a:r>
              <a:rPr lang="en-US" altLang="ko-KR" sz="1600" b="1" dirty="0"/>
              <a:t>chain[1] = </a:t>
            </a:r>
            <a:r>
              <a:rPr lang="en-US" altLang="ko-KR" sz="1600" b="1" dirty="0" err="1"/>
              <a:t>rootCert</a:t>
            </a:r>
            <a:r>
              <a:rPr lang="en-US" altLang="ko-KR" sz="1600" b="1" dirty="0"/>
              <a:t>;</a:t>
            </a:r>
          </a:p>
          <a:p>
            <a:r>
              <a:rPr lang="en-US" altLang="ko-KR" sz="1600" b="1" dirty="0" err="1"/>
              <a:t>ks.setKeyEntry</a:t>
            </a:r>
            <a:r>
              <a:rPr lang="en-US" altLang="ko-KR" sz="1600" b="1" dirty="0"/>
              <a:t>("</a:t>
            </a:r>
            <a:r>
              <a:rPr lang="en-US" altLang="ko-KR" sz="1600" b="1" dirty="0" err="1"/>
              <a:t>AlicePrivateKeyAlias</a:t>
            </a:r>
            <a:r>
              <a:rPr lang="en-US" altLang="ko-KR" sz="1600" b="1" dirty="0"/>
              <a:t>",</a:t>
            </a:r>
            <a:r>
              <a:rPr lang="en-US" altLang="ko-KR" sz="1600" b="1" dirty="0" err="1"/>
              <a:t>alicePrivKey,code,chain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err="1"/>
              <a:t>FileOutputStream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fos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FileOutputStream</a:t>
            </a:r>
            <a:r>
              <a:rPr lang="en-US" altLang="ko-KR" sz="1600" b="1" dirty="0"/>
              <a:t>(new File("</a:t>
            </a:r>
            <a:r>
              <a:rPr lang="en-US" altLang="ko-KR" sz="1600" b="1" dirty="0" err="1"/>
              <a:t>alicePriv.key</a:t>
            </a:r>
            <a:r>
              <a:rPr lang="en-US" altLang="ko-KR" sz="1600" b="1" dirty="0"/>
              <a:t>"));</a:t>
            </a:r>
          </a:p>
          <a:p>
            <a:r>
              <a:rPr lang="en-US" altLang="ko-KR" sz="1600" b="1" dirty="0" err="1"/>
              <a:t>ks.store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fos,code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err="1"/>
              <a:t>fos.close</a:t>
            </a:r>
            <a:r>
              <a:rPr lang="en-US" altLang="ko-KR" sz="1600" b="1" dirty="0"/>
              <a:t>();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742602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인증서 폐지 목록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41</a:t>
            </a:fld>
            <a:endParaRPr lang="ko-KR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79" y="1395785"/>
            <a:ext cx="7791161" cy="4841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76021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인증서 폐지 목록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err="1" smtClean="0"/>
              <a:t>BouncyCastle</a:t>
            </a:r>
            <a:endParaRPr lang="en-US" altLang="ko-KR" b="1" dirty="0" smtClean="0"/>
          </a:p>
          <a:p>
            <a:pPr lvl="1"/>
            <a:r>
              <a:rPr lang="en-US" altLang="ko-KR" b="1" dirty="0" smtClean="0"/>
              <a:t>org.bouncycastle.x509.X509V2CRLGenerator </a:t>
            </a:r>
            <a:r>
              <a:rPr lang="ko-KR" altLang="en-US" dirty="0" smtClean="0"/>
              <a:t>엔진 이용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42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57094" y="2348880"/>
            <a:ext cx="7431330" cy="33547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/>
              <a:t>X509V2CRLGenerator </a:t>
            </a:r>
            <a:r>
              <a:rPr lang="en-US" altLang="ko-KR" sz="1600" b="1" dirty="0" err="1"/>
              <a:t>crlGen</a:t>
            </a:r>
            <a:r>
              <a:rPr lang="en-US" altLang="ko-KR" sz="1600" b="1" dirty="0"/>
              <a:t> = new X509V2CRLGenerator();</a:t>
            </a:r>
          </a:p>
          <a:p>
            <a:r>
              <a:rPr lang="en-US" altLang="ko-KR" sz="1600" b="1" dirty="0" err="1"/>
              <a:t>crlGen.setIssuerDN</a:t>
            </a:r>
            <a:r>
              <a:rPr lang="en-US" altLang="ko-KR" sz="1600" b="1" dirty="0"/>
              <a:t>(caCert.getSubjectX500Principal());</a:t>
            </a:r>
          </a:p>
          <a:p>
            <a:r>
              <a:rPr lang="en-US" altLang="ko-KR" sz="1600" b="1" dirty="0" err="1"/>
              <a:t>GregorianCalendar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currentDate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GregorianCalendar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err="1"/>
              <a:t>GregorianCalendar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nextDate</a:t>
            </a:r>
            <a:endParaRPr lang="en-US" altLang="ko-KR" sz="1600" b="1" dirty="0"/>
          </a:p>
          <a:p>
            <a:r>
              <a:rPr lang="en-US" altLang="ko-KR" sz="1600" b="1" dirty="0" smtClean="0"/>
              <a:t>   = </a:t>
            </a:r>
            <a:r>
              <a:rPr lang="en-US" altLang="ko-KR" sz="1600" b="1" dirty="0"/>
              <a:t>new </a:t>
            </a:r>
            <a:r>
              <a:rPr lang="en-US" altLang="ko-KR" sz="1600" b="1" dirty="0" err="1"/>
              <a:t>GregorianCalendar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currentDate.get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Calendar.YEAR</a:t>
            </a:r>
            <a:r>
              <a:rPr lang="en-US" altLang="ko-KR" sz="1600" b="1" dirty="0"/>
              <a:t>)+1,</a:t>
            </a:r>
          </a:p>
          <a:p>
            <a:r>
              <a:rPr lang="en-US" altLang="ko-KR" sz="1600" b="1" dirty="0" smtClean="0"/>
              <a:t>	(</a:t>
            </a:r>
            <a:r>
              <a:rPr lang="en-US" altLang="ko-KR" sz="1600" b="1" dirty="0" err="1"/>
              <a:t>currentDate.get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Calendar.MONTH</a:t>
            </a:r>
            <a:r>
              <a:rPr lang="en-US" altLang="ko-KR" sz="1600" b="1" dirty="0"/>
              <a:t>)+1)%12,</a:t>
            </a:r>
          </a:p>
          <a:p>
            <a:r>
              <a:rPr lang="en-US" altLang="ko-KR" sz="1600" b="1" dirty="0" smtClean="0"/>
              <a:t>	</a:t>
            </a:r>
            <a:r>
              <a:rPr lang="en-US" altLang="ko-KR" sz="1600" b="1" dirty="0" err="1" smtClean="0"/>
              <a:t>currentDate.get</a:t>
            </a:r>
            <a:r>
              <a:rPr lang="en-US" altLang="ko-KR" sz="1600" b="1" dirty="0" smtClean="0"/>
              <a:t>(</a:t>
            </a:r>
            <a:r>
              <a:rPr lang="en-US" altLang="ko-KR" sz="1600" b="1" dirty="0" err="1" smtClean="0"/>
              <a:t>Calendar.DAY_OF_MONTH</a:t>
            </a:r>
            <a:r>
              <a:rPr lang="en-US" altLang="ko-KR" sz="1600" b="1" dirty="0"/>
              <a:t>));</a:t>
            </a:r>
          </a:p>
          <a:p>
            <a:r>
              <a:rPr lang="en-US" altLang="ko-KR" sz="1600" b="1" dirty="0" err="1"/>
              <a:t>crlGen.setThisUpdate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currentDate.getTime</a:t>
            </a:r>
            <a:r>
              <a:rPr lang="en-US" altLang="ko-KR" sz="1600" b="1" dirty="0"/>
              <a:t>());</a:t>
            </a:r>
          </a:p>
          <a:p>
            <a:r>
              <a:rPr lang="en-US" altLang="ko-KR" sz="1600" b="1" dirty="0" err="1"/>
              <a:t>crlGen.setNextUpdate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nextDate.getTime</a:t>
            </a:r>
            <a:r>
              <a:rPr lang="en-US" altLang="ko-KR" sz="1600" b="1" dirty="0"/>
              <a:t>());</a:t>
            </a:r>
          </a:p>
          <a:p>
            <a:r>
              <a:rPr lang="en-US" altLang="ko-KR" sz="1600" b="1" dirty="0" err="1"/>
              <a:t>crlGen.setSignatureAlgorithm</a:t>
            </a:r>
            <a:r>
              <a:rPr lang="en-US" altLang="ko-KR" sz="1600" b="1" dirty="0"/>
              <a:t>("SHA1withRSAEncryption");</a:t>
            </a:r>
          </a:p>
          <a:p>
            <a:r>
              <a:rPr lang="en-US" altLang="ko-KR" sz="1600" b="1" dirty="0" err="1"/>
              <a:t>crlGen.addCRLEntry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revokeCert.getSerialNumber</a:t>
            </a:r>
            <a:r>
              <a:rPr lang="en-US" altLang="ko-KR" sz="1600" b="1" dirty="0"/>
              <a:t>(), </a:t>
            </a:r>
            <a:r>
              <a:rPr lang="en-US" altLang="ko-KR" sz="1600" b="1" dirty="0" err="1"/>
              <a:t>currentDate.getTime</a:t>
            </a:r>
            <a:r>
              <a:rPr lang="en-US" altLang="ko-KR" sz="1600" b="1" dirty="0"/>
              <a:t>(),</a:t>
            </a:r>
          </a:p>
          <a:p>
            <a:r>
              <a:rPr lang="en-US" altLang="ko-KR" sz="1600" b="1" dirty="0" smtClean="0"/>
              <a:t>	</a:t>
            </a:r>
            <a:r>
              <a:rPr lang="en-US" altLang="ko-KR" sz="1600" b="1" dirty="0" err="1" smtClean="0"/>
              <a:t>CRLReason.superseded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/>
              <a:t>X509CRL </a:t>
            </a:r>
            <a:r>
              <a:rPr lang="en-US" altLang="ko-KR" sz="1600" b="1" dirty="0" err="1"/>
              <a:t>crl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crlGen.generate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signatureKey</a:t>
            </a:r>
            <a:r>
              <a:rPr lang="en-US" altLang="ko-KR" sz="1600" b="1" dirty="0"/>
              <a:t>,"BC");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3220742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인증서 폐지 목록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인증서 폐지 사유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43</a:t>
            </a:fld>
            <a:endParaRPr lang="ko-KR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79" y="1844824"/>
            <a:ext cx="8104167" cy="4287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10716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인증서 폐지 여부 확인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sz="2000" b="1" dirty="0" err="1"/>
              <a:t>crl</a:t>
            </a:r>
            <a:r>
              <a:rPr lang="ko-KR" altLang="en-US" sz="2000" dirty="0"/>
              <a:t>이 </a:t>
            </a:r>
            <a:r>
              <a:rPr lang="en-US" altLang="ko-KR" sz="2000" b="1" dirty="0"/>
              <a:t>Bob</a:t>
            </a:r>
            <a:r>
              <a:rPr lang="ko-KR" altLang="en-US" sz="2000" dirty="0"/>
              <a:t>의 인증서가 폐지될 경우에 이 정보를 유지하는 </a:t>
            </a:r>
            <a:r>
              <a:rPr lang="en-US" altLang="ko-KR" sz="2000" b="1" dirty="0" err="1"/>
              <a:t>crl</a:t>
            </a:r>
            <a:r>
              <a:rPr lang="ko-KR" altLang="en-US" sz="2000" dirty="0"/>
              <a:t>이라 하자</a:t>
            </a:r>
            <a:r>
              <a:rPr lang="en-US" altLang="ko-KR" sz="2000" b="1" dirty="0" smtClean="0"/>
              <a:t>. </a:t>
            </a:r>
            <a:r>
              <a:rPr lang="en-US" altLang="ko-KR" sz="2000" b="1" dirty="0" err="1" smtClean="0"/>
              <a:t>getRevokedCertificate</a:t>
            </a:r>
            <a:r>
              <a:rPr lang="en-US" altLang="ko-KR" sz="2000" b="1" dirty="0"/>
              <a:t>() </a:t>
            </a:r>
            <a:r>
              <a:rPr lang="ko-KR" altLang="en-US" sz="2000" dirty="0" err="1"/>
              <a:t>메소드를</a:t>
            </a:r>
            <a:r>
              <a:rPr lang="ko-KR" altLang="en-US" sz="2000" dirty="0"/>
              <a:t> 호출하여 이 값이 </a:t>
            </a:r>
            <a:r>
              <a:rPr lang="en-US" altLang="ko-KR" sz="2000" b="1" dirty="0"/>
              <a:t>null</a:t>
            </a:r>
            <a:r>
              <a:rPr lang="ko-KR" altLang="en-US" sz="2000" dirty="0" smtClean="0"/>
              <a:t>이면 해당 </a:t>
            </a:r>
            <a:r>
              <a:rPr lang="ko-KR" altLang="en-US" sz="2000" dirty="0"/>
              <a:t>인증서는 폐지되지 않았다는 것을 의미한다</a:t>
            </a:r>
            <a:r>
              <a:rPr lang="en-US" altLang="ko-KR" sz="2000" b="1" dirty="0" smtClean="0"/>
              <a:t>. </a:t>
            </a:r>
            <a:r>
              <a:rPr lang="ko-KR" altLang="en-US" sz="2000" dirty="0" smtClean="0"/>
              <a:t>폐지된 </a:t>
            </a:r>
            <a:r>
              <a:rPr lang="ko-KR" altLang="en-US" sz="2000" dirty="0"/>
              <a:t>경우 </a:t>
            </a:r>
            <a:r>
              <a:rPr lang="en-US" altLang="ko-KR" sz="2000" b="1" dirty="0" err="1"/>
              <a:t>getCertificateIssuer</a:t>
            </a:r>
            <a:r>
              <a:rPr lang="en-US" altLang="ko-KR" sz="2000" b="1" dirty="0"/>
              <a:t>() </a:t>
            </a:r>
            <a:r>
              <a:rPr lang="ko-KR" altLang="en-US" sz="2000" dirty="0" err="1"/>
              <a:t>메소드를</a:t>
            </a:r>
            <a:r>
              <a:rPr lang="ko-KR" altLang="en-US" sz="2000" dirty="0"/>
              <a:t> 통해 폐지된 </a:t>
            </a:r>
            <a:r>
              <a:rPr lang="ko-KR" altLang="en-US" sz="2000" dirty="0" smtClean="0"/>
              <a:t>인증서의 </a:t>
            </a:r>
            <a:r>
              <a:rPr lang="ko-KR" altLang="en-US" sz="2000" dirty="0" err="1" smtClean="0"/>
              <a:t>발급자</a:t>
            </a:r>
            <a:r>
              <a:rPr lang="ko-KR" altLang="en-US" sz="2000" dirty="0" smtClean="0"/>
              <a:t> </a:t>
            </a:r>
            <a:r>
              <a:rPr lang="ko-KR" altLang="en-US" sz="2000" dirty="0"/>
              <a:t>정보를 획득할 수 있다</a:t>
            </a:r>
            <a:r>
              <a:rPr lang="en-US" altLang="ko-KR" sz="2000" b="1" dirty="0"/>
              <a:t>. </a:t>
            </a:r>
            <a:r>
              <a:rPr lang="ko-KR" altLang="en-US" sz="2000" dirty="0"/>
              <a:t>이 때 이 값이 </a:t>
            </a:r>
            <a:r>
              <a:rPr lang="en-US" altLang="ko-KR" sz="2000" b="1" dirty="0"/>
              <a:t>null</a:t>
            </a:r>
            <a:r>
              <a:rPr lang="ko-KR" altLang="en-US" sz="2000" dirty="0"/>
              <a:t>이면 </a:t>
            </a:r>
            <a:r>
              <a:rPr lang="en-US" altLang="ko-KR" sz="2000" b="1" dirty="0"/>
              <a:t>CRL </a:t>
            </a:r>
            <a:r>
              <a:rPr lang="ko-KR" altLang="en-US" sz="2000" dirty="0" smtClean="0"/>
              <a:t>발급자가 인증서의 </a:t>
            </a:r>
            <a:r>
              <a:rPr lang="ko-KR" altLang="en-US" sz="2000" dirty="0"/>
              <a:t>발급자라는 것을 나타낸다</a:t>
            </a:r>
            <a:r>
              <a:rPr lang="en-US" altLang="ko-KR" sz="2000" b="1" dirty="0"/>
              <a:t>.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44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3645024"/>
            <a:ext cx="7349897" cy="18158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/>
              <a:t>X509Entry entry = </a:t>
            </a:r>
            <a:r>
              <a:rPr lang="en-US" altLang="ko-KR" sz="1600" b="1" dirty="0" err="1"/>
              <a:t>crl.getRevokedCertificate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bobCert.getSerialNumber</a:t>
            </a:r>
            <a:r>
              <a:rPr lang="en-US" altLang="ko-KR" sz="1600" b="1" dirty="0"/>
              <a:t>());</a:t>
            </a:r>
          </a:p>
          <a:p>
            <a:r>
              <a:rPr lang="en-US" altLang="ko-KR" sz="1600" b="1" dirty="0"/>
              <a:t>if(entry!=null){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System.out.printf</a:t>
            </a:r>
            <a:r>
              <a:rPr lang="en-US" altLang="ko-KR" sz="1600" b="1" dirty="0"/>
              <a:t>("</a:t>
            </a:r>
            <a:r>
              <a:rPr lang="ko-KR" altLang="en-US" sz="1600" dirty="0"/>
              <a:t>인증서번호</a:t>
            </a:r>
            <a:r>
              <a:rPr lang="en-US" altLang="ko-KR" sz="1600" b="1" dirty="0"/>
              <a:t>: %</a:t>
            </a:r>
            <a:r>
              <a:rPr lang="en-US" altLang="ko-KR" sz="1600" b="1" dirty="0" err="1"/>
              <a:t>d%n</a:t>
            </a:r>
            <a:r>
              <a:rPr lang="en-US" altLang="ko-KR" sz="1600" b="1" dirty="0"/>
              <a:t>", </a:t>
            </a:r>
            <a:r>
              <a:rPr lang="en-US" altLang="ko-KR" sz="1600" b="1" dirty="0" err="1"/>
              <a:t>entry.getSerialNumber</a:t>
            </a:r>
            <a:r>
              <a:rPr lang="en-US" altLang="ko-KR" sz="1600" b="1" dirty="0"/>
              <a:t>());</a:t>
            </a:r>
          </a:p>
          <a:p>
            <a:r>
              <a:rPr lang="en-US" altLang="ko-KR" sz="1600" b="1" dirty="0" smtClean="0"/>
              <a:t>   if(</a:t>
            </a:r>
            <a:r>
              <a:rPr lang="en-US" altLang="ko-KR" sz="1600" b="1" dirty="0" err="1" smtClean="0"/>
              <a:t>entry.getCertificateIssuer</a:t>
            </a:r>
            <a:r>
              <a:rPr lang="en-US" altLang="ko-KR" sz="1600" b="1" dirty="0"/>
              <a:t>()==null)</a:t>
            </a:r>
          </a:p>
          <a:p>
            <a:r>
              <a:rPr lang="en-US" altLang="ko-KR" sz="1600" b="1" dirty="0" smtClean="0"/>
              <a:t>      </a:t>
            </a:r>
            <a:r>
              <a:rPr lang="en-US" altLang="ko-KR" sz="1600" b="1" dirty="0" err="1" smtClean="0"/>
              <a:t>System.out.printf</a:t>
            </a:r>
            <a:r>
              <a:rPr lang="en-US" altLang="ko-KR" sz="1600" b="1" dirty="0"/>
              <a:t>("</a:t>
            </a:r>
            <a:r>
              <a:rPr lang="ko-KR" altLang="en-US" sz="1600" dirty="0" err="1"/>
              <a:t>발급자</a:t>
            </a:r>
            <a:r>
              <a:rPr lang="en-US" altLang="ko-KR" sz="1600" b="1" dirty="0"/>
              <a:t>: %</a:t>
            </a:r>
            <a:r>
              <a:rPr lang="en-US" altLang="ko-KR" sz="1600" b="1" dirty="0" err="1"/>
              <a:t>s%n</a:t>
            </a:r>
            <a:r>
              <a:rPr lang="en-US" altLang="ko-KR" sz="1600" b="1" dirty="0"/>
              <a:t>", crl.getIssuerX500Principal());</a:t>
            </a:r>
          </a:p>
          <a:p>
            <a:r>
              <a:rPr lang="en-US" altLang="ko-KR" sz="1600" b="1" dirty="0" smtClean="0"/>
              <a:t>   else </a:t>
            </a:r>
            <a:r>
              <a:rPr lang="en-US" altLang="ko-KR" sz="1600" b="1" dirty="0" err="1"/>
              <a:t>System.out.printf</a:t>
            </a:r>
            <a:r>
              <a:rPr lang="en-US" altLang="ko-KR" sz="1600" b="1" dirty="0"/>
              <a:t>("</a:t>
            </a:r>
            <a:r>
              <a:rPr lang="ko-KR" altLang="en-US" sz="1600" dirty="0" err="1"/>
              <a:t>발급자</a:t>
            </a:r>
            <a:r>
              <a:rPr lang="en-US" altLang="ko-KR" sz="1600" b="1" dirty="0"/>
              <a:t>: %</a:t>
            </a:r>
            <a:r>
              <a:rPr lang="en-US" altLang="ko-KR" sz="1600" b="1" dirty="0" err="1"/>
              <a:t>s%n</a:t>
            </a:r>
            <a:r>
              <a:rPr lang="en-US" altLang="ko-KR" sz="1600" b="1" dirty="0"/>
              <a:t>", </a:t>
            </a:r>
            <a:r>
              <a:rPr lang="en-US" altLang="ko-KR" sz="1600" b="1" dirty="0" err="1"/>
              <a:t>entry.getCertificateIssuer</a:t>
            </a:r>
            <a:r>
              <a:rPr lang="en-US" altLang="ko-KR" sz="1600" b="1" dirty="0"/>
              <a:t>());</a:t>
            </a:r>
          </a:p>
          <a:p>
            <a:r>
              <a:rPr lang="en-US" altLang="ko-KR" sz="1600" b="1" dirty="0"/>
              <a:t>}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2589791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인증서 폐지 목록의 저장 및 활용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CRL </a:t>
            </a:r>
            <a:r>
              <a:rPr lang="ko-KR" altLang="en-US" dirty="0" smtClean="0"/>
              <a:t>저장 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저장된 </a:t>
            </a:r>
            <a:r>
              <a:rPr lang="en-US" altLang="ko-KR" dirty="0" smtClean="0"/>
              <a:t>CRL </a:t>
            </a:r>
            <a:r>
              <a:rPr lang="ko-KR" altLang="en-US" dirty="0" smtClean="0"/>
              <a:t>불러오기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45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1988840"/>
            <a:ext cx="7063024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 err="1"/>
              <a:t>FileOutputStream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fos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FileOutputStream</a:t>
            </a:r>
            <a:r>
              <a:rPr lang="en-US" altLang="ko-KR" sz="1600" b="1" dirty="0"/>
              <a:t>(new File("</a:t>
            </a:r>
            <a:r>
              <a:rPr lang="en-US" altLang="ko-KR" sz="1600" b="1" dirty="0" err="1"/>
              <a:t>normal.crl</a:t>
            </a:r>
            <a:r>
              <a:rPr lang="en-US" altLang="ko-KR" sz="1600" b="1" dirty="0"/>
              <a:t>"));</a:t>
            </a:r>
          </a:p>
          <a:p>
            <a:r>
              <a:rPr lang="en-US" altLang="ko-KR" sz="1600" b="1" dirty="0" err="1"/>
              <a:t>fos.write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crl.getEncoded</a:t>
            </a:r>
            <a:r>
              <a:rPr lang="en-US" altLang="ko-KR" sz="1600" b="1" dirty="0"/>
              <a:t>());</a:t>
            </a:r>
          </a:p>
          <a:p>
            <a:r>
              <a:rPr lang="en-US" altLang="ko-KR" sz="1600" b="1" dirty="0" err="1"/>
              <a:t>fos.close</a:t>
            </a:r>
            <a:r>
              <a:rPr lang="en-US" altLang="ko-KR" sz="1600" b="1" dirty="0"/>
              <a:t>();</a:t>
            </a:r>
            <a:endParaRPr lang="ko-KR" alt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3933056"/>
            <a:ext cx="6644640" cy="107721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 err="1"/>
              <a:t>CertificateFactory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cf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CertificateFactory.getInstance</a:t>
            </a:r>
            <a:r>
              <a:rPr lang="en-US" altLang="ko-KR" sz="1600" b="1" dirty="0"/>
              <a:t>("X.509");</a:t>
            </a:r>
          </a:p>
          <a:p>
            <a:r>
              <a:rPr lang="en-US" altLang="ko-KR" sz="1600" b="1" dirty="0" err="1"/>
              <a:t>FileInputStream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fis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FileInputStream</a:t>
            </a:r>
            <a:r>
              <a:rPr lang="en-US" altLang="ko-KR" sz="1600" b="1" dirty="0"/>
              <a:t>(new File(“</a:t>
            </a:r>
            <a:r>
              <a:rPr lang="en-US" altLang="ko-KR" sz="1600" b="1" dirty="0" err="1"/>
              <a:t>normal.crl</a:t>
            </a:r>
            <a:r>
              <a:rPr lang="en-US" altLang="ko-KR" sz="1600" b="1" dirty="0"/>
              <a:t>"));</a:t>
            </a:r>
          </a:p>
          <a:p>
            <a:r>
              <a:rPr lang="en-US" altLang="ko-KR" sz="1600" b="1" dirty="0"/>
              <a:t>X509CRL </a:t>
            </a:r>
            <a:r>
              <a:rPr lang="en-US" altLang="ko-KR" sz="1600" b="1" dirty="0" err="1"/>
              <a:t>crl</a:t>
            </a:r>
            <a:r>
              <a:rPr lang="en-US" altLang="ko-KR" sz="1600" b="1" dirty="0"/>
              <a:t> = (X509CRL)</a:t>
            </a:r>
            <a:r>
              <a:rPr lang="en-US" altLang="ko-KR" sz="1600" b="1" dirty="0" err="1"/>
              <a:t>cf.generateCRL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fis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err="1"/>
              <a:t>fis.close</a:t>
            </a:r>
            <a:r>
              <a:rPr lang="en-US" altLang="ko-KR" sz="1600" b="1" dirty="0"/>
              <a:t>();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6233075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인증서 </a:t>
            </a:r>
            <a:r>
              <a:rPr lang="ko-KR" altLang="en-US" dirty="0" err="1" smtClean="0"/>
              <a:t>디렉토리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err="1"/>
              <a:t>java.security.cert.CertStore</a:t>
            </a:r>
            <a:r>
              <a:rPr lang="ko-KR" altLang="en-US" dirty="0"/>
              <a:t>를 이용하여 생성할 수 </a:t>
            </a:r>
            <a:r>
              <a:rPr lang="ko-KR" altLang="en-US" dirty="0" smtClean="0"/>
              <a:t>있음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46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2060848"/>
            <a:ext cx="8172558" cy="233910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i="1" dirty="0"/>
              <a:t>List </a:t>
            </a:r>
            <a:r>
              <a:rPr lang="en-US" altLang="ko-KR" sz="1600" b="1" i="1" dirty="0" err="1"/>
              <a:t>list</a:t>
            </a:r>
            <a:r>
              <a:rPr lang="en-US" altLang="ko-KR" sz="1600" b="1" i="1" dirty="0"/>
              <a:t> = new </a:t>
            </a:r>
            <a:r>
              <a:rPr lang="en-US" altLang="ko-KR" sz="1600" b="1" i="1" dirty="0" err="1"/>
              <a:t>ArrayList</a:t>
            </a:r>
            <a:r>
              <a:rPr lang="en-US" altLang="ko-KR" sz="1600" b="1" i="1" dirty="0"/>
              <a:t>();</a:t>
            </a:r>
          </a:p>
          <a:p>
            <a:r>
              <a:rPr lang="en-US" altLang="ko-KR" sz="1600" b="1" i="1" dirty="0" err="1"/>
              <a:t>list.add</a:t>
            </a:r>
            <a:r>
              <a:rPr lang="en-US" altLang="ko-KR" sz="1600" b="1" i="1" dirty="0"/>
              <a:t>(</a:t>
            </a:r>
            <a:r>
              <a:rPr lang="en-US" altLang="ko-KR" sz="1600" b="1" i="1" dirty="0" err="1"/>
              <a:t>rootCert</a:t>
            </a:r>
            <a:r>
              <a:rPr lang="en-US" altLang="ko-KR" sz="1600" b="1" i="1" dirty="0"/>
              <a:t>);</a:t>
            </a:r>
          </a:p>
          <a:p>
            <a:r>
              <a:rPr lang="en-US" altLang="ko-KR" sz="1600" b="1" i="1" dirty="0" err="1"/>
              <a:t>list.add</a:t>
            </a:r>
            <a:r>
              <a:rPr lang="en-US" altLang="ko-KR" sz="1600" b="1" i="1" dirty="0"/>
              <a:t>(</a:t>
            </a:r>
            <a:r>
              <a:rPr lang="en-US" altLang="ko-KR" sz="1600" b="1" i="1" dirty="0" err="1"/>
              <a:t>interCert</a:t>
            </a:r>
            <a:r>
              <a:rPr lang="en-US" altLang="ko-KR" sz="1600" b="1" i="1" dirty="0"/>
              <a:t>);</a:t>
            </a:r>
          </a:p>
          <a:p>
            <a:r>
              <a:rPr lang="en-US" altLang="ko-KR" sz="1600" b="1" i="1" dirty="0" err="1"/>
              <a:t>list.add</a:t>
            </a:r>
            <a:r>
              <a:rPr lang="en-US" altLang="ko-KR" sz="1600" b="1" i="1" dirty="0"/>
              <a:t>(</a:t>
            </a:r>
            <a:r>
              <a:rPr lang="en-US" altLang="ko-KR" sz="1600" b="1" i="1" dirty="0" err="1"/>
              <a:t>aliceCert</a:t>
            </a:r>
            <a:r>
              <a:rPr lang="en-US" altLang="ko-KR" sz="1600" b="1" i="1" dirty="0"/>
              <a:t>);</a:t>
            </a:r>
          </a:p>
          <a:p>
            <a:r>
              <a:rPr lang="en-US" altLang="ko-KR" sz="1600" b="1" i="1" dirty="0" err="1"/>
              <a:t>list.add</a:t>
            </a:r>
            <a:r>
              <a:rPr lang="en-US" altLang="ko-KR" sz="1600" b="1" i="1" dirty="0"/>
              <a:t>(</a:t>
            </a:r>
            <a:r>
              <a:rPr lang="en-US" altLang="ko-KR" sz="1600" b="1" i="1" dirty="0" err="1"/>
              <a:t>bobCert</a:t>
            </a:r>
            <a:r>
              <a:rPr lang="en-US" altLang="ko-KR" sz="1600" b="1" i="1" dirty="0"/>
              <a:t>);</a:t>
            </a:r>
          </a:p>
          <a:p>
            <a:r>
              <a:rPr lang="en-US" altLang="ko-KR" sz="1600" b="1" i="1" dirty="0" err="1"/>
              <a:t>list.add</a:t>
            </a:r>
            <a:r>
              <a:rPr lang="en-US" altLang="ko-KR" sz="1600" b="1" i="1" dirty="0"/>
              <a:t>(</a:t>
            </a:r>
            <a:r>
              <a:rPr lang="en-US" altLang="ko-KR" sz="1600" b="1" i="1" dirty="0" err="1"/>
              <a:t>rootCRL</a:t>
            </a:r>
            <a:r>
              <a:rPr lang="en-US" altLang="ko-KR" sz="1600" b="1" i="1" dirty="0"/>
              <a:t>);</a:t>
            </a:r>
          </a:p>
          <a:p>
            <a:r>
              <a:rPr lang="en-US" altLang="ko-KR" sz="1600" b="1" i="1" dirty="0" err="1"/>
              <a:t>list.add</a:t>
            </a:r>
            <a:r>
              <a:rPr lang="en-US" altLang="ko-KR" sz="1600" b="1" i="1" dirty="0"/>
              <a:t>(</a:t>
            </a:r>
            <a:r>
              <a:rPr lang="en-US" altLang="ko-KR" sz="1600" b="1" i="1" dirty="0" err="1"/>
              <a:t>interCRL</a:t>
            </a:r>
            <a:r>
              <a:rPr lang="en-US" altLang="ko-KR" sz="1600" b="1" i="1" dirty="0"/>
              <a:t>);</a:t>
            </a:r>
          </a:p>
          <a:p>
            <a:r>
              <a:rPr lang="en-US" altLang="ko-KR" sz="1600" b="1" i="1" dirty="0" err="1"/>
              <a:t>CollectionCertStoreParameters</a:t>
            </a:r>
            <a:r>
              <a:rPr lang="en-US" altLang="ko-KR" sz="1600" b="1" i="1" dirty="0"/>
              <a:t> </a:t>
            </a:r>
            <a:r>
              <a:rPr lang="en-US" altLang="ko-KR" sz="1600" b="1" i="1" dirty="0" err="1"/>
              <a:t>params</a:t>
            </a:r>
            <a:r>
              <a:rPr lang="en-US" altLang="ko-KR" sz="1600" b="1" i="1" dirty="0"/>
              <a:t> = new </a:t>
            </a:r>
            <a:r>
              <a:rPr lang="en-US" altLang="ko-KR" sz="1600" b="1" i="1" dirty="0" err="1"/>
              <a:t>CollectionCertStoreParameters</a:t>
            </a:r>
            <a:r>
              <a:rPr lang="en-US" altLang="ko-KR" sz="1600" b="1" i="1" dirty="0"/>
              <a:t>(list);</a:t>
            </a:r>
          </a:p>
          <a:p>
            <a:r>
              <a:rPr lang="en-US" altLang="ko-KR" sz="1600" b="1" i="1" dirty="0" err="1"/>
              <a:t>CertStore</a:t>
            </a:r>
            <a:r>
              <a:rPr lang="en-US" altLang="ko-KR" sz="1600" b="1" i="1" dirty="0"/>
              <a:t> store = </a:t>
            </a:r>
            <a:r>
              <a:rPr lang="en-US" altLang="ko-KR" sz="1600" b="1" i="1" dirty="0" err="1"/>
              <a:t>CertStore.getInstance</a:t>
            </a:r>
            <a:r>
              <a:rPr lang="en-US" altLang="ko-KR" sz="1600" b="1" i="1" dirty="0"/>
              <a:t>("Collection",</a:t>
            </a:r>
            <a:r>
              <a:rPr lang="en-US" altLang="ko-KR" sz="1600" b="1" i="1" dirty="0" err="1"/>
              <a:t>params</a:t>
            </a:r>
            <a:r>
              <a:rPr lang="en-US" altLang="ko-KR" sz="1600" b="1" i="1" dirty="0"/>
              <a:t>);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6869396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인증 경로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err="1" smtClean="0"/>
              <a:t>java.security.cert.CertPath</a:t>
            </a:r>
            <a:r>
              <a:rPr lang="ko-KR" altLang="en-US" dirty="0" smtClean="0"/>
              <a:t>를 이용하여 인증경로 생성</a:t>
            </a:r>
            <a:endParaRPr lang="en-US" altLang="ko-KR" dirty="0" smtClean="0"/>
          </a:p>
          <a:p>
            <a:r>
              <a:rPr lang="en-US" altLang="ko-KR" b="1" dirty="0" err="1" smtClean="0"/>
              <a:t>java.security.CertPathValidator</a:t>
            </a:r>
            <a:r>
              <a:rPr lang="ko-KR" altLang="en-US" dirty="0"/>
              <a:t>를 이용하여 인증 경로를 </a:t>
            </a:r>
            <a:r>
              <a:rPr lang="ko-KR" altLang="en-US" dirty="0" smtClean="0"/>
              <a:t>유효성을 검증 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47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60295" y="2698462"/>
            <a:ext cx="7193123" cy="375487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400" b="1" dirty="0" err="1"/>
              <a:t>CertificateFactory</a:t>
            </a:r>
            <a:r>
              <a:rPr lang="en-US" altLang="ko-KR" sz="1400" b="1" dirty="0"/>
              <a:t> </a:t>
            </a:r>
            <a:r>
              <a:rPr lang="en-US" altLang="ko-KR" sz="1400" b="1" dirty="0" err="1"/>
              <a:t>cf</a:t>
            </a:r>
            <a:r>
              <a:rPr lang="en-US" altLang="ko-KR" sz="1400" b="1" dirty="0"/>
              <a:t> = </a:t>
            </a:r>
            <a:r>
              <a:rPr lang="en-US" altLang="ko-KR" sz="1400" b="1" dirty="0" err="1"/>
              <a:t>CertificateFactory.getInstance</a:t>
            </a:r>
            <a:r>
              <a:rPr lang="en-US" altLang="ko-KR" sz="1400" b="1" dirty="0"/>
              <a:t>("X.509");</a:t>
            </a:r>
          </a:p>
          <a:p>
            <a:r>
              <a:rPr lang="en-US" altLang="ko-KR" sz="1400" b="1" dirty="0"/>
              <a:t>List&lt;Certificate&gt; </a:t>
            </a:r>
            <a:r>
              <a:rPr lang="en-US" altLang="ko-KR" sz="1400" b="1" dirty="0" err="1"/>
              <a:t>certChain</a:t>
            </a:r>
            <a:r>
              <a:rPr lang="en-US" altLang="ko-KR" sz="1400" b="1" dirty="0"/>
              <a:t> = new </a:t>
            </a:r>
            <a:r>
              <a:rPr lang="en-US" altLang="ko-KR" sz="1400" b="1" dirty="0" err="1"/>
              <a:t>ArrayList</a:t>
            </a:r>
            <a:r>
              <a:rPr lang="en-US" altLang="ko-KR" sz="1400" b="1" dirty="0"/>
              <a:t>();</a:t>
            </a:r>
          </a:p>
          <a:p>
            <a:r>
              <a:rPr lang="en-US" altLang="ko-KR" sz="1400" b="1" dirty="0" err="1"/>
              <a:t>certChain.add</a:t>
            </a:r>
            <a:r>
              <a:rPr lang="en-US" altLang="ko-KR" sz="1400" b="1" dirty="0"/>
              <a:t>(</a:t>
            </a:r>
            <a:r>
              <a:rPr lang="en-US" altLang="ko-KR" sz="1400" b="1" dirty="0" err="1"/>
              <a:t>bobCert</a:t>
            </a:r>
            <a:r>
              <a:rPr lang="en-US" altLang="ko-KR" sz="1400" b="1" dirty="0"/>
              <a:t>);</a:t>
            </a:r>
          </a:p>
          <a:p>
            <a:r>
              <a:rPr lang="en-US" altLang="ko-KR" sz="1400" b="1" dirty="0" err="1"/>
              <a:t>certChain.add</a:t>
            </a:r>
            <a:r>
              <a:rPr lang="en-US" altLang="ko-KR" sz="1400" b="1" dirty="0"/>
              <a:t>(</a:t>
            </a:r>
            <a:r>
              <a:rPr lang="en-US" altLang="ko-KR" sz="1400" b="1" dirty="0" err="1"/>
              <a:t>interCert</a:t>
            </a:r>
            <a:r>
              <a:rPr lang="en-US" altLang="ko-KR" sz="1400" b="1" dirty="0"/>
              <a:t>);</a:t>
            </a:r>
          </a:p>
          <a:p>
            <a:r>
              <a:rPr lang="en-US" altLang="ko-KR" sz="1400" b="1" dirty="0" err="1"/>
              <a:t>CertPath</a:t>
            </a:r>
            <a:r>
              <a:rPr lang="en-US" altLang="ko-KR" sz="1400" b="1" dirty="0"/>
              <a:t> </a:t>
            </a:r>
            <a:r>
              <a:rPr lang="en-US" altLang="ko-KR" sz="1400" b="1" dirty="0" err="1"/>
              <a:t>certPath</a:t>
            </a:r>
            <a:r>
              <a:rPr lang="en-US" altLang="ko-KR" sz="1400" b="1" dirty="0"/>
              <a:t> = </a:t>
            </a:r>
            <a:r>
              <a:rPr lang="en-US" altLang="ko-KR" sz="1400" b="1" dirty="0" err="1"/>
              <a:t>cf.generateCertPath</a:t>
            </a:r>
            <a:r>
              <a:rPr lang="en-US" altLang="ko-KR" sz="1400" b="1" dirty="0"/>
              <a:t>(</a:t>
            </a:r>
            <a:r>
              <a:rPr lang="en-US" altLang="ko-KR" sz="1400" b="1" dirty="0" err="1"/>
              <a:t>certChain</a:t>
            </a:r>
            <a:r>
              <a:rPr lang="en-US" altLang="ko-KR" sz="1400" b="1" dirty="0"/>
              <a:t>);</a:t>
            </a:r>
          </a:p>
          <a:p>
            <a:r>
              <a:rPr lang="en-US" altLang="ko-KR" sz="1400" b="1" dirty="0"/>
              <a:t>Set trust = </a:t>
            </a:r>
            <a:r>
              <a:rPr lang="en-US" altLang="ko-KR" sz="1400" b="1" dirty="0" err="1"/>
              <a:t>Collections.singleton</a:t>
            </a:r>
            <a:r>
              <a:rPr lang="en-US" altLang="ko-KR" sz="1400" b="1" dirty="0"/>
              <a:t>(new </a:t>
            </a:r>
            <a:r>
              <a:rPr lang="en-US" altLang="ko-KR" sz="1400" b="1" dirty="0" err="1"/>
              <a:t>TrustAnchor</a:t>
            </a:r>
            <a:r>
              <a:rPr lang="en-US" altLang="ko-KR" sz="1400" b="1" dirty="0"/>
              <a:t>(</a:t>
            </a:r>
            <a:r>
              <a:rPr lang="en-US" altLang="ko-KR" sz="1400" b="1" dirty="0" err="1"/>
              <a:t>rootCert,null</a:t>
            </a:r>
            <a:r>
              <a:rPr lang="en-US" altLang="ko-KR" sz="1400" b="1" dirty="0"/>
              <a:t>));</a:t>
            </a:r>
          </a:p>
          <a:p>
            <a:r>
              <a:rPr lang="en-US" altLang="ko-KR" sz="1400" b="1" dirty="0" err="1"/>
              <a:t>CertPathValidator</a:t>
            </a:r>
            <a:r>
              <a:rPr lang="en-US" altLang="ko-KR" sz="1400" b="1" dirty="0"/>
              <a:t> validator = </a:t>
            </a:r>
            <a:r>
              <a:rPr lang="en-US" altLang="ko-KR" sz="1400" b="1" dirty="0" err="1"/>
              <a:t>CertPathValidator.getInstance</a:t>
            </a:r>
            <a:r>
              <a:rPr lang="en-US" altLang="ko-KR" sz="1400" b="1" dirty="0"/>
              <a:t>("PKIX","BC");</a:t>
            </a:r>
          </a:p>
          <a:p>
            <a:r>
              <a:rPr lang="en-US" altLang="ko-KR" sz="1400" b="1" dirty="0" err="1"/>
              <a:t>PKIXParameters</a:t>
            </a:r>
            <a:r>
              <a:rPr lang="en-US" altLang="ko-KR" sz="1400" b="1" dirty="0"/>
              <a:t> </a:t>
            </a:r>
            <a:r>
              <a:rPr lang="en-US" altLang="ko-KR" sz="1400" b="1" dirty="0" err="1"/>
              <a:t>param</a:t>
            </a:r>
            <a:r>
              <a:rPr lang="en-US" altLang="ko-KR" sz="1400" b="1" dirty="0"/>
              <a:t> = new </a:t>
            </a:r>
            <a:r>
              <a:rPr lang="en-US" altLang="ko-KR" sz="1400" b="1" dirty="0" err="1"/>
              <a:t>PKIXParameters</a:t>
            </a:r>
            <a:r>
              <a:rPr lang="en-US" altLang="ko-KR" sz="1400" b="1" dirty="0"/>
              <a:t>(trust);</a:t>
            </a:r>
          </a:p>
          <a:p>
            <a:r>
              <a:rPr lang="en-US" altLang="ko-KR" sz="1400" b="1" dirty="0" err="1"/>
              <a:t>param.addCertStore</a:t>
            </a:r>
            <a:r>
              <a:rPr lang="en-US" altLang="ko-KR" sz="1400" b="1" dirty="0"/>
              <a:t>(store);</a:t>
            </a:r>
          </a:p>
          <a:p>
            <a:r>
              <a:rPr lang="en-US" altLang="ko-KR" sz="1400" b="1" dirty="0" err="1"/>
              <a:t>param.setDate</a:t>
            </a:r>
            <a:r>
              <a:rPr lang="en-US" altLang="ko-KR" sz="1400" b="1" dirty="0"/>
              <a:t>(new Date());</a:t>
            </a:r>
          </a:p>
          <a:p>
            <a:r>
              <a:rPr lang="en-US" altLang="ko-KR" sz="1400" b="1" dirty="0"/>
              <a:t>try{</a:t>
            </a:r>
          </a:p>
          <a:p>
            <a:r>
              <a:rPr lang="en-US" altLang="ko-KR" sz="1400" b="1" dirty="0" smtClean="0"/>
              <a:t>   </a:t>
            </a:r>
            <a:r>
              <a:rPr lang="en-US" altLang="ko-KR" sz="1400" b="1" dirty="0" err="1" smtClean="0"/>
              <a:t>PKIXCertPathValidatorResult</a:t>
            </a:r>
            <a:r>
              <a:rPr lang="en-US" altLang="ko-KR" sz="1400" b="1" dirty="0" smtClean="0"/>
              <a:t> </a:t>
            </a:r>
            <a:r>
              <a:rPr lang="en-US" altLang="ko-KR" sz="1400" b="1" dirty="0"/>
              <a:t>result</a:t>
            </a:r>
          </a:p>
          <a:p>
            <a:r>
              <a:rPr lang="en-US" altLang="ko-KR" sz="1400" b="1" dirty="0" smtClean="0"/>
              <a:t>	= </a:t>
            </a:r>
            <a:r>
              <a:rPr lang="en-US" altLang="ko-KR" sz="1400" b="1" dirty="0"/>
              <a:t>(</a:t>
            </a:r>
            <a:r>
              <a:rPr lang="en-US" altLang="ko-KR" sz="1400" b="1" dirty="0" err="1"/>
              <a:t>PKIXCertPathValidatorResult</a:t>
            </a:r>
            <a:r>
              <a:rPr lang="en-US" altLang="ko-KR" sz="1400" b="1" dirty="0"/>
              <a:t>)</a:t>
            </a:r>
            <a:r>
              <a:rPr lang="en-US" altLang="ko-KR" sz="1400" b="1" dirty="0" err="1"/>
              <a:t>validator.validate</a:t>
            </a:r>
            <a:r>
              <a:rPr lang="en-US" altLang="ko-KR" sz="1400" b="1" dirty="0"/>
              <a:t>(</a:t>
            </a:r>
            <a:r>
              <a:rPr lang="en-US" altLang="ko-KR" sz="1400" b="1" dirty="0" err="1"/>
              <a:t>certPath,param</a:t>
            </a:r>
            <a:r>
              <a:rPr lang="en-US" altLang="ko-KR" sz="1400" b="1" dirty="0"/>
              <a:t>);</a:t>
            </a:r>
          </a:p>
          <a:p>
            <a:r>
              <a:rPr lang="en-US" altLang="ko-KR" sz="1400" b="1" dirty="0"/>
              <a:t>}</a:t>
            </a:r>
          </a:p>
          <a:p>
            <a:r>
              <a:rPr lang="en-US" altLang="ko-KR" sz="1400" b="1" dirty="0"/>
              <a:t>catch(</a:t>
            </a:r>
            <a:r>
              <a:rPr lang="en-US" altLang="ko-KR" sz="1400" b="1" dirty="0" err="1"/>
              <a:t>CertPathValidatorException</a:t>
            </a:r>
            <a:r>
              <a:rPr lang="en-US" altLang="ko-KR" sz="1400" b="1" dirty="0"/>
              <a:t> e){</a:t>
            </a:r>
          </a:p>
          <a:p>
            <a:r>
              <a:rPr lang="en-US" altLang="ko-KR" sz="1400" b="1" dirty="0" smtClean="0"/>
              <a:t>   </a:t>
            </a:r>
            <a:r>
              <a:rPr lang="en-US" altLang="ko-KR" sz="1400" b="1" dirty="0" err="1" smtClean="0"/>
              <a:t>System.out.println</a:t>
            </a:r>
            <a:r>
              <a:rPr lang="en-US" altLang="ko-KR" sz="1400" b="1" dirty="0"/>
              <a:t>("validation failed "+</a:t>
            </a:r>
            <a:r>
              <a:rPr lang="en-US" altLang="ko-KR" sz="1400" b="1" dirty="0" err="1"/>
              <a:t>e.getIndex</a:t>
            </a:r>
            <a:r>
              <a:rPr lang="en-US" altLang="ko-KR" sz="1400" b="1" dirty="0"/>
              <a:t>()+" detail: "+</a:t>
            </a:r>
            <a:r>
              <a:rPr lang="en-US" altLang="ko-KR" sz="1400" b="1" dirty="0" err="1"/>
              <a:t>e.getMessage</a:t>
            </a:r>
            <a:r>
              <a:rPr lang="en-US" altLang="ko-KR" sz="1400" b="1" dirty="0"/>
              <a:t>());</a:t>
            </a:r>
          </a:p>
          <a:p>
            <a:r>
              <a:rPr lang="en-US" altLang="ko-KR" sz="1400" b="1" dirty="0"/>
              <a:t>}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531482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 </a:t>
            </a:r>
            <a:r>
              <a:rPr lang="ko-KR" altLang="en-US" dirty="0" smtClean="0"/>
              <a:t>파일 암호화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복호화</a:t>
            </a:r>
            <a:r>
              <a:rPr lang="ko-KR" altLang="en-US" dirty="0" smtClean="0"/>
              <a:t>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파일을 암호화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CipherInputStream</a:t>
            </a:r>
            <a:r>
              <a:rPr lang="en-US" altLang="ko-KR" dirty="0" smtClean="0"/>
              <a:t> </a:t>
            </a:r>
            <a:r>
              <a:rPr lang="ko-KR" altLang="en-US" dirty="0" smtClean="0"/>
              <a:t>이용 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파일은 </a:t>
            </a:r>
            <a:r>
              <a:rPr lang="en-US" altLang="ko-KR" dirty="0" err="1" smtClean="0"/>
              <a:t>FileInputStream</a:t>
            </a:r>
            <a:r>
              <a:rPr lang="en-US" altLang="ko-KR" dirty="0" smtClean="0"/>
              <a:t> </a:t>
            </a:r>
            <a:r>
              <a:rPr lang="ko-KR" altLang="en-US" dirty="0" smtClean="0"/>
              <a:t>이용하여 입력 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암호는 </a:t>
            </a:r>
            <a:r>
              <a:rPr lang="en-US" altLang="ko-KR" dirty="0" smtClean="0"/>
              <a:t>Cipher </a:t>
            </a:r>
            <a:r>
              <a:rPr lang="ko-KR" altLang="en-US" dirty="0" smtClean="0"/>
              <a:t>객체로 입력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48</a:t>
            </a:fld>
            <a:endParaRPr lang="ko-KR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877122"/>
            <a:ext cx="7848872" cy="2137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96683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파일 암호화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49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20367" y="1476648"/>
            <a:ext cx="7884081" cy="46166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 err="1"/>
              <a:t>FileInputStream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inFile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FileInputStream</a:t>
            </a:r>
            <a:r>
              <a:rPr lang="en-US" altLang="ko-KR" sz="1600" b="1" dirty="0"/>
              <a:t>(new File("input.txt"));</a:t>
            </a:r>
          </a:p>
          <a:p>
            <a:r>
              <a:rPr lang="en-US" altLang="ko-KR" sz="1600" b="1" dirty="0" err="1"/>
              <a:t>KeyGenerator</a:t>
            </a:r>
            <a:r>
              <a:rPr lang="en-US" altLang="ko-KR" sz="1600" b="1" dirty="0"/>
              <a:t> kg = </a:t>
            </a:r>
            <a:r>
              <a:rPr lang="en-US" altLang="ko-KR" sz="1600" b="1" dirty="0" err="1"/>
              <a:t>KeyGenerator.getInstance</a:t>
            </a:r>
            <a:r>
              <a:rPr lang="en-US" altLang="ko-KR" sz="1600" b="1" dirty="0"/>
              <a:t>("AES");</a:t>
            </a:r>
          </a:p>
          <a:p>
            <a:r>
              <a:rPr lang="en-US" altLang="ko-KR" sz="1600" b="1" dirty="0" err="1"/>
              <a:t>SecretKey</a:t>
            </a:r>
            <a:r>
              <a:rPr lang="en-US" altLang="ko-KR" sz="1600" b="1" dirty="0"/>
              <a:t> key = </a:t>
            </a:r>
            <a:r>
              <a:rPr lang="en-US" altLang="ko-KR" sz="1600" b="1" dirty="0" err="1"/>
              <a:t>kg.generateKey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err="1"/>
              <a:t>SecretKeySpec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keySpec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SecretKeySpec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key.getEncoded</a:t>
            </a:r>
            <a:r>
              <a:rPr lang="en-US" altLang="ko-KR" sz="1600" b="1" dirty="0"/>
              <a:t>(), "AES");</a:t>
            </a:r>
          </a:p>
          <a:p>
            <a:r>
              <a:rPr lang="en-US" altLang="ko-KR" sz="1600" b="1" dirty="0"/>
              <a:t>Cipher </a:t>
            </a:r>
            <a:r>
              <a:rPr lang="en-US" altLang="ko-KR" sz="1600" b="1" dirty="0" err="1"/>
              <a:t>cipher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Cipher.getInstance</a:t>
            </a:r>
            <a:r>
              <a:rPr lang="en-US" altLang="ko-KR" sz="1600" b="1" dirty="0"/>
              <a:t>("AES/ECB/</a:t>
            </a:r>
            <a:r>
              <a:rPr lang="en-US" altLang="ko-KR" sz="1600" b="1" dirty="0" err="1"/>
              <a:t>NoPadding</a:t>
            </a:r>
            <a:r>
              <a:rPr lang="en-US" altLang="ko-KR" sz="1600" b="1" dirty="0"/>
              <a:t>");</a:t>
            </a:r>
          </a:p>
          <a:p>
            <a:r>
              <a:rPr lang="en-US" altLang="ko-KR" sz="1600" b="1" dirty="0" err="1"/>
              <a:t>cipher.init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Cipher.ENCRYPT_MODE</a:t>
            </a:r>
            <a:r>
              <a:rPr lang="en-US" altLang="ko-KR" sz="1600" b="1" dirty="0"/>
              <a:t>, </a:t>
            </a:r>
            <a:r>
              <a:rPr lang="en-US" altLang="ko-KR" sz="1600" b="1" dirty="0" err="1"/>
              <a:t>keySpec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/>
              <a:t>final </a:t>
            </a:r>
            <a:r>
              <a:rPr lang="en-US" altLang="ko-KR" sz="1600" b="1" dirty="0" err="1"/>
              <a:t>int</a:t>
            </a:r>
            <a:r>
              <a:rPr lang="en-US" altLang="ko-KR" sz="1600" b="1" dirty="0"/>
              <a:t> BLOCKSIZE = </a:t>
            </a:r>
            <a:r>
              <a:rPr lang="en-US" altLang="ko-KR" sz="1600" b="1" dirty="0" err="1"/>
              <a:t>cipher.getBlockSize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err="1"/>
              <a:t>CipherInputStream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cinFile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CipherInputStream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inFile,cipher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err="1"/>
              <a:t>FileOutputStream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encryptOutFile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FileOutputStream</a:t>
            </a:r>
            <a:r>
              <a:rPr lang="en-US" altLang="ko-KR" sz="1600" b="1" dirty="0"/>
              <a:t>(new File("output"));</a:t>
            </a:r>
          </a:p>
          <a:p>
            <a:r>
              <a:rPr lang="en-US" altLang="ko-KR" sz="1600" b="1" dirty="0"/>
              <a:t>byte[] block = new byte[BLOCKSIZE];</a:t>
            </a:r>
          </a:p>
          <a:p>
            <a:r>
              <a:rPr lang="en-US" altLang="ko-KR" sz="1600" b="1" dirty="0" err="1"/>
              <a:t>int</a:t>
            </a:r>
            <a:r>
              <a:rPr lang="en-US" altLang="ko-KR" sz="1600" b="1" dirty="0"/>
              <a:t> length = </a:t>
            </a:r>
            <a:r>
              <a:rPr lang="en-US" altLang="ko-KR" sz="1600" b="1" dirty="0" err="1"/>
              <a:t>cinFile.read</a:t>
            </a:r>
            <a:r>
              <a:rPr lang="en-US" altLang="ko-KR" sz="1600" b="1" dirty="0"/>
              <a:t>(block);</a:t>
            </a:r>
          </a:p>
          <a:p>
            <a:r>
              <a:rPr lang="en-US" altLang="ko-KR" sz="1600" b="1" dirty="0"/>
              <a:t>while(length!=-1){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encryptOutFile.write</a:t>
            </a:r>
            <a:r>
              <a:rPr lang="en-US" altLang="ko-KR" sz="1600" b="1" dirty="0" smtClean="0"/>
              <a:t>(block,0,length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smtClean="0"/>
              <a:t>   length </a:t>
            </a:r>
            <a:r>
              <a:rPr lang="en-US" altLang="ko-KR" sz="1600" b="1" dirty="0"/>
              <a:t>= </a:t>
            </a:r>
            <a:r>
              <a:rPr lang="en-US" altLang="ko-KR" sz="1600" b="1" dirty="0" err="1"/>
              <a:t>cinFile.read</a:t>
            </a:r>
            <a:r>
              <a:rPr lang="en-US" altLang="ko-KR" sz="1600" b="1" dirty="0"/>
              <a:t>(block);</a:t>
            </a:r>
          </a:p>
          <a:p>
            <a:r>
              <a:rPr lang="en-US" altLang="ko-KR" sz="1600" b="1" dirty="0"/>
              <a:t>}</a:t>
            </a:r>
          </a:p>
          <a:p>
            <a:r>
              <a:rPr lang="en-US" altLang="ko-KR" sz="1600" b="1" dirty="0" err="1"/>
              <a:t>encryptOutFile.close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err="1"/>
              <a:t>inFile.close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err="1"/>
              <a:t>cinFile.close</a:t>
            </a:r>
            <a:r>
              <a:rPr lang="en-US" altLang="ko-KR" sz="1600" b="1" dirty="0"/>
              <a:t>();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084413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알고리즘의 독립성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/>
              <a:t>같은 종류의 여러 알고리즘을 동일한 </a:t>
            </a:r>
            <a:r>
              <a:rPr lang="ko-KR" altLang="en-US" dirty="0" err="1"/>
              <a:t>메소드를</a:t>
            </a:r>
            <a:r>
              <a:rPr lang="ko-KR" altLang="en-US" dirty="0"/>
              <a:t> 이용하여 </a:t>
            </a:r>
            <a:r>
              <a:rPr lang="ko-KR" altLang="en-US" dirty="0" smtClean="0"/>
              <a:t>암호연산을 수행할 </a:t>
            </a:r>
            <a:r>
              <a:rPr lang="ko-KR" altLang="en-US" dirty="0"/>
              <a:t>수 </a:t>
            </a:r>
            <a:r>
              <a:rPr lang="ko-KR" altLang="en-US" dirty="0" smtClean="0"/>
              <a:t>있음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이를 </a:t>
            </a:r>
            <a:r>
              <a:rPr lang="ko-KR" altLang="en-US" dirty="0"/>
              <a:t>위해 다음과 같이 암호연산을 </a:t>
            </a:r>
            <a:r>
              <a:rPr lang="ko-KR" altLang="en-US" dirty="0" smtClean="0"/>
              <a:t>분류한다</a:t>
            </a:r>
            <a:r>
              <a:rPr lang="en-US" altLang="ko-KR" dirty="0" smtClean="0"/>
              <a:t>.</a:t>
            </a:r>
            <a:endParaRPr lang="ko-KR" altLang="en-US" dirty="0"/>
          </a:p>
          <a:p>
            <a:pPr lvl="1"/>
            <a:r>
              <a:rPr lang="en-US" altLang="ko-KR" b="1" dirty="0" err="1"/>
              <a:t>MessageDigest</a:t>
            </a:r>
            <a:r>
              <a:rPr lang="en-US" altLang="ko-KR" b="1" dirty="0"/>
              <a:t>: </a:t>
            </a:r>
            <a:r>
              <a:rPr lang="ko-KR" altLang="en-US" dirty="0" err="1"/>
              <a:t>해쉬함수</a:t>
            </a:r>
            <a:endParaRPr lang="ko-KR" altLang="en-US" dirty="0"/>
          </a:p>
          <a:p>
            <a:pPr lvl="1"/>
            <a:r>
              <a:rPr lang="en-US" altLang="ko-KR" b="1" dirty="0"/>
              <a:t>Signature: </a:t>
            </a:r>
            <a:r>
              <a:rPr lang="ko-KR" altLang="en-US" dirty="0"/>
              <a:t>전자서명</a:t>
            </a:r>
          </a:p>
          <a:p>
            <a:pPr lvl="1"/>
            <a:r>
              <a:rPr lang="en-US" altLang="ko-KR" b="1" dirty="0" err="1"/>
              <a:t>KeyPairGenerator</a:t>
            </a:r>
            <a:r>
              <a:rPr lang="en-US" altLang="ko-KR" b="1" dirty="0"/>
              <a:t>: </a:t>
            </a:r>
            <a:r>
              <a:rPr lang="ko-KR" altLang="en-US" dirty="0"/>
              <a:t>전자서명을 위한 키 쌍 생성</a:t>
            </a:r>
          </a:p>
          <a:p>
            <a:pPr lvl="1"/>
            <a:r>
              <a:rPr lang="en-US" altLang="ko-KR" b="1" dirty="0" err="1"/>
              <a:t>KeyFactory</a:t>
            </a:r>
            <a:endParaRPr lang="en-US" altLang="ko-KR" b="1" dirty="0"/>
          </a:p>
          <a:p>
            <a:pPr lvl="1"/>
            <a:r>
              <a:rPr lang="en-US" altLang="ko-KR" b="1" dirty="0" err="1"/>
              <a:t>KeyStore</a:t>
            </a:r>
            <a:r>
              <a:rPr lang="en-US" altLang="ko-KR" b="1" dirty="0"/>
              <a:t>: </a:t>
            </a:r>
            <a:r>
              <a:rPr lang="ko-KR" altLang="en-US" dirty="0"/>
              <a:t>다양한 </a:t>
            </a:r>
            <a:r>
              <a:rPr lang="ko-KR" altLang="en-US" dirty="0" err="1"/>
              <a:t>암호키</a:t>
            </a:r>
            <a:r>
              <a:rPr lang="ko-KR" altLang="en-US" dirty="0"/>
              <a:t> 관리</a:t>
            </a:r>
          </a:p>
          <a:p>
            <a:pPr lvl="1"/>
            <a:r>
              <a:rPr lang="en-US" altLang="ko-KR" b="1" dirty="0" err="1"/>
              <a:t>SecureRandom</a:t>
            </a:r>
            <a:r>
              <a:rPr lang="en-US" altLang="ko-KR" b="1" dirty="0"/>
              <a:t>: </a:t>
            </a:r>
            <a:r>
              <a:rPr lang="ko-KR" altLang="en-US" dirty="0" err="1"/>
              <a:t>의사난수</a:t>
            </a:r>
            <a:r>
              <a:rPr lang="ko-KR" altLang="en-US" dirty="0"/>
              <a:t> 비트 생성</a:t>
            </a:r>
          </a:p>
          <a:p>
            <a:pPr lvl="1"/>
            <a:r>
              <a:rPr lang="en-US" altLang="ko-KR" b="1" dirty="0" err="1"/>
              <a:t>AlgorithmParameters</a:t>
            </a:r>
            <a:endParaRPr lang="en-US" altLang="ko-KR" b="1" dirty="0"/>
          </a:p>
          <a:p>
            <a:pPr lvl="1"/>
            <a:r>
              <a:rPr lang="en-US" altLang="ko-KR" b="1" dirty="0" err="1"/>
              <a:t>AlgorithmParameterGenerator</a:t>
            </a:r>
            <a:endParaRPr lang="en-US" altLang="ko-KR" b="1" dirty="0"/>
          </a:p>
          <a:p>
            <a:pPr lvl="1"/>
            <a:r>
              <a:rPr lang="en-US" altLang="ko-KR" b="1" dirty="0" err="1"/>
              <a:t>CertificateFactory</a:t>
            </a:r>
            <a:r>
              <a:rPr lang="en-US" altLang="ko-KR" b="1" dirty="0"/>
              <a:t>: </a:t>
            </a:r>
            <a:r>
              <a:rPr lang="ko-KR" altLang="en-US" dirty="0"/>
              <a:t>인증서와 인증서폐지목록을 생성</a:t>
            </a:r>
          </a:p>
          <a:p>
            <a:pPr lvl="1"/>
            <a:r>
              <a:rPr lang="en-US" altLang="ko-KR" b="1" dirty="0" err="1"/>
              <a:t>CertPathBuilder</a:t>
            </a:r>
            <a:endParaRPr lang="en-US" altLang="ko-KR" b="1" dirty="0"/>
          </a:p>
          <a:p>
            <a:pPr lvl="1"/>
            <a:r>
              <a:rPr lang="en-US" altLang="ko-KR" b="1" dirty="0" err="1"/>
              <a:t>CertStore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3390755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파일 </a:t>
            </a:r>
            <a:r>
              <a:rPr lang="ko-KR" altLang="en-US" dirty="0" err="1" smtClean="0"/>
              <a:t>복호화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암호화된 파일을 </a:t>
            </a:r>
            <a:r>
              <a:rPr lang="ko-KR" altLang="en-US" dirty="0" err="1" smtClean="0"/>
              <a:t>복호화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CipherOutputStream</a:t>
            </a:r>
            <a:r>
              <a:rPr lang="en-US" altLang="ko-KR" dirty="0" smtClean="0"/>
              <a:t> </a:t>
            </a:r>
            <a:r>
              <a:rPr lang="ko-KR" altLang="en-US" dirty="0" smtClean="0"/>
              <a:t>이용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50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2060848"/>
            <a:ext cx="7434279" cy="338554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/>
              <a:t>cipher = </a:t>
            </a:r>
            <a:r>
              <a:rPr lang="en-US" altLang="ko-KR" sz="1600" b="1" dirty="0" err="1"/>
              <a:t>Cipher.getInstance</a:t>
            </a:r>
            <a:r>
              <a:rPr lang="en-US" altLang="ko-KR" sz="1600" b="1" dirty="0"/>
              <a:t>("AES/ECB/PKCS5Padding");</a:t>
            </a:r>
          </a:p>
          <a:p>
            <a:r>
              <a:rPr lang="en-US" altLang="ko-KR" sz="1600" b="1" dirty="0" err="1"/>
              <a:t>cipher.init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Cipher.DECRYPT_MODE</a:t>
            </a:r>
            <a:r>
              <a:rPr lang="en-US" altLang="ko-KR" sz="1600" b="1" dirty="0"/>
              <a:t>, </a:t>
            </a:r>
            <a:r>
              <a:rPr lang="en-US" altLang="ko-KR" sz="1600" b="1" dirty="0" err="1"/>
              <a:t>keySpec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err="1"/>
              <a:t>FileInputStream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encryptInFile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FileInputStream</a:t>
            </a:r>
            <a:r>
              <a:rPr lang="en-US" altLang="ko-KR" sz="1600" b="1" dirty="0"/>
              <a:t>(new File("output"));</a:t>
            </a:r>
          </a:p>
          <a:p>
            <a:r>
              <a:rPr lang="en-US" altLang="ko-KR" sz="1600" b="1" dirty="0" err="1"/>
              <a:t>FileOutputStream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outFile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FileOutputStream</a:t>
            </a:r>
            <a:r>
              <a:rPr lang="en-US" altLang="ko-KR" sz="1600" b="1" dirty="0"/>
              <a:t>(new File("output.txt"));</a:t>
            </a:r>
          </a:p>
          <a:p>
            <a:r>
              <a:rPr lang="en-US" altLang="ko-KR" sz="1600" b="1" dirty="0" err="1"/>
              <a:t>CipherOutputStream</a:t>
            </a:r>
            <a:r>
              <a:rPr lang="en-US" altLang="ko-KR" sz="1600" b="1" dirty="0"/>
              <a:t> </a:t>
            </a:r>
            <a:r>
              <a:rPr lang="en-US" altLang="ko-KR" sz="1600" b="1" dirty="0" err="1"/>
              <a:t>coutFile</a:t>
            </a:r>
            <a:r>
              <a:rPr lang="en-US" altLang="ko-KR" sz="1600" b="1" dirty="0"/>
              <a:t> = new </a:t>
            </a:r>
            <a:r>
              <a:rPr lang="en-US" altLang="ko-KR" sz="1600" b="1" dirty="0" err="1"/>
              <a:t>CipherOutputStream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outFile,cipher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/>
              <a:t>length = </a:t>
            </a:r>
            <a:r>
              <a:rPr lang="en-US" altLang="ko-KR" sz="1600" b="1" dirty="0" err="1"/>
              <a:t>encryptInFile.read</a:t>
            </a:r>
            <a:r>
              <a:rPr lang="en-US" altLang="ko-KR" sz="1600" b="1" dirty="0"/>
              <a:t>(block);</a:t>
            </a:r>
          </a:p>
          <a:p>
            <a:r>
              <a:rPr lang="en-US" altLang="ko-KR" sz="1600" b="1" dirty="0"/>
              <a:t>while(length!=-1){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coutFile.write</a:t>
            </a:r>
            <a:r>
              <a:rPr lang="en-US" altLang="ko-KR" sz="1600" b="1" dirty="0" smtClean="0"/>
              <a:t>(block,0,length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smtClean="0"/>
              <a:t>   length </a:t>
            </a:r>
            <a:r>
              <a:rPr lang="en-US" altLang="ko-KR" sz="1600" b="1" dirty="0"/>
              <a:t>= </a:t>
            </a:r>
            <a:r>
              <a:rPr lang="en-US" altLang="ko-KR" sz="1600" b="1" dirty="0" err="1"/>
              <a:t>encryptInFile.read</a:t>
            </a:r>
            <a:r>
              <a:rPr lang="en-US" altLang="ko-KR" sz="1600" b="1" dirty="0"/>
              <a:t>(block);</a:t>
            </a:r>
          </a:p>
          <a:p>
            <a:r>
              <a:rPr lang="en-US" altLang="ko-KR" sz="1600" b="1" dirty="0"/>
              <a:t>}</a:t>
            </a:r>
          </a:p>
          <a:p>
            <a:r>
              <a:rPr lang="en-US" altLang="ko-KR" sz="1600" b="1" dirty="0" err="1"/>
              <a:t>coutFile.close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err="1"/>
              <a:t>encryptInFile.close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err="1"/>
              <a:t>outFile.close</a:t>
            </a:r>
            <a:r>
              <a:rPr lang="en-US" altLang="ko-KR" sz="1600" b="1" dirty="0"/>
              <a:t>();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595180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알고리즘의 독립성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같은 인터페이스에 알고리즘 이름만 바꾸어 사용할 수 있도록 구현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6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2420888"/>
            <a:ext cx="7259936" cy="255454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/>
              <a:t>try{</a:t>
            </a:r>
          </a:p>
          <a:p>
            <a:r>
              <a:rPr lang="en-US" altLang="ko-KR" sz="1600" b="1" dirty="0"/>
              <a:t> </a:t>
            </a:r>
            <a:r>
              <a:rPr lang="en-US" altLang="ko-KR" sz="1600" b="1" dirty="0" smtClean="0"/>
              <a:t>  </a:t>
            </a:r>
            <a:r>
              <a:rPr lang="en-US" altLang="ko-KR" sz="1600" b="1" dirty="0" err="1" smtClean="0"/>
              <a:t>MessageDigest</a:t>
            </a:r>
            <a:r>
              <a:rPr lang="en-US" altLang="ko-KR" sz="1600" b="1" dirty="0" smtClean="0"/>
              <a:t> </a:t>
            </a:r>
            <a:r>
              <a:rPr lang="en-US" altLang="ko-KR" sz="1600" b="1" dirty="0"/>
              <a:t>md5 = </a:t>
            </a:r>
            <a:r>
              <a:rPr lang="en-US" altLang="ko-KR" sz="1600" b="1" dirty="0" err="1"/>
              <a:t>MessageDigest.getInstance</a:t>
            </a:r>
            <a:r>
              <a:rPr lang="en-US" altLang="ko-KR" sz="1600" b="1" dirty="0"/>
              <a:t>(“MD5”);</a:t>
            </a:r>
          </a:p>
          <a:p>
            <a:r>
              <a:rPr lang="en-US" altLang="ko-KR" sz="1600" b="1" dirty="0" smtClean="0"/>
              <a:t>   // </a:t>
            </a:r>
            <a:r>
              <a:rPr lang="en-US" altLang="ko-KR" sz="1600" b="1" dirty="0" err="1"/>
              <a:t>MessageDigest</a:t>
            </a:r>
            <a:r>
              <a:rPr lang="en-US" altLang="ko-KR" sz="1600" b="1" dirty="0"/>
              <a:t> md5 = </a:t>
            </a:r>
            <a:r>
              <a:rPr lang="en-US" altLang="ko-KR" sz="1600" b="1" dirty="0" err="1"/>
              <a:t>MessageDigest.getInstance</a:t>
            </a:r>
            <a:r>
              <a:rPr lang="en-US" altLang="ko-KR" sz="1600" b="1" dirty="0"/>
              <a:t>(“SHA-1”);</a:t>
            </a:r>
          </a:p>
          <a:p>
            <a:r>
              <a:rPr lang="en-US" altLang="ko-KR" sz="1600" b="1" dirty="0" smtClean="0"/>
              <a:t>   md5.update(buffer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 smtClean="0"/>
              <a:t>   byte</a:t>
            </a:r>
            <a:r>
              <a:rPr lang="en-US" altLang="ko-KR" sz="1600" b="1" dirty="0"/>
              <a:t>[] digest = md5.digest();</a:t>
            </a:r>
          </a:p>
          <a:p>
            <a:r>
              <a:rPr lang="en-US" altLang="ko-KR" sz="1600" b="1" dirty="0" smtClean="0"/>
              <a:t>   for(</a:t>
            </a:r>
            <a:r>
              <a:rPr lang="en-US" altLang="ko-KR" sz="1600" b="1" dirty="0" err="1" smtClean="0"/>
              <a:t>int</a:t>
            </a:r>
            <a:r>
              <a:rPr lang="en-US" altLang="ko-KR" sz="1600" b="1" dirty="0" smtClean="0"/>
              <a:t> </a:t>
            </a:r>
            <a:r>
              <a:rPr lang="en-US" altLang="ko-KR" sz="1600" b="1" dirty="0" err="1"/>
              <a:t>i</a:t>
            </a:r>
            <a:r>
              <a:rPr lang="en-US" altLang="ko-KR" sz="1600" b="1" dirty="0"/>
              <a:t>=0; </a:t>
            </a:r>
            <a:r>
              <a:rPr lang="en-US" altLang="ko-KR" sz="1600" b="1" dirty="0" err="1"/>
              <a:t>i</a:t>
            </a:r>
            <a:r>
              <a:rPr lang="en-US" altLang="ko-KR" sz="1600" b="1" dirty="0"/>
              <a:t>&lt;</a:t>
            </a:r>
            <a:r>
              <a:rPr lang="en-US" altLang="ko-KR" sz="1600" b="1" dirty="0" err="1"/>
              <a:t>digest.length</a:t>
            </a:r>
            <a:r>
              <a:rPr lang="en-US" altLang="ko-KR" sz="1600" b="1" dirty="0"/>
              <a:t>; </a:t>
            </a:r>
            <a:r>
              <a:rPr lang="en-US" altLang="ko-KR" sz="1600" b="1" dirty="0" err="1"/>
              <a:t>i</a:t>
            </a:r>
            <a:r>
              <a:rPr lang="en-US" altLang="ko-KR" sz="1600" b="1" dirty="0"/>
              <a:t>++) </a:t>
            </a:r>
            <a:r>
              <a:rPr lang="en-US" altLang="ko-KR" sz="1600" b="1" dirty="0" err="1"/>
              <a:t>System.out.printf</a:t>
            </a:r>
            <a:r>
              <a:rPr lang="en-US" altLang="ko-KR" sz="1600" b="1" dirty="0"/>
              <a:t>(“%02X ”, digest[</a:t>
            </a:r>
            <a:r>
              <a:rPr lang="en-US" altLang="ko-KR" sz="1600" b="1" dirty="0" err="1"/>
              <a:t>i</a:t>
            </a:r>
            <a:r>
              <a:rPr lang="en-US" altLang="ko-KR" sz="1600" b="1" dirty="0"/>
              <a:t>]);</a:t>
            </a:r>
          </a:p>
          <a:p>
            <a:r>
              <a:rPr lang="en-US" altLang="ko-KR" sz="1600" b="1" dirty="0"/>
              <a:t>}</a:t>
            </a:r>
          </a:p>
          <a:p>
            <a:r>
              <a:rPr lang="en-US" altLang="ko-KR" sz="1600" b="1" dirty="0"/>
              <a:t>catch(</a:t>
            </a:r>
            <a:r>
              <a:rPr lang="en-US" altLang="ko-KR" sz="1600" b="1" dirty="0" err="1"/>
              <a:t>NoSuchAlgorithmException</a:t>
            </a:r>
            <a:r>
              <a:rPr lang="en-US" altLang="ko-KR" sz="1600" b="1" dirty="0"/>
              <a:t> e){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e.printStackTrace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/>
              <a:t>}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533474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JCE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/>
              <a:t>JCE</a:t>
            </a:r>
            <a:r>
              <a:rPr lang="ko-KR" altLang="en-US" dirty="0"/>
              <a:t>는 </a:t>
            </a:r>
            <a:r>
              <a:rPr lang="en-US" altLang="ko-KR" b="1" dirty="0"/>
              <a:t>JCA</a:t>
            </a:r>
            <a:r>
              <a:rPr lang="ko-KR" altLang="en-US" dirty="0"/>
              <a:t>를 확장한 것으로</a:t>
            </a:r>
            <a:r>
              <a:rPr lang="en-US" altLang="ko-KR" b="1" dirty="0"/>
              <a:t>, </a:t>
            </a:r>
            <a:r>
              <a:rPr lang="ko-KR" altLang="en-US" dirty="0"/>
              <a:t>다음과 같은 엔진을 추가로 제공한다</a:t>
            </a:r>
            <a:r>
              <a:rPr lang="en-US" altLang="ko-KR" b="1" dirty="0"/>
              <a:t>.</a:t>
            </a:r>
          </a:p>
          <a:p>
            <a:pPr lvl="1"/>
            <a:r>
              <a:rPr lang="en-US" altLang="ko-KR" b="1" dirty="0"/>
              <a:t>Cipher: </a:t>
            </a:r>
            <a:r>
              <a:rPr lang="ko-KR" altLang="en-US" dirty="0"/>
              <a:t>암호화</a:t>
            </a:r>
            <a:r>
              <a:rPr lang="en-US" altLang="ko-KR" b="1" dirty="0"/>
              <a:t>/</a:t>
            </a:r>
            <a:r>
              <a:rPr lang="ko-KR" altLang="en-US" dirty="0" err="1"/>
              <a:t>복호화</a:t>
            </a:r>
            <a:endParaRPr lang="ko-KR" altLang="en-US" dirty="0"/>
          </a:p>
          <a:p>
            <a:pPr lvl="1"/>
            <a:r>
              <a:rPr lang="en-US" altLang="ko-KR" b="1" dirty="0" err="1"/>
              <a:t>KeyGenerator</a:t>
            </a:r>
            <a:r>
              <a:rPr lang="en-US" altLang="ko-KR" b="1" dirty="0"/>
              <a:t>: Cipher</a:t>
            </a:r>
            <a:r>
              <a:rPr lang="ko-KR" altLang="en-US" dirty="0"/>
              <a:t>를 위한 비밀키 생성</a:t>
            </a:r>
          </a:p>
          <a:p>
            <a:pPr lvl="1"/>
            <a:r>
              <a:rPr lang="en-US" altLang="ko-KR" b="1" dirty="0" err="1"/>
              <a:t>SecretKeyFactory</a:t>
            </a:r>
            <a:endParaRPr lang="en-US" altLang="ko-KR" b="1" dirty="0"/>
          </a:p>
          <a:p>
            <a:pPr lvl="1"/>
            <a:r>
              <a:rPr lang="en-US" altLang="ko-KR" b="1" dirty="0" err="1"/>
              <a:t>KeyAgreement</a:t>
            </a:r>
            <a:r>
              <a:rPr lang="en-US" altLang="ko-KR" b="1" dirty="0"/>
              <a:t>: </a:t>
            </a:r>
            <a:r>
              <a:rPr lang="ko-KR" altLang="en-US" dirty="0"/>
              <a:t>키 동의 프로토콜을 위한 클래스</a:t>
            </a:r>
          </a:p>
          <a:p>
            <a:pPr lvl="1"/>
            <a:r>
              <a:rPr lang="en-US" altLang="ko-KR" b="1" dirty="0"/>
              <a:t>Mac: </a:t>
            </a:r>
            <a:r>
              <a:rPr lang="ko-KR" altLang="en-US" dirty="0"/>
              <a:t>메시지 인증 코드</a:t>
            </a:r>
          </a:p>
          <a:p>
            <a:r>
              <a:rPr lang="en-US" altLang="ko-KR" b="1" dirty="0"/>
              <a:t>JCE</a:t>
            </a:r>
            <a:r>
              <a:rPr lang="ko-KR" altLang="en-US" dirty="0"/>
              <a:t>의 엔진은 </a:t>
            </a:r>
            <a:r>
              <a:rPr lang="en-US" altLang="ko-KR" b="1" dirty="0" err="1"/>
              <a:t>javax.crypto</a:t>
            </a:r>
            <a:r>
              <a:rPr lang="en-US" altLang="ko-KR" b="1" dirty="0"/>
              <a:t> </a:t>
            </a:r>
            <a:r>
              <a:rPr lang="ko-KR" altLang="en-US" dirty="0"/>
              <a:t>패키지에 포함되어 있다</a:t>
            </a:r>
            <a:r>
              <a:rPr lang="en-US" altLang="ko-KR" b="1" dirty="0"/>
              <a:t>.</a:t>
            </a:r>
          </a:p>
          <a:p>
            <a:r>
              <a:rPr lang="en-US" altLang="ko-KR" b="1" dirty="0"/>
              <a:t>JDK 1.4</a:t>
            </a:r>
            <a:r>
              <a:rPr lang="ko-KR" altLang="en-US" dirty="0"/>
              <a:t>부터 </a:t>
            </a:r>
            <a:r>
              <a:rPr lang="en-US" altLang="ko-KR" b="1" dirty="0"/>
              <a:t>JCA/JCE </a:t>
            </a:r>
            <a:r>
              <a:rPr lang="ko-KR" altLang="en-US" dirty="0"/>
              <a:t>모두 기본적으로 포함되어 있다</a:t>
            </a:r>
            <a:r>
              <a:rPr lang="en-US" altLang="ko-KR" b="1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87099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err="1" smtClean="0"/>
              <a:t>의사난수</a:t>
            </a:r>
            <a:r>
              <a:rPr lang="ko-KR" altLang="en-US" dirty="0" smtClean="0"/>
              <a:t> 생성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자바에서 </a:t>
            </a:r>
            <a:r>
              <a:rPr lang="ko-KR" altLang="en-US" dirty="0" err="1"/>
              <a:t>난수는</a:t>
            </a:r>
            <a:r>
              <a:rPr lang="ko-KR" altLang="en-US" dirty="0"/>
              <a:t> 보통 </a:t>
            </a:r>
            <a:r>
              <a:rPr lang="en-US" altLang="ko-KR" b="1" dirty="0" err="1"/>
              <a:t>java.lang.Math</a:t>
            </a:r>
            <a:r>
              <a:rPr lang="ko-KR" altLang="en-US" dirty="0"/>
              <a:t>에 정의된 </a:t>
            </a:r>
            <a:r>
              <a:rPr lang="en-US" altLang="ko-KR" b="1" dirty="0"/>
              <a:t>random() </a:t>
            </a:r>
            <a:r>
              <a:rPr lang="ko-KR" altLang="en-US" dirty="0" err="1" smtClean="0"/>
              <a:t>메소드나</a:t>
            </a:r>
            <a:r>
              <a:rPr lang="ko-KR" altLang="en-US" dirty="0" smtClean="0"/>
              <a:t> </a:t>
            </a:r>
            <a:r>
              <a:rPr lang="en-US" altLang="ko-KR" b="1" dirty="0" err="1" smtClean="0"/>
              <a:t>java.util.Random</a:t>
            </a:r>
            <a:r>
              <a:rPr lang="en-US" altLang="ko-KR" b="1" dirty="0" smtClean="0"/>
              <a:t> </a:t>
            </a:r>
            <a:r>
              <a:rPr lang="ko-KR" altLang="en-US" dirty="0"/>
              <a:t>클래스를 사용한다</a:t>
            </a:r>
            <a:r>
              <a:rPr lang="en-US" altLang="ko-KR" b="1" dirty="0" smtClean="0"/>
              <a:t>. </a:t>
            </a:r>
            <a:r>
              <a:rPr lang="ko-KR" altLang="en-US" dirty="0" smtClean="0"/>
              <a:t>하지만 </a:t>
            </a:r>
            <a:r>
              <a:rPr lang="ko-KR" altLang="en-US" dirty="0"/>
              <a:t>이들은 암호학적으로 안전하지 못하다</a:t>
            </a:r>
            <a:r>
              <a:rPr lang="en-US" altLang="ko-KR" b="1" dirty="0"/>
              <a:t>.</a:t>
            </a:r>
          </a:p>
          <a:p>
            <a:r>
              <a:rPr lang="en-US" altLang="ko-KR" b="1" dirty="0"/>
              <a:t>JCA</a:t>
            </a:r>
            <a:r>
              <a:rPr lang="ko-KR" altLang="en-US" dirty="0"/>
              <a:t>에서는 </a:t>
            </a:r>
            <a:r>
              <a:rPr lang="en-US" altLang="ko-KR" b="1" dirty="0" err="1"/>
              <a:t>java.security.SecureRandom</a:t>
            </a:r>
            <a:r>
              <a:rPr lang="en-US" altLang="ko-KR" b="1" dirty="0"/>
              <a:t> </a:t>
            </a:r>
            <a:r>
              <a:rPr lang="ko-KR" altLang="en-US" dirty="0"/>
              <a:t>엔진을 사용한다</a:t>
            </a:r>
            <a:r>
              <a:rPr lang="en-US" altLang="ko-KR" b="1" dirty="0"/>
              <a:t>.</a:t>
            </a:r>
          </a:p>
          <a:p>
            <a:pPr lvl="1"/>
            <a:r>
              <a:rPr lang="ko-KR" altLang="en-US" dirty="0"/>
              <a:t>이 엔진은 </a:t>
            </a:r>
            <a:r>
              <a:rPr lang="en-US" altLang="ko-KR" b="1" dirty="0" err="1"/>
              <a:t>java.util.Random</a:t>
            </a:r>
            <a:r>
              <a:rPr lang="en-US" altLang="ko-KR" b="1" dirty="0"/>
              <a:t> </a:t>
            </a:r>
            <a:r>
              <a:rPr lang="ko-KR" altLang="en-US" dirty="0"/>
              <a:t>클래스를 상속받고 있어</a:t>
            </a:r>
            <a:r>
              <a:rPr lang="en-US" altLang="ko-KR" b="1" dirty="0"/>
              <a:t>, </a:t>
            </a:r>
            <a:r>
              <a:rPr lang="en-US" altLang="ko-KR" b="1" dirty="0" err="1"/>
              <a:t>nextInt</a:t>
            </a:r>
            <a:r>
              <a:rPr lang="en-US" altLang="ko-KR" b="1" dirty="0"/>
              <a:t>()</a:t>
            </a:r>
            <a:r>
              <a:rPr lang="ko-KR" altLang="en-US" dirty="0" smtClean="0"/>
              <a:t>와 같은 </a:t>
            </a:r>
            <a:r>
              <a:rPr lang="ko-KR" altLang="en-US" dirty="0"/>
              <a:t>매우 편리한 </a:t>
            </a:r>
            <a:r>
              <a:rPr lang="ko-KR" altLang="en-US" dirty="0" err="1"/>
              <a:t>메소드들을</a:t>
            </a:r>
            <a:r>
              <a:rPr lang="ko-KR" altLang="en-US" dirty="0"/>
              <a:t> 제공하고 있다</a:t>
            </a:r>
            <a:r>
              <a:rPr lang="en-US" altLang="ko-KR" b="1" dirty="0"/>
              <a:t>.</a:t>
            </a:r>
          </a:p>
          <a:p>
            <a:r>
              <a:rPr lang="ko-KR" altLang="en-US" dirty="0" err="1"/>
              <a:t>의사난수</a:t>
            </a:r>
            <a:r>
              <a:rPr lang="ko-KR" altLang="en-US" dirty="0"/>
              <a:t> 비트 생성은 보통 실제 </a:t>
            </a:r>
            <a:r>
              <a:rPr lang="ko-KR" altLang="en-US" dirty="0" err="1"/>
              <a:t>랜덤한</a:t>
            </a:r>
            <a:r>
              <a:rPr lang="ko-KR" altLang="en-US" dirty="0"/>
              <a:t> </a:t>
            </a:r>
            <a:r>
              <a:rPr lang="en-US" altLang="ko-KR" b="1" dirty="0"/>
              <a:t>seed</a:t>
            </a:r>
            <a:r>
              <a:rPr lang="ko-KR" altLang="en-US" dirty="0"/>
              <a:t>를 사용한다</a:t>
            </a:r>
            <a:r>
              <a:rPr lang="en-US" altLang="ko-KR" b="1" dirty="0"/>
              <a:t>. </a:t>
            </a:r>
            <a:r>
              <a:rPr lang="ko-KR" altLang="en-US" dirty="0"/>
              <a:t>이를 </a:t>
            </a:r>
            <a:r>
              <a:rPr lang="ko-KR" altLang="en-US" dirty="0" smtClean="0"/>
              <a:t>위해 사용자가 </a:t>
            </a:r>
            <a:r>
              <a:rPr lang="ko-KR" altLang="en-US" dirty="0"/>
              <a:t>직접 </a:t>
            </a:r>
            <a:r>
              <a:rPr lang="en-US" altLang="ko-KR" b="1" dirty="0" err="1"/>
              <a:t>setSeed</a:t>
            </a:r>
            <a:r>
              <a:rPr lang="en-US" altLang="ko-KR" b="1" dirty="0"/>
              <a:t> </a:t>
            </a:r>
            <a:r>
              <a:rPr lang="ko-KR" altLang="en-US" dirty="0" err="1"/>
              <a:t>메소드를</a:t>
            </a:r>
            <a:r>
              <a:rPr lang="ko-KR" altLang="en-US" dirty="0"/>
              <a:t> 사용할 수 있지만 </a:t>
            </a:r>
            <a:r>
              <a:rPr lang="ko-KR" altLang="en-US" dirty="0" smtClean="0"/>
              <a:t>일반적으로는 엔진이 </a:t>
            </a:r>
            <a:r>
              <a:rPr lang="ko-KR" altLang="en-US" dirty="0"/>
              <a:t>안전한 </a:t>
            </a:r>
            <a:r>
              <a:rPr lang="en-US" altLang="ko-KR" b="1" dirty="0"/>
              <a:t>seed</a:t>
            </a:r>
            <a:r>
              <a:rPr lang="ko-KR" altLang="en-US" dirty="0"/>
              <a:t>를 자동으로 선택하도록 하는 것이 바람직하다</a:t>
            </a:r>
            <a:r>
              <a:rPr lang="en-US" altLang="ko-KR" b="1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35461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의사난수</a:t>
            </a:r>
            <a:r>
              <a:rPr lang="ko-KR" altLang="en-US" dirty="0" smtClean="0"/>
              <a:t> 생성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사례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9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2132856"/>
            <a:ext cx="7031156" cy="255454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b="1" dirty="0"/>
              <a:t>try{</a:t>
            </a:r>
          </a:p>
          <a:p>
            <a:r>
              <a:rPr lang="en-US" altLang="ko-KR" sz="1600" b="1" dirty="0"/>
              <a:t> </a:t>
            </a:r>
            <a:r>
              <a:rPr lang="en-US" altLang="ko-KR" sz="1600" b="1" dirty="0" smtClean="0"/>
              <a:t>  </a:t>
            </a:r>
            <a:r>
              <a:rPr lang="en-US" altLang="ko-KR" sz="1600" b="1" dirty="0" err="1" smtClean="0"/>
              <a:t>SecureRandom</a:t>
            </a:r>
            <a:r>
              <a:rPr lang="en-US" altLang="ko-KR" sz="1600" b="1" dirty="0" smtClean="0"/>
              <a:t> </a:t>
            </a:r>
            <a:r>
              <a:rPr lang="en-US" altLang="ko-KR" sz="1600" b="1" dirty="0" err="1"/>
              <a:t>csprng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SecureRandom.getInstance</a:t>
            </a:r>
            <a:r>
              <a:rPr lang="en-US" altLang="ko-KR" sz="1600" b="1" dirty="0"/>
              <a:t>("SHA1PRNG");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boolean</a:t>
            </a:r>
            <a:r>
              <a:rPr lang="en-US" altLang="ko-KR" sz="1600" b="1" dirty="0" smtClean="0"/>
              <a:t> </a:t>
            </a:r>
            <a:r>
              <a:rPr lang="en-US" altLang="ko-KR" sz="1600" b="1" dirty="0" err="1"/>
              <a:t>randBool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csprng.nextBoolean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int</a:t>
            </a:r>
            <a:r>
              <a:rPr lang="en-US" altLang="ko-KR" sz="1600" b="1" dirty="0" smtClean="0"/>
              <a:t> </a:t>
            </a:r>
            <a:r>
              <a:rPr lang="en-US" altLang="ko-KR" sz="1600" b="1" dirty="0" err="1"/>
              <a:t>randInt</a:t>
            </a:r>
            <a:r>
              <a:rPr lang="en-US" altLang="ko-KR" sz="1600" b="1" dirty="0"/>
              <a:t> = </a:t>
            </a:r>
            <a:r>
              <a:rPr lang="en-US" altLang="ko-KR" sz="1600" b="1" dirty="0" err="1"/>
              <a:t>csprng.nextInt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 smtClean="0"/>
              <a:t>   byte</a:t>
            </a:r>
            <a:r>
              <a:rPr lang="en-US" altLang="ko-KR" sz="1600" b="1" dirty="0"/>
              <a:t>[] </a:t>
            </a:r>
            <a:r>
              <a:rPr lang="en-US" altLang="ko-KR" sz="1600" b="1" dirty="0" err="1"/>
              <a:t>randBytes</a:t>
            </a:r>
            <a:r>
              <a:rPr lang="en-US" altLang="ko-KR" sz="1600" b="1" dirty="0"/>
              <a:t> = new byte[3];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csprng.nextBytes</a:t>
            </a:r>
            <a:r>
              <a:rPr lang="en-US" altLang="ko-KR" sz="1600" b="1" dirty="0" smtClean="0"/>
              <a:t>(</a:t>
            </a:r>
            <a:r>
              <a:rPr lang="en-US" altLang="ko-KR" sz="1600" b="1" dirty="0" err="1" smtClean="0"/>
              <a:t>randomBytes</a:t>
            </a:r>
            <a:r>
              <a:rPr lang="en-US" altLang="ko-KR" sz="1600" b="1" dirty="0"/>
              <a:t>);</a:t>
            </a:r>
          </a:p>
          <a:p>
            <a:r>
              <a:rPr lang="en-US" altLang="ko-KR" sz="1600" b="1" dirty="0"/>
              <a:t>}</a:t>
            </a:r>
          </a:p>
          <a:p>
            <a:r>
              <a:rPr lang="en-US" altLang="ko-KR" sz="1600" b="1" dirty="0"/>
              <a:t>catch(</a:t>
            </a:r>
            <a:r>
              <a:rPr lang="en-US" altLang="ko-KR" sz="1600" b="1" dirty="0" err="1"/>
              <a:t>NoSuchAlgorithmException</a:t>
            </a:r>
            <a:r>
              <a:rPr lang="en-US" altLang="ko-KR" sz="1600" b="1" dirty="0"/>
              <a:t> e){</a:t>
            </a:r>
          </a:p>
          <a:p>
            <a:r>
              <a:rPr lang="en-US" altLang="ko-KR" sz="1600" b="1" dirty="0" smtClean="0"/>
              <a:t>   </a:t>
            </a:r>
            <a:r>
              <a:rPr lang="en-US" altLang="ko-KR" sz="1600" b="1" dirty="0" err="1" smtClean="0"/>
              <a:t>e.printStackTrace</a:t>
            </a:r>
            <a:r>
              <a:rPr lang="en-US" altLang="ko-KR" sz="1600" b="1" dirty="0"/>
              <a:t>();</a:t>
            </a:r>
          </a:p>
          <a:p>
            <a:r>
              <a:rPr lang="en-US" altLang="ko-KR" sz="1600" b="1" dirty="0"/>
              <a:t>}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3386127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2873</TotalTime>
  <Words>2824</Words>
  <Application>Microsoft Office PowerPoint</Application>
  <PresentationFormat>화면 슬라이드 쇼(4:3)</PresentationFormat>
  <Paragraphs>594</Paragraphs>
  <Slides>50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50</vt:i4>
      </vt:variant>
    </vt:vector>
  </HeadingPairs>
  <TitlesOfParts>
    <vt:vector size="51" baseType="lpstr">
      <vt:lpstr>가을</vt:lpstr>
      <vt:lpstr>자바 암호화 프로그래밍  </vt:lpstr>
      <vt:lpstr>차례</vt:lpstr>
      <vt:lpstr>1. JCA/JCE 소개 </vt:lpstr>
      <vt:lpstr>JCA</vt:lpstr>
      <vt:lpstr>알고리즘의 독립성</vt:lpstr>
      <vt:lpstr>알고리즘의 독립성</vt:lpstr>
      <vt:lpstr>JCE</vt:lpstr>
      <vt:lpstr>2. 의사난수 생성</vt:lpstr>
      <vt:lpstr>의사난수 생성</vt:lpstr>
      <vt:lpstr>3. 대칭키 암호 </vt:lpstr>
      <vt:lpstr>비밀키의 생성</vt:lpstr>
      <vt:lpstr>PowerPoint 프레젠테이션</vt:lpstr>
      <vt:lpstr>PowerPoint 프레젠테이션</vt:lpstr>
      <vt:lpstr>암호화/복호화 </vt:lpstr>
      <vt:lpstr>PowerPoint 프레젠테이션</vt:lpstr>
      <vt:lpstr>암호화 </vt:lpstr>
      <vt:lpstr>DES 암호화 종합 예제 </vt:lpstr>
      <vt:lpstr>4. 해쉬함수 </vt:lpstr>
      <vt:lpstr>해쉬함수</vt:lpstr>
      <vt:lpstr>해쉬함수 </vt:lpstr>
      <vt:lpstr>두 메시지의 해쉬값 비교 </vt:lpstr>
      <vt:lpstr>5. MAC </vt:lpstr>
      <vt:lpstr>MAC 사례 </vt:lpstr>
      <vt:lpstr>6. 공개키 암호 </vt:lpstr>
      <vt:lpstr>키쌍의 생성 </vt:lpstr>
      <vt:lpstr>키의 인코딩 </vt:lpstr>
      <vt:lpstr>공개키/개인키의 파일 처리 </vt:lpstr>
      <vt:lpstr>RSA 암호 예제 </vt:lpstr>
      <vt:lpstr>7. 전자서명</vt:lpstr>
      <vt:lpstr>PowerPoint 프레젠테이션</vt:lpstr>
      <vt:lpstr>PowerPoint 프레젠테이션</vt:lpstr>
      <vt:lpstr>8. 인증서 </vt:lpstr>
      <vt:lpstr>인증서의 확장 필드 </vt:lpstr>
      <vt:lpstr>X.500 DN 명명법 </vt:lpstr>
      <vt:lpstr>인증서 생성하기 </vt:lpstr>
      <vt:lpstr>인증기관 인증서 </vt:lpstr>
      <vt:lpstr>일반 사용자 인증서 </vt:lpstr>
      <vt:lpstr>인증서 검증 </vt:lpstr>
      <vt:lpstr>인증서 저장 </vt:lpstr>
      <vt:lpstr>개인키 저장 </vt:lpstr>
      <vt:lpstr>인증서 폐지 목록 </vt:lpstr>
      <vt:lpstr>인증서 폐지 목록 </vt:lpstr>
      <vt:lpstr>인증서 폐지 목록 </vt:lpstr>
      <vt:lpstr>인증서 폐지 여부 확인 </vt:lpstr>
      <vt:lpstr>인증서 폐지 목록의 저장 및 활용 </vt:lpstr>
      <vt:lpstr>인증서 디렉토리</vt:lpstr>
      <vt:lpstr>인증 경로 </vt:lpstr>
      <vt:lpstr>9. 파일 암호화/복호화  </vt:lpstr>
      <vt:lpstr>파일 암호화 </vt:lpstr>
      <vt:lpstr>파일 복호화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Kitae</dc:creator>
  <cp:lastModifiedBy>Lee</cp:lastModifiedBy>
  <cp:revision>157</cp:revision>
  <dcterms:created xsi:type="dcterms:W3CDTF">2011-08-27T14:53:28Z</dcterms:created>
  <dcterms:modified xsi:type="dcterms:W3CDTF">2014-07-30T11:58:59Z</dcterms:modified>
</cp:coreProperties>
</file>